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5" r:id="rId3"/>
    <p:sldId id="306" r:id="rId4"/>
    <p:sldId id="276" r:id="rId5"/>
    <p:sldId id="277" r:id="rId6"/>
    <p:sldId id="278" r:id="rId7"/>
    <p:sldId id="294" r:id="rId8"/>
    <p:sldId id="295" r:id="rId9"/>
    <p:sldId id="301" r:id="rId10"/>
    <p:sldId id="279" r:id="rId11"/>
    <p:sldId id="290" r:id="rId12"/>
    <p:sldId id="304" r:id="rId13"/>
    <p:sldId id="305" r:id="rId14"/>
    <p:sldId id="307" r:id="rId15"/>
    <p:sldId id="303" r:id="rId16"/>
    <p:sldId id="284" r:id="rId17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bold" panose="020F0702030404030204" pitchFamily="34" charset="0"/>
      <p:bold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4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4B4"/>
    <a:srgbClr val="F07D28"/>
    <a:srgbClr val="322878"/>
    <a:srgbClr val="E73446"/>
    <a:srgbClr val="FA0000"/>
    <a:srgbClr val="EB2F45"/>
    <a:srgbClr val="E9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2" y="372"/>
      </p:cViewPr>
      <p:guideLst>
        <p:guide pos="3840"/>
        <p:guide orient="horz" pos="24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notesViewPr>
    <p:cSldViewPr snapToGrid="0"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48F8F9E-D125-4FB0-A05C-78EDF806AB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729C2E-3514-428B-A086-30D51B96C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A69E-22BF-422C-AF34-33AC9053572C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58BF59-AEE7-4663-90D7-FD0E9AEE7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583A2E-5352-4782-BB03-AF25FF40F1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EC4D-D9F6-45AF-8D0D-DCB851D1F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97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A7732-26DD-4FD9-822E-961CBE99E8A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5A1C-8C79-4318-9E3F-F99247F70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5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5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209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089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06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36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597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67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5639"/>
            <a:ext cx="5438775" cy="44679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56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5642"/>
            <a:ext cx="5438775" cy="44679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87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8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9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5639"/>
            <a:ext cx="5438775" cy="44679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3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953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40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5A1C-8C79-4318-9E3F-F99247F70A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6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A2BBF5-FB64-4BDD-8D51-5B7EF9417D99}"/>
              </a:ext>
            </a:extLst>
          </p:cNvPr>
          <p:cNvSpPr/>
          <p:nvPr/>
        </p:nvSpPr>
        <p:spPr>
          <a:xfrm>
            <a:off x="0" y="366"/>
            <a:ext cx="12192000" cy="6093296"/>
          </a:xfrm>
          <a:prstGeom prst="rect">
            <a:avLst/>
          </a:prstGeom>
          <a:solidFill>
            <a:srgbClr val="E73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8" name="Image 7" descr="AngleBlanc.png">
            <a:extLst>
              <a:ext uri="{FF2B5EF4-FFF2-40B4-BE49-F238E27FC236}">
                <a16:creationId xmlns:a16="http://schemas.microsoft.com/office/drawing/2014/main" id="{DA573891-1AAB-4882-B2B3-A07F8E32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476672"/>
            <a:ext cx="1656184" cy="17153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1FD4F8-A211-47C7-AE9E-ABE29B15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2089754"/>
            <a:ext cx="7740352" cy="1914525"/>
          </a:xfrm>
        </p:spPr>
        <p:txBody>
          <a:bodyPr anchor="b"/>
          <a:lstStyle>
            <a:lvl1pPr marL="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33A014-5A6A-4E71-AE72-D7066F964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4077074"/>
            <a:ext cx="7740352" cy="1183109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EABFC8-B870-4B17-85B1-B91CC1B20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40" y="6263103"/>
            <a:ext cx="1898998" cy="3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4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9457" y="1394633"/>
            <a:ext cx="5893087" cy="1067149"/>
          </a:xfrm>
        </p:spPr>
        <p:txBody>
          <a:bodyPr anchor="ctr">
            <a:normAutofit/>
          </a:bodyPr>
          <a:lstStyle>
            <a:lvl1pPr marL="0" indent="0" algn="ctr">
              <a:tabLst/>
              <a:defRPr sz="4800"/>
            </a:lvl1pPr>
          </a:lstStyle>
          <a:p>
            <a:r>
              <a:rPr lang="fr-FR" dirty="0"/>
              <a:t>Sommaire </a:t>
            </a:r>
            <a:br>
              <a:rPr lang="fr-FR" dirty="0"/>
            </a:br>
            <a:r>
              <a:rPr lang="fr-FR" dirty="0"/>
              <a:t>de section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BCA2EB-E878-450D-AEFB-CB05591CA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184D1F5-8B35-4665-9423-2C5834BB17EC}"/>
              </a:ext>
            </a:extLst>
          </p:cNvPr>
          <p:cNvGrpSpPr/>
          <p:nvPr/>
        </p:nvGrpSpPr>
        <p:grpSpPr>
          <a:xfrm>
            <a:off x="2476748" y="728617"/>
            <a:ext cx="7238505" cy="2399180"/>
            <a:chOff x="1940388" y="104138"/>
            <a:chExt cx="7238505" cy="239918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8EB67CE-C80C-4F49-A7B4-51BAF20EFA2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143" y="104138"/>
              <a:ext cx="6667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C417520-7755-47B3-96B0-CA7C60DC29A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40388" y="1840780"/>
              <a:ext cx="662538" cy="6625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3F9F8A7-2CC2-44D4-87E3-A272E15D6E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429000"/>
            <a:ext cx="4829175" cy="2334958"/>
          </a:xfrm>
        </p:spPr>
        <p:txBody>
          <a:bodyPr>
            <a:normAutofit/>
          </a:bodyPr>
          <a:lstStyle>
            <a:lvl1pPr marL="514350" indent="-514350" algn="ctr">
              <a:buClr>
                <a:schemeClr val="accent1"/>
              </a:buClr>
              <a:buSzPct val="100000"/>
              <a:buFont typeface="+mj-lt"/>
              <a:buAutoNum type="arabicPeriod"/>
              <a:defRPr sz="2800" b="0">
                <a:latin typeface="+mn-lt"/>
              </a:defRPr>
            </a:lvl1pPr>
          </a:lstStyle>
          <a:p>
            <a:pPr lvl="0"/>
            <a:r>
              <a:rPr lang="fr-FR" dirty="0"/>
              <a:t>Sommaire</a:t>
            </a:r>
          </a:p>
          <a:p>
            <a:pPr lvl="0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81BE61A-BD07-490E-9414-44AF95DC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8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950" y="1128107"/>
            <a:ext cx="6502101" cy="1600200"/>
          </a:xfrm>
        </p:spPr>
        <p:txBody>
          <a:bodyPr anchor="ctr">
            <a:normAutofit/>
          </a:bodyPr>
          <a:lstStyle>
            <a:lvl1pPr marL="0" indent="0" algn="ctr">
              <a:tabLst/>
              <a:defRPr sz="4800"/>
            </a:lvl1pPr>
          </a:lstStyle>
          <a:p>
            <a:r>
              <a:rPr lang="fr-FR" dirty="0"/>
              <a:t>Titre de section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BCA2EB-E878-450D-AEFB-CB05591CA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3F9F8A7-2CC2-44D4-87E3-A272E15D6E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670" y="3524644"/>
            <a:ext cx="5952660" cy="2095500"/>
          </a:xfrm>
        </p:spPr>
        <p:txBody>
          <a:bodyPr>
            <a:normAutofit/>
          </a:bodyPr>
          <a:lstStyle>
            <a:lvl1pPr marL="514350" indent="-514350" algn="ctr">
              <a:buSzPct val="150000"/>
              <a:buFontTx/>
              <a:buBlip>
                <a:blip r:embed="rId2"/>
              </a:buBlip>
              <a:defRPr sz="2800" b="0">
                <a:latin typeface="+mn-lt"/>
              </a:defRPr>
            </a:lvl1pPr>
          </a:lstStyle>
          <a:p>
            <a:pPr lvl="0"/>
            <a:r>
              <a:rPr lang="fr-FR" dirty="0"/>
              <a:t>Liste des intervenants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A4B9D2F-C858-4D92-8DF2-038706B5F181}"/>
              </a:ext>
            </a:extLst>
          </p:cNvPr>
          <p:cNvGrpSpPr/>
          <p:nvPr/>
        </p:nvGrpSpPr>
        <p:grpSpPr>
          <a:xfrm>
            <a:off x="2476748" y="728617"/>
            <a:ext cx="7238505" cy="2399180"/>
            <a:chOff x="1940388" y="104138"/>
            <a:chExt cx="7238505" cy="239918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FBC6119-99BC-4B49-86A4-A2C66421E76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143" y="104138"/>
              <a:ext cx="6667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83C18DB-1DDC-4274-82CE-4CD03586339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40388" y="1840780"/>
              <a:ext cx="662538" cy="6625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F57B8E-6EA9-4277-A1CB-693B8D67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40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F254F-CD65-43F1-A848-0824B4407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283ED7-58AD-430C-874F-05EF385C3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08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F254F-CD65-43F1-A848-0824B4407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691" y="2478505"/>
            <a:ext cx="5526000" cy="36556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5D1D3209-E6A1-425B-9845-CF7060E93C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4761" y="2478505"/>
            <a:ext cx="5526000" cy="36556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691" y="1288131"/>
            <a:ext cx="5526000" cy="733173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75290F60-F683-4152-8D51-5C07EC4319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4761" y="1288131"/>
            <a:ext cx="5526000" cy="733173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3058163" y="2035742"/>
            <a:ext cx="273056" cy="42832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F3473D9-2F31-4B54-9C79-A471B544EBCE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921234" y="2035742"/>
            <a:ext cx="273055" cy="428322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F936A42-F672-48E0-B820-46DFBB0108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10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F254F-CD65-43F1-A848-0824B4407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581" y="2478505"/>
            <a:ext cx="11383656" cy="36556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6" y="1288131"/>
            <a:ext cx="11383206" cy="733173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986881" y="2035742"/>
            <a:ext cx="273056" cy="42832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AD0C2-F2AA-4545-BD0D-BC9B2D431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52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F254F-CD65-43F1-A848-0824B4407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581" y="2348880"/>
            <a:ext cx="11383656" cy="23906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581" y="1288131"/>
            <a:ext cx="11383206" cy="62870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986881" y="1918694"/>
            <a:ext cx="273056" cy="42832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941656E-024F-43B8-807A-0CC035FD58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581" y="4843305"/>
            <a:ext cx="11383656" cy="126438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BB8EFB-BF94-4E11-82A3-A46E8D7219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90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F254F-CD65-43F1-A848-0824B4407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622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6" y="1288131"/>
            <a:ext cx="11383206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006925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1B795E14-FD91-4340-9F0E-F28D01718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693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99993D72-6680-4F62-939B-497E9155D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9876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9288E959-2355-45BB-814A-9E88175E8F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9947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ABEEF290-38EF-4564-9C08-78457F9A6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8129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DA396B2D-E7B2-41FD-8FF7-0F1A018E65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8200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45F68F9-C1FF-4801-A4EF-DBAE0DEDFFC5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108671" y="2560622"/>
            <a:ext cx="232785" cy="36515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2BC438E-B5DE-4B95-AD1C-57DC6C5AFF8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905178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F66CE7-615D-48BA-BEBE-A299F2E4F81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86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F254F-CD65-43F1-A848-0824B4407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622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6" y="1288131"/>
            <a:ext cx="3575962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006925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1B795E14-FD91-4340-9F0E-F28D01718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693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99993D72-6680-4F62-939B-497E9155D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9876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ABEEF290-38EF-4564-9C08-78457F9A6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8129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9288E959-2355-45BB-814A-9E88175E8F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9947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DA396B2D-E7B2-41FD-8FF7-0F1A018E65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8200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45F68F9-C1FF-4801-A4EF-DBAE0DEDFFC5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108671" y="2560622"/>
            <a:ext cx="232785" cy="36515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2BC438E-B5DE-4B95-AD1C-57DC6C5AFF8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905178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D642B0F7-D7C2-4E78-865C-C831D3A5DEF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29947" y="1288131"/>
            <a:ext cx="3575962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contenu 6">
            <a:extLst>
              <a:ext uri="{FF2B5EF4-FFF2-40B4-BE49-F238E27FC236}">
                <a16:creationId xmlns:a16="http://schemas.microsoft.com/office/drawing/2014/main" id="{FB10F2D8-6B01-4102-9F1E-23DF6D2A6CE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8200" y="1288131"/>
            <a:ext cx="3575962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192E95-B42C-4266-B3A3-709A2185D54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70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F09ED-2167-4BA0-8035-480BE57D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DFF465-EC9B-42A0-9F64-25DE58B52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893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>
          <a:xfrm>
            <a:off x="0" y="222251"/>
            <a:ext cx="3810000" cy="2532063"/>
          </a:xfrm>
          <a:custGeom>
            <a:avLst/>
            <a:gdLst>
              <a:gd name="connsiteX0" fmla="*/ 5166 w 2856854"/>
              <a:gd name="connsiteY0" fmla="*/ 0 h 2526224"/>
              <a:gd name="connsiteX1" fmla="*/ 2856854 w 2856854"/>
              <a:gd name="connsiteY1" fmla="*/ 0 h 2526224"/>
              <a:gd name="connsiteX2" fmla="*/ 0 w 2856854"/>
              <a:gd name="connsiteY2" fmla="*/ 2526224 h 2526224"/>
              <a:gd name="connsiteX3" fmla="*/ 5166 w 2856854"/>
              <a:gd name="connsiteY3" fmla="*/ 0 h 2526224"/>
              <a:gd name="connsiteX0" fmla="*/ 0 w 2851688"/>
              <a:gd name="connsiteY0" fmla="*/ 0 h 2531390"/>
              <a:gd name="connsiteX1" fmla="*/ 2851688 w 2851688"/>
              <a:gd name="connsiteY1" fmla="*/ 0 h 2531390"/>
              <a:gd name="connsiteX2" fmla="*/ 0 w 2851688"/>
              <a:gd name="connsiteY2" fmla="*/ 2531390 h 2531390"/>
              <a:gd name="connsiteX3" fmla="*/ 0 w 2851688"/>
              <a:gd name="connsiteY3" fmla="*/ 0 h 253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1688" h="2531390">
                <a:moveTo>
                  <a:pt x="0" y="0"/>
                </a:moveTo>
                <a:lnTo>
                  <a:pt x="2851688" y="0"/>
                </a:lnTo>
                <a:lnTo>
                  <a:pt x="0" y="25313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144434" y="222251"/>
            <a:ext cx="7666567" cy="1350963"/>
          </a:xfrm>
          <a:custGeom>
            <a:avLst/>
            <a:gdLst>
              <a:gd name="T0" fmla="*/ 0 w 4266"/>
              <a:gd name="T1" fmla="*/ 0 h 1002"/>
              <a:gd name="T2" fmla="*/ 953 w 4266"/>
              <a:gd name="T3" fmla="*/ 1002 h 1002"/>
              <a:gd name="T4" fmla="*/ 4266 w 4266"/>
              <a:gd name="T5" fmla="*/ 0 h 1002"/>
              <a:gd name="T6" fmla="*/ 0 w 4266"/>
              <a:gd name="T7" fmla="*/ 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66" h="1002">
                <a:moveTo>
                  <a:pt x="0" y="0"/>
                </a:moveTo>
                <a:lnTo>
                  <a:pt x="953" y="1002"/>
                </a:lnTo>
                <a:lnTo>
                  <a:pt x="426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 sz="1800">
              <a:cs typeface="+mn-cs"/>
            </a:endParaRPr>
          </a:p>
        </p:txBody>
      </p:sp>
      <p:pic>
        <p:nvPicPr>
          <p:cNvPr id="7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7" y="6350001"/>
            <a:ext cx="188806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11326284" y="6426200"/>
            <a:ext cx="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0284884" y="6426200"/>
            <a:ext cx="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68501" y="1586497"/>
            <a:ext cx="9842499" cy="2400300"/>
          </a:xfrm>
        </p:spPr>
        <p:txBody>
          <a:bodyPr lIns="0" rIns="0"/>
          <a:lstStyle>
            <a:lvl1pPr algn="l">
              <a:lnSpc>
                <a:spcPts val="5000"/>
              </a:lnSpc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68500" y="4076701"/>
            <a:ext cx="9842499" cy="176814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9764-DD85-47F5-B262-9227EDDBEE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1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D9DCE8-C832-443D-A06C-FACD25F6E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435" y="1629246"/>
            <a:ext cx="11425767" cy="4464050"/>
          </a:xfrm>
        </p:spPr>
        <p:txBody>
          <a:bodyPr/>
          <a:lstStyle>
            <a:lvl2pPr marL="361950" indent="-276225">
              <a:buFontTx/>
              <a:buBlip>
                <a:blip r:embed="rId2"/>
              </a:buBlip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67"/>
            <a:ext cx="7018867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23CD7AF-EFF3-4EA3-A7B0-773030C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464586-B08C-44FD-8136-2B98D520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399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Prélèvement à la source à destination des salariés – 2 mai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9FA9-F09D-408C-8748-D9324C5EF093}" type="slidenum">
              <a:rPr lang="fr-FR" smtClean="0">
                <a:solidFill>
                  <a:srgbClr val="7C180B"/>
                </a:solidFill>
              </a:rPr>
              <a:pPr/>
              <a:t>‹N°›</a:t>
            </a:fld>
            <a:endParaRPr lang="fr-FR">
              <a:solidFill>
                <a:srgbClr val="7C1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09599" y="1600201"/>
            <a:ext cx="10833600" cy="43910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24DE-E1A0-4AE9-8378-53E2210E88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533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>
          <a:xfrm>
            <a:off x="0" y="222251"/>
            <a:ext cx="3810000" cy="2532063"/>
          </a:xfrm>
          <a:custGeom>
            <a:avLst/>
            <a:gdLst>
              <a:gd name="connsiteX0" fmla="*/ 5166 w 2856854"/>
              <a:gd name="connsiteY0" fmla="*/ 0 h 2526224"/>
              <a:gd name="connsiteX1" fmla="*/ 2856854 w 2856854"/>
              <a:gd name="connsiteY1" fmla="*/ 0 h 2526224"/>
              <a:gd name="connsiteX2" fmla="*/ 0 w 2856854"/>
              <a:gd name="connsiteY2" fmla="*/ 2526224 h 2526224"/>
              <a:gd name="connsiteX3" fmla="*/ 5166 w 2856854"/>
              <a:gd name="connsiteY3" fmla="*/ 0 h 2526224"/>
              <a:gd name="connsiteX0" fmla="*/ 0 w 2851688"/>
              <a:gd name="connsiteY0" fmla="*/ 0 h 2531390"/>
              <a:gd name="connsiteX1" fmla="*/ 2851688 w 2851688"/>
              <a:gd name="connsiteY1" fmla="*/ 0 h 2531390"/>
              <a:gd name="connsiteX2" fmla="*/ 0 w 2851688"/>
              <a:gd name="connsiteY2" fmla="*/ 2531390 h 2531390"/>
              <a:gd name="connsiteX3" fmla="*/ 0 w 2851688"/>
              <a:gd name="connsiteY3" fmla="*/ 0 h 253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1688" h="2531390">
                <a:moveTo>
                  <a:pt x="0" y="0"/>
                </a:moveTo>
                <a:lnTo>
                  <a:pt x="2851688" y="0"/>
                </a:lnTo>
                <a:lnTo>
                  <a:pt x="0" y="25313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144434" y="222251"/>
            <a:ext cx="7666567" cy="1350963"/>
          </a:xfrm>
          <a:custGeom>
            <a:avLst/>
            <a:gdLst>
              <a:gd name="T0" fmla="*/ 0 w 4266"/>
              <a:gd name="T1" fmla="*/ 0 h 1002"/>
              <a:gd name="T2" fmla="*/ 953 w 4266"/>
              <a:gd name="T3" fmla="*/ 1002 h 1002"/>
              <a:gd name="T4" fmla="*/ 4266 w 4266"/>
              <a:gd name="T5" fmla="*/ 0 h 1002"/>
              <a:gd name="T6" fmla="*/ 0 w 4266"/>
              <a:gd name="T7" fmla="*/ 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66" h="1002">
                <a:moveTo>
                  <a:pt x="0" y="0"/>
                </a:moveTo>
                <a:lnTo>
                  <a:pt x="953" y="1002"/>
                </a:lnTo>
                <a:lnTo>
                  <a:pt x="426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 sz="1800">
              <a:cs typeface="+mn-cs"/>
            </a:endParaRPr>
          </a:p>
        </p:txBody>
      </p:sp>
      <p:pic>
        <p:nvPicPr>
          <p:cNvPr id="7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7" y="6350001"/>
            <a:ext cx="188806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11326284" y="6426200"/>
            <a:ext cx="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0284884" y="6426200"/>
            <a:ext cx="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68501" y="1586497"/>
            <a:ext cx="9842499" cy="2400300"/>
          </a:xfrm>
        </p:spPr>
        <p:txBody>
          <a:bodyPr lIns="0" rIns="0"/>
          <a:lstStyle>
            <a:lvl1pPr algn="l">
              <a:lnSpc>
                <a:spcPts val="5000"/>
              </a:lnSpc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68500" y="4076701"/>
            <a:ext cx="9842499" cy="176814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9764-DD85-47F5-B262-9227EDDBEE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25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332660"/>
            <a:ext cx="10753195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BAFEDE1E-0243-463F-A218-8546ADCC19A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7381" y="1412776"/>
            <a:ext cx="11185408" cy="4356484"/>
          </a:xfrm>
          <a:noFill/>
          <a:ln cap="rnd">
            <a:noFill/>
          </a:ln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1A4DC71-6111-409E-A6D8-6F5802E6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73A38F-1270-4707-A865-475EAE5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85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1" y="332660"/>
            <a:ext cx="10753195" cy="7920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 de l’ordre du jour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BAFEDE1E-0243-463F-A218-8546ADCC19A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7381" y="1412776"/>
            <a:ext cx="11185408" cy="4356484"/>
          </a:xfrm>
          <a:noFill/>
          <a:ln cap="rnd">
            <a:noFill/>
          </a:ln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1A4DC71-6111-409E-A6D8-6F5802E6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5BCDC9-9BD0-442B-B31F-8169EA18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04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61CF578-02E8-4D90-A848-ED0E8C82F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86" y="1988842"/>
            <a:ext cx="10110028" cy="3735289"/>
          </a:xfrm>
        </p:spPr>
        <p:txBody>
          <a:bodyPr/>
          <a:lstStyle>
            <a:lvl1pPr marL="514350" indent="-514350">
              <a:buClr>
                <a:schemeClr val="accent1"/>
              </a:buClr>
              <a:buSzPct val="100000"/>
              <a:buFont typeface="+mj-lt"/>
              <a:buAutoNum type="arabicPeriod"/>
              <a:defRPr b="0">
                <a:latin typeface="+mn-lt"/>
              </a:defRPr>
            </a:lvl1pPr>
            <a:lvl2pPr marL="0" indent="0">
              <a:buNone/>
              <a:defRPr/>
            </a:lvl2pPr>
            <a:lvl3pPr marL="533400" indent="-179388">
              <a:defRPr/>
            </a:lvl3pPr>
            <a:lvl4pPr marL="533400" indent="-179388">
              <a:defRPr/>
            </a:lvl4pPr>
            <a:lvl5pPr marL="533400" indent="-179388"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284CF00-9DDA-4C72-8EF8-5823962A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85" y="620689"/>
            <a:ext cx="7018867" cy="1296144"/>
          </a:xfrm>
        </p:spPr>
        <p:txBody>
          <a:bodyPr anchor="t">
            <a:noAutofit/>
          </a:bodyPr>
          <a:lstStyle>
            <a:lvl1pPr marL="0" indent="0">
              <a:tabLst/>
              <a:defRPr sz="4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F3F335C-F16D-43F4-BD51-365F3F26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48E329-F609-4A12-96F6-DC6BABD10B9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62" y="476250"/>
            <a:ext cx="902163" cy="9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FD8964-DE87-4E1F-A376-166BB49B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926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61CF578-02E8-4D90-A848-ED0E8C82F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86" y="2692375"/>
            <a:ext cx="10110028" cy="3015209"/>
          </a:xfrm>
        </p:spPr>
        <p:txBody>
          <a:bodyPr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 sz="3700" b="1">
                <a:solidFill>
                  <a:srgbClr val="7F7F7F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533400" indent="-179388">
              <a:defRPr/>
            </a:lvl3pPr>
            <a:lvl4pPr marL="533400" indent="-179388">
              <a:defRPr/>
            </a:lvl4pPr>
            <a:lvl5pPr marL="533400" indent="-179388">
              <a:defRPr/>
            </a:lvl5pPr>
          </a:lstStyle>
          <a:p>
            <a:pPr lvl="0"/>
            <a:r>
              <a:rPr lang="fr-FR" dirty="0"/>
              <a:t>Intervenant n°1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Intervenant n°2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Intervenant n°3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284CF00-9DDA-4C72-8EF8-5823962A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20" y="710635"/>
            <a:ext cx="6725651" cy="1296144"/>
          </a:xfrm>
        </p:spPr>
        <p:txBody>
          <a:bodyPr anchor="t">
            <a:noAutofit/>
          </a:bodyPr>
          <a:lstStyle>
            <a:lvl1pPr marL="0" indent="0">
              <a:tabLst/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F3F335C-F16D-43F4-BD51-365F3F26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8" name="Image 7" descr="Picto21-Bonhomme.png">
            <a:extLst>
              <a:ext uri="{FF2B5EF4-FFF2-40B4-BE49-F238E27FC236}">
                <a16:creationId xmlns:a16="http://schemas.microsoft.com/office/drawing/2014/main" id="{FD4F5AFF-6186-4FA8-AA46-6A69AC246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312" y="566618"/>
            <a:ext cx="1642664" cy="144016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BBBC38-7ABB-49C3-B16C-B98AF36B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70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54C8B-52CE-40C6-897E-BA934F017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86" y="1679508"/>
            <a:ext cx="7518039" cy="210953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Modifiez le style du titre de section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937207-E03D-44C5-A9FF-2E8387215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60373F-7BDC-4C6D-8131-5897A71E80B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62" y="476250"/>
            <a:ext cx="902163" cy="9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3B6043-61F2-4866-98C8-5A2BC566B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07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- intervenant 7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54C8B-52CE-40C6-897E-BA934F017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11" y="2975652"/>
            <a:ext cx="8832981" cy="1173428"/>
          </a:xfrm>
        </p:spPr>
        <p:txBody>
          <a:bodyPr>
            <a:normAutofit/>
          </a:bodyPr>
          <a:lstStyle>
            <a:lvl1pPr algn="ctr">
              <a:defRPr sz="5000">
                <a:solidFill>
                  <a:srgbClr val="7F7F7F"/>
                </a:solidFill>
              </a:defRPr>
            </a:lvl1pPr>
          </a:lstStyle>
          <a:p>
            <a:r>
              <a:rPr lang="fr-FR" dirty="0"/>
              <a:t>Nom de l’intervenant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937207-E03D-44C5-A9FF-2E8387215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4B4CD3-5017-43F1-83B7-F77DD5C12E9A}"/>
              </a:ext>
            </a:extLst>
          </p:cNvPr>
          <p:cNvSpPr txBox="1"/>
          <p:nvPr/>
        </p:nvSpPr>
        <p:spPr>
          <a:xfrm>
            <a:off x="3528540" y="1424771"/>
            <a:ext cx="513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73446"/>
                </a:solidFill>
              </a:rPr>
              <a:t>73</a:t>
            </a:r>
            <a:r>
              <a:rPr lang="fr-FR" sz="4000" b="1" baseline="30000" dirty="0">
                <a:solidFill>
                  <a:srgbClr val="E73446"/>
                </a:solidFill>
              </a:rPr>
              <a:t>e</a:t>
            </a:r>
            <a:r>
              <a:rPr lang="fr-FR" sz="4000" b="1" dirty="0">
                <a:solidFill>
                  <a:srgbClr val="E73446"/>
                </a:solidFill>
              </a:rPr>
              <a:t> congrès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305343-213D-4D0C-B251-F6232C0C20E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364537" y="3697999"/>
            <a:ext cx="766052" cy="7660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A8A6D2-FE5A-4172-8720-E6F5ED5B0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46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51FB35C-48EE-4F91-9B17-9C804DA41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933" y="3284984"/>
            <a:ext cx="7018867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31" y="1340771"/>
            <a:ext cx="9212484" cy="1757611"/>
          </a:xfrm>
        </p:spPr>
        <p:txBody>
          <a:bodyPr anchor="b">
            <a:normAutofit/>
          </a:bodyPr>
          <a:lstStyle>
            <a:lvl1pPr marL="0" indent="0">
              <a:tabLst/>
              <a:defRPr sz="5400"/>
            </a:lvl1pPr>
          </a:lstStyle>
          <a:p>
            <a:r>
              <a:rPr lang="fr-FR" dirty="0"/>
              <a:t>Modifiez le style du titre </a:t>
            </a:r>
            <a:br>
              <a:rPr lang="fr-FR" dirty="0"/>
            </a:br>
            <a:r>
              <a:rPr lang="fr-FR" dirty="0"/>
              <a:t>de section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BCA2EB-E878-450D-AEFB-CB05591CA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EB67CE-C80C-4F49-A7B4-51BAF20EFA2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62" y="476250"/>
            <a:ext cx="902163" cy="9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8A7FCD-2B09-46AE-98EA-65A924988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16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332657"/>
            <a:ext cx="70188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700808"/>
            <a:ext cx="114252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793A36F-58F6-4CC3-BEA9-F1491724B805}"/>
              </a:ext>
            </a:extLst>
          </p:cNvPr>
          <p:cNvSpPr txBox="1"/>
          <p:nvPr/>
        </p:nvSpPr>
        <p:spPr>
          <a:xfrm>
            <a:off x="335362" y="6411115"/>
            <a:ext cx="576062" cy="2308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4"/>
              </a:buBlip>
              <a:tabLst/>
              <a:defRPr/>
            </a:pPr>
            <a:r>
              <a:rPr lang="fr-FR" sz="900" b="1" dirty="0"/>
              <a:t>Page</a:t>
            </a:r>
            <a:endParaRPr lang="fr-FR" sz="9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13A2DC-CD1F-4EFF-B670-1834CA5C1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1691" y="6411114"/>
            <a:ext cx="5952660" cy="21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none" baseline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hlinkClick r:id="rId25" action="ppaction://hlinksldjump"/>
            <a:extLst>
              <a:ext uri="{FF2B5EF4-FFF2-40B4-BE49-F238E27FC236}">
                <a16:creationId xmlns:a16="http://schemas.microsoft.com/office/drawing/2014/main" id="{AE886110-E7BF-47C3-BE27-D47603B6F46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40" y="6263103"/>
            <a:ext cx="1898998" cy="378844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16279E0-FCE9-45B2-B575-1CA822F9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8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5" r:id="rId2"/>
    <p:sldLayoutId id="2147483777" r:id="rId3"/>
    <p:sldLayoutId id="2147483784" r:id="rId4"/>
    <p:sldLayoutId id="2147483756" r:id="rId5"/>
    <p:sldLayoutId id="2147483778" r:id="rId6"/>
    <p:sldLayoutId id="2147483757" r:id="rId7"/>
    <p:sldLayoutId id="2147483779" r:id="rId8"/>
    <p:sldLayoutId id="2147483758" r:id="rId9"/>
    <p:sldLayoutId id="2147483782" r:id="rId10"/>
    <p:sldLayoutId id="2147483783" r:id="rId11"/>
    <p:sldLayoutId id="2147483781" r:id="rId12"/>
    <p:sldLayoutId id="2147483785" r:id="rId13"/>
    <p:sldLayoutId id="2147483786" r:id="rId14"/>
    <p:sldLayoutId id="2147483789" r:id="rId15"/>
    <p:sldLayoutId id="2147483787" r:id="rId16"/>
    <p:sldLayoutId id="2147483788" r:id="rId17"/>
    <p:sldLayoutId id="2147483790" r:id="rId18"/>
    <p:sldLayoutId id="2147483791" r:id="rId19"/>
    <p:sldLayoutId id="2147483792" r:id="rId20"/>
    <p:sldLayoutId id="2147483793" r:id="rId21"/>
    <p:sldLayoutId id="2147483794" r:id="rId22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400" kern="1200">
          <a:solidFill>
            <a:srgbClr val="E7344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SzPct val="25000"/>
        <a:buFont typeface="Calibri bold" panose="020F0702030404030204" pitchFamily="34" charset="0"/>
        <a:buChar char=" 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358775" indent="-2698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4"/>
        </a:buBlip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SzPct val="77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15963" indent="-176213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898525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Calibri Light" panose="020F0302020204030204" pitchFamily="34" charset="0"/>
        <a:buChar char="›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074738" indent="-1778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ots.gouv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D85B3D1-A9DF-4BBE-94DB-9029079C9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6" y="1586496"/>
            <a:ext cx="7346950" cy="2401200"/>
          </a:xfrm>
        </p:spPr>
        <p:txBody>
          <a:bodyPr/>
          <a:lstStyle/>
          <a:p>
            <a:r>
              <a:rPr lang="fr-FR" dirty="0"/>
              <a:t>LE PRÉLÈVEMENT </a:t>
            </a:r>
            <a:br>
              <a:rPr lang="fr-FR" dirty="0"/>
            </a:br>
            <a:r>
              <a:rPr lang="fr-FR" dirty="0"/>
              <a:t>À LA SOURCE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B85E67-72B0-46D4-9F76-4C5DAFC40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6" y="4077074"/>
            <a:ext cx="5363368" cy="1183109"/>
          </a:xfrm>
        </p:spPr>
        <p:txBody>
          <a:bodyPr/>
          <a:lstStyle/>
          <a:p>
            <a:r>
              <a:rPr lang="fr-FR" dirty="0"/>
              <a:t>À destination des salariés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CCE784-AA32-43AE-82E4-2F9F45BB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" y="6102953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A4A197-4C94-483E-8425-2729D89C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 faire en cas de changement de situation familiale dans l’année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BC418-9DD7-4C7A-8E68-D7C99E475D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EC24DE-E1A0-4AE9-8378-53E2210E884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04251-F8E5-4033-8857-4F61F2A0E27E}"/>
              </a:ext>
            </a:extLst>
          </p:cNvPr>
          <p:cNvSpPr/>
          <p:nvPr/>
        </p:nvSpPr>
        <p:spPr>
          <a:xfrm>
            <a:off x="1158247" y="2522925"/>
            <a:ext cx="3029174" cy="749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dirty="0"/>
              <a:t>MARIAGE/PACS/DIVORCE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60D87-A4CB-4B06-8C9D-FF280580FC73}"/>
              </a:ext>
            </a:extLst>
          </p:cNvPr>
          <p:cNvSpPr/>
          <p:nvPr/>
        </p:nvSpPr>
        <p:spPr>
          <a:xfrm>
            <a:off x="4472104" y="2514601"/>
            <a:ext cx="3029175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dirty="0"/>
              <a:t>DÉCÈS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788748-45F4-4543-ABCB-D3C6B3148DB4}"/>
              </a:ext>
            </a:extLst>
          </p:cNvPr>
          <p:cNvSpPr/>
          <p:nvPr/>
        </p:nvSpPr>
        <p:spPr>
          <a:xfrm>
            <a:off x="7785962" y="2514600"/>
            <a:ext cx="3029175" cy="749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dirty="0"/>
              <a:t>NAISSANCE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2F722-6742-4BAD-8679-E64945F34F2A}"/>
              </a:ext>
            </a:extLst>
          </p:cNvPr>
          <p:cNvSpPr/>
          <p:nvPr/>
        </p:nvSpPr>
        <p:spPr>
          <a:xfrm>
            <a:off x="1158247" y="4065592"/>
            <a:ext cx="9656887" cy="8016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sz="2400" b="1" dirty="0"/>
              <a:t>Information de l’administration dans les 60 jours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ABA95F5-8A56-404E-99FB-D49BCBD45058}"/>
              </a:ext>
            </a:extLst>
          </p:cNvPr>
          <p:cNvCxnSpPr/>
          <p:nvPr/>
        </p:nvCxnSpPr>
        <p:spPr>
          <a:xfrm>
            <a:off x="3990363" y="2516698"/>
            <a:ext cx="0" cy="26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580012C-5530-4DC3-8666-55B941ACFB62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5986691" y="3263901"/>
            <a:ext cx="1" cy="80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A3AB0B4-E280-4F53-AF45-F8C844868FB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300550" y="3263900"/>
            <a:ext cx="0" cy="80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BFF5A99-005B-4655-97E0-6926806AA736}"/>
              </a:ext>
            </a:extLst>
          </p:cNvPr>
          <p:cNvCxnSpPr>
            <a:stCxn id="8" idx="2"/>
          </p:cNvCxnSpPr>
          <p:nvPr/>
        </p:nvCxnSpPr>
        <p:spPr>
          <a:xfrm>
            <a:off x="2672834" y="3272225"/>
            <a:ext cx="697" cy="79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0166F4-D422-49F7-B124-E4FD307359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ACC402B-49B7-4297-9D98-715E4915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2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F9D6CD-5462-41C7-88A0-B9939E492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fr-FR" dirty="0"/>
              <a:t>Modification volontaire du contribuable</a:t>
            </a:r>
          </a:p>
          <a:p>
            <a:pPr lvl="2"/>
            <a:r>
              <a:rPr lang="fr-FR" dirty="0"/>
              <a:t>Prise en compte des variations des revenus imposables</a:t>
            </a:r>
          </a:p>
          <a:p>
            <a:pPr lvl="2"/>
            <a:r>
              <a:rPr lang="fr-FR" dirty="0"/>
              <a:t>Demande par voie électronique </a:t>
            </a:r>
          </a:p>
          <a:p>
            <a:pPr lvl="3"/>
            <a:r>
              <a:rPr lang="fr-FR" dirty="0"/>
              <a:t>Modification à la hausse : sans condition</a:t>
            </a:r>
          </a:p>
          <a:p>
            <a:pPr lvl="3"/>
            <a:r>
              <a:rPr lang="fr-FR" dirty="0"/>
              <a:t>Modification à la baisse </a:t>
            </a:r>
          </a:p>
          <a:p>
            <a:pPr lvl="4"/>
            <a:r>
              <a:rPr lang="fr-FR" dirty="0"/>
              <a:t>Si prélèvement inférieur de plus de 10 % et de 200 € au montant du prélèvement sans modulation</a:t>
            </a:r>
          </a:p>
          <a:p>
            <a:pPr lvl="2"/>
            <a:r>
              <a:rPr lang="fr-FR" dirty="0"/>
              <a:t>Nouveau taux de PAS pris en compte au plus tard le 3</a:t>
            </a:r>
            <a:r>
              <a:rPr lang="fr-FR" baseline="30000" dirty="0"/>
              <a:t>ème</a:t>
            </a:r>
            <a:r>
              <a:rPr lang="fr-FR" dirty="0"/>
              <a:t> mois suivant la demande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EC42A8A-D191-4618-8627-2164BD23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partir de quand prend effet la demande de modulation du taux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CEA915-538E-4592-96B4-5C51C0BA4C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E743666-3A2A-4C91-8CFE-6D97A9188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DF0911-49B2-4AC8-8065-66328003A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E4D31B-F7AD-404C-9AC2-A593F8B18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En cas de défaillance de l’employeur</a:t>
            </a:r>
          </a:p>
          <a:p>
            <a:pPr lvl="1"/>
            <a:r>
              <a:rPr lang="fr-FR" dirty="0"/>
              <a:t>Le salarié n’est pas inquiété</a:t>
            </a:r>
          </a:p>
          <a:p>
            <a:pPr lvl="1"/>
            <a:r>
              <a:rPr lang="fr-FR" dirty="0"/>
              <a:t>Pas de solidarité de paiement avec l’employeur qui ne reverse pas la retenue à l’administration</a:t>
            </a:r>
          </a:p>
          <a:p>
            <a:pPr lvl="2"/>
            <a:r>
              <a:rPr lang="fr-FR" dirty="0"/>
              <a:t>L’administration s’adresse directement à l’employeur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383106-F122-4B93-A370-39ADC191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salarié est-il responsable des erreurs commises par l’employeur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CC884E-2A4F-4925-8DB7-8A659B68A2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8886219-438E-47EF-BB92-D8135B0F7C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EC844C-EDFE-478C-B1EE-A389709A1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C6A02F-1126-42AD-A6DF-89B60EB7A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Aucune</a:t>
            </a:r>
          </a:p>
          <a:p>
            <a:pPr lvl="1"/>
            <a:r>
              <a:rPr lang="fr-FR" dirty="0"/>
              <a:t>Arrêt automatique du contrat de mensualisation fin 2018</a:t>
            </a:r>
          </a:p>
          <a:p>
            <a:pPr lvl="1"/>
            <a:r>
              <a:rPr lang="fr-FR" dirty="0"/>
              <a:t>Maintien de la mensualisation des autres impôts</a:t>
            </a:r>
          </a:p>
          <a:p>
            <a:pPr lvl="2"/>
            <a:r>
              <a:rPr lang="fr-FR" dirty="0"/>
              <a:t>Taxe d’habitation et taxe foncière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D7FA6BE-80BF-432F-AF82-871E28B0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démarches effectuer cas de mensualisation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A696AF-427F-40F1-B739-F4F0A6073F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0CB9E4D-507E-4AE9-BC7D-C9CC1BFDA6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986675-0AAA-4CA2-BA76-7BFFF1754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BD2D59E-CA74-4D2B-BB0B-1DE04F41D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Transmission d’un taux à 0 % à l’employeur</a:t>
            </a:r>
          </a:p>
          <a:p>
            <a:pPr lvl="1"/>
            <a:r>
              <a:rPr lang="fr-FR" dirty="0"/>
              <a:t>Aucune retenue à la source ne sera pratiquée sur le salaire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36344C-3CFF-4F2A-BBA5-AA57C5DF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 taux appliquer au contribuable non imposable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75CC47-455E-412C-9A19-51F49621D2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37AC6B-C813-4089-8AA2-F27590302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A86635-A4A8-4EE2-BBE0-500170C0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E19A09-70E0-4880-A204-B3FF61610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 prélèvement la source est-il pratiqué sur la prime d’intéressement ?</a:t>
            </a:r>
          </a:p>
          <a:p>
            <a:pPr lvl="1"/>
            <a:r>
              <a:rPr lang="fr-FR" dirty="0"/>
              <a:t>Oui </a:t>
            </a:r>
          </a:p>
          <a:p>
            <a:pPr lvl="2"/>
            <a:r>
              <a:rPr lang="fr-FR" dirty="0"/>
              <a:t>Retenue effectuée sur toutes les sommes perçues et non placées sur le PEE ou le PERCO</a:t>
            </a:r>
          </a:p>
          <a:p>
            <a:pPr lvl="3"/>
            <a:r>
              <a:rPr lang="fr-FR" dirty="0"/>
              <a:t>Concerne aussi les avantages versés au titre de la participation</a:t>
            </a:r>
          </a:p>
          <a:p>
            <a:pPr lvl="1"/>
            <a:r>
              <a:rPr lang="fr-FR" dirty="0"/>
              <a:t>Somme non imposable si déblocage dans certaines situations</a:t>
            </a:r>
          </a:p>
          <a:p>
            <a:endParaRPr lang="fr-FR" dirty="0"/>
          </a:p>
          <a:p>
            <a:r>
              <a:rPr lang="fr-FR" dirty="0"/>
              <a:t>Le taux de la retenue change-t-il en cas d’exercice conjoint d’une activité salariée et d’une activité indépendante ?</a:t>
            </a:r>
          </a:p>
          <a:p>
            <a:pPr lvl="1"/>
            <a:r>
              <a:rPr lang="fr-FR" dirty="0"/>
              <a:t>Non</a:t>
            </a:r>
          </a:p>
          <a:p>
            <a:pPr lvl="2"/>
            <a:r>
              <a:rPr lang="fr-FR" dirty="0"/>
              <a:t>Retenue à la source sur le salaire</a:t>
            </a:r>
          </a:p>
          <a:p>
            <a:pPr lvl="2"/>
            <a:r>
              <a:rPr lang="fr-FR" dirty="0"/>
              <a:t>Acompte sur l’activité indépendante </a:t>
            </a:r>
          </a:p>
          <a:p>
            <a:pPr lvl="3"/>
            <a:r>
              <a:rPr lang="fr-FR" dirty="0"/>
              <a:t>Prélevé sur le compte bancaire par l’administration mensuellement ou trimestriellement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C270D44-771F-4B58-937B-50F37938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questions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534A31-64FB-409A-93B5-8E19565FB4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223DA82-E1F1-4945-B041-1CF8D3CE5E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43F341-D5C1-41CB-A784-E69619DBF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0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2018 : l’année de transition</a:t>
            </a:r>
          </a:p>
          <a:p>
            <a:pPr lvl="1"/>
            <a:r>
              <a:rPr lang="fr-FR" dirty="0"/>
              <a:t>Éviter un double paiement en 2019 de l’impôt sur le revenu</a:t>
            </a:r>
          </a:p>
          <a:p>
            <a:pPr lvl="2"/>
            <a:r>
              <a:rPr lang="fr-FR" dirty="0"/>
              <a:t>À la fois sur les revenus perçus en 2018 et en 2019</a:t>
            </a:r>
          </a:p>
          <a:p>
            <a:r>
              <a:rPr lang="fr-FR" dirty="0"/>
              <a:t>Mise en place d’un crédit d’impôt exceptionnel</a:t>
            </a:r>
          </a:p>
          <a:p>
            <a:pPr lvl="1"/>
            <a:r>
              <a:rPr lang="fr-FR" dirty="0"/>
              <a:t>Pour « effacer » l’impôt sur les revenus récurrents perçus en 2018</a:t>
            </a:r>
          </a:p>
          <a:p>
            <a:pPr lvl="2"/>
            <a:r>
              <a:rPr lang="fr-FR" dirty="0"/>
              <a:t>Ne s’applique pas aux revenus exceptionnels ni aux revenus non concernés par le PAS</a:t>
            </a:r>
          </a:p>
          <a:p>
            <a:pPr lvl="3"/>
            <a:r>
              <a:rPr lang="fr-FR" dirty="0"/>
              <a:t>Ces revenus </a:t>
            </a:r>
            <a:r>
              <a:rPr lang="fr-FR"/>
              <a:t>restent imposables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1" y="332657"/>
            <a:ext cx="8193288" cy="1008112"/>
          </a:xfrm>
        </p:spPr>
        <p:txBody>
          <a:bodyPr>
            <a:normAutofit fontScale="90000"/>
          </a:bodyPr>
          <a:lstStyle/>
          <a:p>
            <a:r>
              <a:rPr lang="fr-FR" dirty="0"/>
              <a:t>Que faut-il comprendre par « année blanche »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1CD9FA9-F09D-408C-8748-D9324C5EF09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05E51CA-1E74-4028-A0F0-695A3B0A98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21ED10-CF81-46EA-B30C-91E04C01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DC7B3-2A52-48E3-BD88-CE139A3C8A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Pour supprimer le décalage d’un an</a:t>
            </a:r>
          </a:p>
          <a:p>
            <a:pPr lvl="1"/>
            <a:r>
              <a:rPr lang="fr-FR" dirty="0"/>
              <a:t>Entre la perception des revenus</a:t>
            </a:r>
          </a:p>
          <a:p>
            <a:pPr lvl="1"/>
            <a:r>
              <a:rPr lang="fr-FR" dirty="0"/>
              <a:t>Et le paiement de l’impôt sur ces mêmes revenus</a:t>
            </a:r>
          </a:p>
          <a:p>
            <a:pPr lvl="2"/>
            <a:r>
              <a:rPr lang="fr-FR" dirty="0"/>
              <a:t>Prise en compte immédiate des changements affectant le montant de l’impôt </a:t>
            </a:r>
          </a:p>
          <a:p>
            <a:pPr lvl="1"/>
            <a:endParaRPr lang="fr-FR" dirty="0"/>
          </a:p>
          <a:p>
            <a:r>
              <a:rPr lang="fr-FR" dirty="0"/>
              <a:t>En maintenant les règles de calcul</a:t>
            </a:r>
          </a:p>
          <a:p>
            <a:pPr lvl="1"/>
            <a:r>
              <a:rPr lang="fr-FR" dirty="0"/>
              <a:t>Détermination au niveau du foyer fiscal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4927" y="6411115"/>
            <a:ext cx="536669" cy="230400"/>
          </a:xfrm>
        </p:spPr>
        <p:txBody>
          <a:bodyPr/>
          <a:lstStyle/>
          <a:p>
            <a:fld id="{81CD9FA9-F09D-408C-8748-D9324C5EF093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730E71-E1F1-4D21-AF14-8FB88777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70016F-E17B-48AE-B163-CA5E74D30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6824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A7F310E-40FB-40D9-8C03-DD67971E14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Entrée en vigueur</a:t>
            </a:r>
          </a:p>
          <a:p>
            <a:pPr lvl="1"/>
            <a:r>
              <a:rPr lang="fr-FR" dirty="0"/>
              <a:t>Rémunérations versées à compter du 1</a:t>
            </a:r>
            <a:r>
              <a:rPr lang="fr-FR" baseline="30000" dirty="0"/>
              <a:t>er</a:t>
            </a:r>
            <a:r>
              <a:rPr lang="fr-FR" dirty="0"/>
              <a:t> janvier 2019</a:t>
            </a:r>
          </a:p>
          <a:p>
            <a:pPr lvl="2"/>
            <a:r>
              <a:rPr lang="fr-FR" dirty="0"/>
              <a:t>Détail de la retenue à la source sur le bulletin de salaire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CEEF86-4FED-4F34-8C81-30357301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775E9E-96DD-4C89-BB11-3D9475BF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028103-E6A5-4ED3-8983-9FB30D99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E070A7-8986-4AA6-89BB-75D4210AC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Quels sont les revenus concernés </a:t>
            </a:r>
            <a:br>
              <a:rPr lang="fr-FR" dirty="0"/>
            </a:br>
            <a:r>
              <a:rPr lang="fr-FR" dirty="0"/>
              <a:t>par le prélèvement à la source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9FA9-F09D-408C-8748-D9324C5EF09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75728" y="4636633"/>
            <a:ext cx="5786513" cy="5305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ACOMPTE MENSUEL OU TRIMESTRIEL</a:t>
            </a:r>
          </a:p>
          <a:p>
            <a:pPr algn="ctr"/>
            <a:r>
              <a:rPr lang="fr-FR" sz="1300" b="1" dirty="0"/>
              <a:t>prélevé sur le compte bancaire du contribuable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2089" y="4636633"/>
            <a:ext cx="3615132" cy="5305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RETENUE À LA SOURCE</a:t>
            </a:r>
          </a:p>
          <a:p>
            <a:pPr algn="ctr"/>
            <a:r>
              <a:rPr lang="fr-FR" sz="1300" b="1" dirty="0"/>
              <a:t>prélevée par le collecteur (employeur…)</a:t>
            </a:r>
          </a:p>
        </p:txBody>
      </p:sp>
      <p:cxnSp>
        <p:nvCxnSpPr>
          <p:cNvPr id="59" name="Connecteur droit avec flèche 58"/>
          <p:cNvCxnSpPr>
            <a:cxnSpLocks/>
            <a:stCxn id="9" idx="2"/>
            <a:endCxn id="15" idx="0"/>
          </p:cNvCxnSpPr>
          <p:nvPr/>
        </p:nvCxnSpPr>
        <p:spPr>
          <a:xfrm>
            <a:off x="3099654" y="4271573"/>
            <a:ext cx="1" cy="36506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5788579" y="4271573"/>
            <a:ext cx="4396334" cy="360000"/>
            <a:chOff x="4295740" y="4269268"/>
            <a:chExt cx="3483145" cy="518409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4295740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5327178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6358616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7778885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292088" y="1506245"/>
            <a:ext cx="3615132" cy="778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cap="all" dirty="0"/>
              <a:t>Revenus des salariés</a:t>
            </a:r>
          </a:p>
          <a:p>
            <a:pPr algn="ctr"/>
            <a:r>
              <a:rPr lang="fr-FR" sz="1600" cap="all" dirty="0"/>
              <a:t>et assimilés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2088" y="3063188"/>
            <a:ext cx="3615132" cy="1208385"/>
          </a:xfrm>
          <a:prstGeom prst="rect">
            <a:avLst/>
          </a:prstGeom>
          <a:solidFill>
            <a:srgbClr val="32B4B4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Salaires</a:t>
            </a:r>
          </a:p>
          <a:p>
            <a:pPr marL="171450" indent="-171450">
              <a:buClr>
                <a:schemeClr val="bg2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Pensions de retraite, d’invalidité</a:t>
            </a:r>
          </a:p>
          <a:p>
            <a:pPr marL="171450" indent="-171450">
              <a:buClr>
                <a:schemeClr val="bg2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Indemnités journalières</a:t>
            </a:r>
          </a:p>
          <a:p>
            <a:pPr marL="171450" indent="-171450">
              <a:buClr>
                <a:schemeClr val="bg2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Allocations chômage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730" y="3493360"/>
            <a:ext cx="1025697" cy="778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BIC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0447" y="3493360"/>
            <a:ext cx="1025697" cy="778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BNC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65164" y="3493360"/>
            <a:ext cx="1025697" cy="778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BA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59372" y="1506245"/>
            <a:ext cx="1802880" cy="778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cap="all" dirty="0"/>
              <a:t>Revenus fonciers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75729" y="1506245"/>
            <a:ext cx="3615132" cy="778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cap="all" dirty="0"/>
              <a:t>Revenus des indépendants</a:t>
            </a:r>
          </a:p>
          <a:p>
            <a:pPr algn="ctr"/>
            <a:r>
              <a:rPr lang="fr-FR" sz="1600" cap="all" dirty="0"/>
              <a:t>et assimilés</a:t>
            </a:r>
          </a:p>
        </p:txBody>
      </p:sp>
      <p:cxnSp>
        <p:nvCxnSpPr>
          <p:cNvPr id="28" name="Connecteur droit avec flèche 27"/>
          <p:cNvCxnSpPr>
            <a:stCxn id="13" idx="2"/>
            <a:endCxn id="33" idx="0"/>
          </p:cNvCxnSpPr>
          <p:nvPr/>
        </p:nvCxnSpPr>
        <p:spPr>
          <a:xfrm>
            <a:off x="10160812" y="2284458"/>
            <a:ext cx="0" cy="58315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378012" y="2275832"/>
            <a:ext cx="1" cy="56364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788578" y="2275832"/>
            <a:ext cx="0" cy="527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47" y="3127888"/>
            <a:ext cx="553497" cy="48600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4" y="3127888"/>
            <a:ext cx="553497" cy="48600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33" y="3127894"/>
            <a:ext cx="553491" cy="48600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5095088" y="2867609"/>
            <a:ext cx="1435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COMMERÇANTS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368805" y="2698332"/>
            <a:ext cx="1428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PROFESSIONS LIBÉRALES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565026" y="2867609"/>
            <a:ext cx="16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AGRICULTEURS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7083295" y="2275832"/>
            <a:ext cx="0" cy="4225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8" idx="2"/>
            <a:endCxn id="9" idx="0"/>
          </p:cNvCxnSpPr>
          <p:nvPr/>
        </p:nvCxnSpPr>
        <p:spPr>
          <a:xfrm>
            <a:off x="3099654" y="2284458"/>
            <a:ext cx="0" cy="77873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647963" y="3493360"/>
            <a:ext cx="1025697" cy="778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RF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352430" y="2867609"/>
            <a:ext cx="161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BAILLEURS</a:t>
            </a:r>
          </a:p>
        </p:txBody>
      </p:sp>
      <p:pic>
        <p:nvPicPr>
          <p:cNvPr id="1026" name="Picture 2" descr="C:\Users\ccragbe\Box Sync\Travaux équipe\Tableaux_Biens_Eligibles\Documents de travail\Picto_mais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066" y="3127894"/>
            <a:ext cx="55349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292088" y="5533779"/>
            <a:ext cx="9770147" cy="53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PRÉLÈVEMENT CALCULÉ PAR L’ADMINISTRATION FISCALE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806996" y="5168721"/>
            <a:ext cx="4055747" cy="365059"/>
            <a:chOff x="2282995" y="5168720"/>
            <a:chExt cx="4055747" cy="365059"/>
          </a:xfrm>
        </p:grpSpPr>
        <p:cxnSp>
          <p:nvCxnSpPr>
            <p:cNvPr id="45" name="Connecteur droit avec flèche 44"/>
            <p:cNvCxnSpPr/>
            <p:nvPr/>
          </p:nvCxnSpPr>
          <p:spPr>
            <a:xfrm>
              <a:off x="2282995" y="5168720"/>
              <a:ext cx="0" cy="36505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6338742" y="5168720"/>
              <a:ext cx="0" cy="36505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F945233-C426-454A-9939-EE093A45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Prélèvement à la source à destination des salariés – 2 mai 2018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5FEC8AFF-1E87-4CCE-9262-F61D0F1F5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L’administration calcule le taux du PAS</a:t>
            </a:r>
          </a:p>
          <a:p>
            <a:pPr lvl="1"/>
            <a:r>
              <a:rPr lang="fr-FR" dirty="0"/>
              <a:t>En fonction des déclarations du contribuable</a:t>
            </a:r>
          </a:p>
          <a:p>
            <a:pPr lvl="2"/>
            <a:r>
              <a:rPr lang="fr-FR" dirty="0"/>
              <a:t>Déclaration des revenus de 2017 déposée en avril-mai 2018</a:t>
            </a:r>
          </a:p>
          <a:p>
            <a:pPr lvl="3"/>
            <a:r>
              <a:rPr lang="fr-FR" dirty="0"/>
              <a:t>Pour le taux applicable à compter du 1</a:t>
            </a:r>
            <a:r>
              <a:rPr lang="fr-FR" baseline="30000" dirty="0"/>
              <a:t>er</a:t>
            </a:r>
            <a:r>
              <a:rPr lang="fr-FR" dirty="0"/>
              <a:t> janvier 2019</a:t>
            </a:r>
          </a:p>
          <a:p>
            <a:pPr lvl="2"/>
            <a:r>
              <a:rPr lang="fr-FR" dirty="0"/>
              <a:t>Déclaration des revenus de 2018  déposée en avril-mai 2019</a:t>
            </a:r>
          </a:p>
          <a:p>
            <a:pPr lvl="3"/>
            <a:r>
              <a:rPr lang="fr-FR" dirty="0"/>
              <a:t>« Rafraîchissement » du taux de PAS appliqué à partir de septembre 2019</a:t>
            </a:r>
          </a:p>
          <a:p>
            <a:pPr lvl="3"/>
            <a:endParaRPr lang="fr-FR" dirty="0"/>
          </a:p>
          <a:p>
            <a:r>
              <a:rPr lang="fr-FR" dirty="0"/>
              <a:t>L’administration transmet le taux du PAS à l’employeur</a:t>
            </a:r>
          </a:p>
          <a:p>
            <a:pPr lvl="1"/>
            <a:r>
              <a:rPr lang="fr-FR" dirty="0"/>
              <a:t>Le salarié ne fournit rien à son employeur</a:t>
            </a:r>
          </a:p>
          <a:p>
            <a:pPr lvl="1"/>
            <a:r>
              <a:rPr lang="fr-FR" dirty="0"/>
              <a:t>Quel est le taux transmis ?</a:t>
            </a:r>
          </a:p>
          <a:p>
            <a:pPr lvl="2"/>
            <a:r>
              <a:rPr lang="fr-FR" dirty="0"/>
              <a:t>Taux réel du foyer </a:t>
            </a:r>
          </a:p>
          <a:p>
            <a:pPr lvl="2"/>
            <a:r>
              <a:rPr lang="fr-FR" dirty="0"/>
              <a:t>Ou taux non personnalisé </a:t>
            </a:r>
          </a:p>
          <a:p>
            <a:pPr lvl="3"/>
            <a:r>
              <a:rPr lang="fr-FR" dirty="0"/>
              <a:t>Option du salarié pour la non transmission du taux</a:t>
            </a:r>
          </a:p>
          <a:p>
            <a:pPr lvl="2"/>
            <a:r>
              <a:rPr lang="fr-FR" dirty="0"/>
              <a:t>Ou taux individualisé</a:t>
            </a:r>
          </a:p>
          <a:p>
            <a:pPr lvl="3"/>
            <a:r>
              <a:rPr lang="fr-FR" dirty="0"/>
              <a:t>Disparité dans les revenus respectifs du couple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1" y="332657"/>
            <a:ext cx="7110468" cy="1008112"/>
          </a:xfrm>
        </p:spPr>
        <p:txBody>
          <a:bodyPr>
            <a:normAutofit fontScale="90000"/>
          </a:bodyPr>
          <a:lstStyle/>
          <a:p>
            <a:r>
              <a:rPr lang="fr-FR"/>
              <a:t>Qui calcule le taux du PAS sur les salaires ? </a:t>
            </a:r>
            <a:br>
              <a:rPr lang="fr-FR"/>
            </a:br>
            <a:r>
              <a:rPr lang="fr-FR"/>
              <a:t>Comment est-il transmis à l’employeur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1CD9FA9-F09D-408C-8748-D9324C5EF09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6AE77FE-AD31-4458-9B8C-4A8C968F4E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359853-DB6A-4527-942E-FF4F7BF3D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CCDB139-ED0C-4FA1-B64E-09BF4378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332657"/>
            <a:ext cx="7888481" cy="1008112"/>
          </a:xfrm>
        </p:spPr>
        <p:txBody>
          <a:bodyPr>
            <a:normAutofit fontScale="90000"/>
          </a:bodyPr>
          <a:lstStyle/>
          <a:p>
            <a:r>
              <a:rPr lang="fr-FR" dirty="0"/>
              <a:t>Quand et comment le salarié est informé </a:t>
            </a:r>
            <a:br>
              <a:rPr lang="fr-FR" dirty="0"/>
            </a:br>
            <a:r>
              <a:rPr lang="fr-FR" dirty="0"/>
              <a:t>de son taux de prélèvement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26BC0B-4A22-4B56-868F-D0F4C642BE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036452B-2E1C-44F1-A80D-9AF721C9056F}"/>
              </a:ext>
            </a:extLst>
          </p:cNvPr>
          <p:cNvSpPr/>
          <p:nvPr/>
        </p:nvSpPr>
        <p:spPr>
          <a:xfrm>
            <a:off x="2085602" y="2172134"/>
            <a:ext cx="2132279" cy="16097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Avril-Mai 2018</a:t>
            </a:r>
          </a:p>
          <a:p>
            <a:pPr algn="ctr"/>
            <a:r>
              <a:rPr lang="fr-FR" sz="1200" dirty="0"/>
              <a:t>Déclaration des revenus 2017 </a:t>
            </a:r>
          </a:p>
          <a:p>
            <a:pPr algn="ctr"/>
            <a:r>
              <a:rPr lang="fr-FR" sz="1200" dirty="0"/>
              <a:t>Communication </a:t>
            </a:r>
            <a:br>
              <a:rPr lang="fr-FR" sz="1200" dirty="0"/>
            </a:br>
            <a:r>
              <a:rPr lang="fr-FR" sz="1200" dirty="0"/>
              <a:t>du taux de PAS </a:t>
            </a:r>
          </a:p>
          <a:p>
            <a:pPr algn="ctr"/>
            <a:r>
              <a:rPr lang="fr-FR" sz="1200" dirty="0"/>
              <a:t>Possibilité d’option pour le taux individualisé ou non individualisé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398F508-3636-4AFD-87FD-86486F2449AC}"/>
              </a:ext>
            </a:extLst>
          </p:cNvPr>
          <p:cNvSpPr/>
          <p:nvPr/>
        </p:nvSpPr>
        <p:spPr>
          <a:xfrm>
            <a:off x="3112708" y="4255029"/>
            <a:ext cx="1548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Septembre 2018</a:t>
            </a:r>
          </a:p>
          <a:p>
            <a:pPr algn="ctr"/>
            <a:r>
              <a:rPr lang="fr-FR" sz="1200" dirty="0"/>
              <a:t>Communication par l’administration du taux de PAS à l’employeur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68C66F-8DB2-45E0-A0E1-DBD716F724D6}"/>
              </a:ext>
            </a:extLst>
          </p:cNvPr>
          <p:cNvSpPr/>
          <p:nvPr/>
        </p:nvSpPr>
        <p:spPr>
          <a:xfrm>
            <a:off x="5480411" y="2164049"/>
            <a:ext cx="1548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Janvier 2019</a:t>
            </a:r>
          </a:p>
          <a:p>
            <a:pPr algn="ctr"/>
            <a:r>
              <a:rPr lang="fr-FR" sz="1200" dirty="0"/>
              <a:t>Salaires versés  diminués du PAS </a:t>
            </a:r>
          </a:p>
          <a:p>
            <a:pPr algn="ctr"/>
            <a:r>
              <a:rPr lang="fr-FR" sz="1200" dirty="0"/>
              <a:t>Versement d’un acompte mensuel sur les éventuels  revenus fonciers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39D466C-4B5C-477D-BFBD-C2DA935A3437}"/>
              </a:ext>
            </a:extLst>
          </p:cNvPr>
          <p:cNvSpPr/>
          <p:nvPr/>
        </p:nvSpPr>
        <p:spPr>
          <a:xfrm>
            <a:off x="6349053" y="4167898"/>
            <a:ext cx="1548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Février 2019</a:t>
            </a:r>
          </a:p>
          <a:p>
            <a:pPr algn="ctr"/>
            <a:r>
              <a:rPr lang="fr-FR" sz="1200" dirty="0"/>
              <a:t>Reversement à la DGFiP de la 1</a:t>
            </a:r>
            <a:r>
              <a:rPr lang="fr-FR" sz="1200" baseline="30000" dirty="0"/>
              <a:t>ère</a:t>
            </a:r>
            <a:r>
              <a:rPr lang="fr-FR" sz="1200" dirty="0"/>
              <a:t>  retenue effectuée sur les salaires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549A767-8486-41C0-A335-49D2892E89B4}"/>
              </a:ext>
            </a:extLst>
          </p:cNvPr>
          <p:cNvCxnSpPr/>
          <p:nvPr/>
        </p:nvCxnSpPr>
        <p:spPr>
          <a:xfrm>
            <a:off x="1950142" y="3964420"/>
            <a:ext cx="78357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2FD1178-D322-4F2B-8930-D98DA92A2797}"/>
              </a:ext>
            </a:extLst>
          </p:cNvPr>
          <p:cNvCxnSpPr>
            <a:cxnSpLocks/>
          </p:cNvCxnSpPr>
          <p:nvPr/>
        </p:nvCxnSpPr>
        <p:spPr>
          <a:xfrm>
            <a:off x="5364295" y="1778009"/>
            <a:ext cx="0" cy="42132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05A61F0-C6FC-43BB-8180-75D8F03DBD41}"/>
              </a:ext>
            </a:extLst>
          </p:cNvPr>
          <p:cNvSpPr txBox="1"/>
          <p:nvPr/>
        </p:nvSpPr>
        <p:spPr>
          <a:xfrm>
            <a:off x="7897053" y="1266127"/>
            <a:ext cx="679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2019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647ECA4-8A8C-4F8A-A556-5DCCF825BB3C}"/>
              </a:ext>
            </a:extLst>
          </p:cNvPr>
          <p:cNvSpPr/>
          <p:nvPr/>
        </p:nvSpPr>
        <p:spPr>
          <a:xfrm>
            <a:off x="7101243" y="2142601"/>
            <a:ext cx="1548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b="1" dirty="0">
                <a:solidFill>
                  <a:srgbClr val="FFFFFF"/>
                </a:solidFill>
              </a:rPr>
              <a:t>Mai 2019</a:t>
            </a:r>
          </a:p>
          <a:p>
            <a:pPr lvl="0" algn="ctr"/>
            <a:r>
              <a:rPr lang="fr-FR" sz="1200" dirty="0">
                <a:solidFill>
                  <a:srgbClr val="FFFFFF"/>
                </a:solidFill>
              </a:rPr>
              <a:t>Déclaration des revenus 2018 </a:t>
            </a:r>
          </a:p>
          <a:p>
            <a:pPr lvl="0" algn="ctr"/>
            <a:r>
              <a:rPr lang="fr-FR" sz="1200" dirty="0">
                <a:solidFill>
                  <a:srgbClr val="FFFFFF"/>
                </a:solidFill>
              </a:rPr>
              <a:t>……..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6DD9AF9-44E0-4AAB-A182-3F18BD98743B}"/>
              </a:ext>
            </a:extLst>
          </p:cNvPr>
          <p:cNvSpPr txBox="1"/>
          <p:nvPr/>
        </p:nvSpPr>
        <p:spPr>
          <a:xfrm>
            <a:off x="1635215" y="2062382"/>
            <a:ext cx="314926" cy="16004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1400" dirty="0"/>
              <a:t>S</a:t>
            </a:r>
          </a:p>
          <a:p>
            <a:r>
              <a:rPr lang="fr-FR" sz="1400" dirty="0"/>
              <a:t>A</a:t>
            </a:r>
          </a:p>
          <a:p>
            <a:r>
              <a:rPr lang="fr-FR" sz="1400" dirty="0"/>
              <a:t>L</a:t>
            </a:r>
          </a:p>
          <a:p>
            <a:r>
              <a:rPr lang="fr-FR" sz="1400" dirty="0"/>
              <a:t>A</a:t>
            </a:r>
          </a:p>
          <a:p>
            <a:r>
              <a:rPr lang="fr-FR" sz="1400" dirty="0"/>
              <a:t>R</a:t>
            </a:r>
          </a:p>
          <a:p>
            <a:r>
              <a:rPr lang="fr-FR" sz="1400" dirty="0"/>
              <a:t>I</a:t>
            </a:r>
          </a:p>
          <a:p>
            <a:r>
              <a:rPr lang="fr-FR" sz="1400" dirty="0"/>
              <a:t>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8B19AB4-9CA9-44C1-B099-00E4A865291B}"/>
              </a:ext>
            </a:extLst>
          </p:cNvPr>
          <p:cNvSpPr txBox="1"/>
          <p:nvPr/>
        </p:nvSpPr>
        <p:spPr>
          <a:xfrm>
            <a:off x="1629662" y="3959901"/>
            <a:ext cx="369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</a:t>
            </a:r>
          </a:p>
          <a:p>
            <a:r>
              <a:rPr lang="fr-FR" sz="1400" dirty="0"/>
              <a:t>M</a:t>
            </a:r>
          </a:p>
          <a:p>
            <a:r>
              <a:rPr lang="fr-FR" sz="1400" dirty="0"/>
              <a:t>P</a:t>
            </a:r>
          </a:p>
          <a:p>
            <a:r>
              <a:rPr lang="fr-FR" sz="1400" dirty="0"/>
              <a:t>L</a:t>
            </a:r>
          </a:p>
          <a:p>
            <a:r>
              <a:rPr lang="fr-FR" sz="1400" dirty="0"/>
              <a:t>O</a:t>
            </a:r>
          </a:p>
          <a:p>
            <a:r>
              <a:rPr lang="fr-FR" sz="1400" dirty="0"/>
              <a:t>Y</a:t>
            </a:r>
          </a:p>
          <a:p>
            <a:r>
              <a:rPr lang="fr-FR" sz="1400" dirty="0"/>
              <a:t>E</a:t>
            </a:r>
          </a:p>
          <a:p>
            <a:r>
              <a:rPr lang="fr-FR" sz="1400" dirty="0"/>
              <a:t>U</a:t>
            </a:r>
          </a:p>
          <a:p>
            <a:r>
              <a:rPr lang="fr-FR" sz="1400" dirty="0"/>
              <a:t>R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C203AEA-A7A9-419C-8B95-9C458D2A65EB}"/>
              </a:ext>
            </a:extLst>
          </p:cNvPr>
          <p:cNvSpPr/>
          <p:nvPr/>
        </p:nvSpPr>
        <p:spPr>
          <a:xfrm>
            <a:off x="8765358" y="2142601"/>
            <a:ext cx="154800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Août 2019</a:t>
            </a:r>
          </a:p>
          <a:p>
            <a:pPr algn="ctr"/>
            <a:r>
              <a:rPr lang="fr-FR" sz="1200" dirty="0"/>
              <a:t>Liquidation définitive de l’impôt 2018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9C09F8C-467D-469C-A1D2-F37C933E1E57}"/>
              </a:ext>
            </a:extLst>
          </p:cNvPr>
          <p:cNvSpPr txBox="1"/>
          <p:nvPr/>
        </p:nvSpPr>
        <p:spPr>
          <a:xfrm>
            <a:off x="3043343" y="1275637"/>
            <a:ext cx="679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2018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B1469BC-BDF2-4DEF-854F-9BBE577FE55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4F3CA2-B81F-4551-8C46-9B0492EAD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E5DFC0-C381-40FF-B0E0-1EF4FD811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Retenues mentionnées sur le bulletin de paie</a:t>
            </a:r>
          </a:p>
          <a:p>
            <a:pPr lvl="1"/>
            <a:r>
              <a:rPr lang="fr-FR" dirty="0"/>
              <a:t>Cumul des retenues disponible sur l’espace personnel du salarié sur </a:t>
            </a:r>
            <a:r>
              <a:rPr lang="fr-FR" u="sng" dirty="0">
                <a:solidFill>
                  <a:schemeClr val="tx1"/>
                </a:solidFill>
                <a:hlinkClick r:id="rId3"/>
              </a:rPr>
              <a:t>www.impots.gouv.fr</a:t>
            </a:r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r>
              <a:rPr lang="fr-FR" dirty="0"/>
              <a:t>En cas de pluralité d’employeurs</a:t>
            </a:r>
          </a:p>
          <a:p>
            <a:pPr lvl="1"/>
            <a:r>
              <a:rPr lang="fr-FR" dirty="0"/>
              <a:t>Chaque employeur applique le taux communiqué par l’administration</a:t>
            </a:r>
          </a:p>
          <a:p>
            <a:pPr lvl="2"/>
            <a:r>
              <a:rPr lang="fr-FR" dirty="0"/>
              <a:t>À défaut, application du taux non personnalisé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BBA91-75E3-404E-A60C-D38FF67A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332657"/>
            <a:ext cx="8084020" cy="1008112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connaître le montant des retenues ?</a:t>
            </a:r>
            <a:br>
              <a:rPr lang="fr-FR" dirty="0"/>
            </a:br>
            <a:r>
              <a:rPr lang="fr-FR" dirty="0"/>
              <a:t>Qui prélève en cas de pluralité d’employeurs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267928-559C-4074-B97D-F941C92AA3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EC24DE-E1A0-4AE9-8378-53E2210E884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BB86D8-BECA-414A-B016-9668B150E8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7AAE26-871D-4D7F-B9EA-460609746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5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8558405-F3D6-46D5-B22A-3CC7E3EBB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OUI, plusieurs options sont possibles</a:t>
            </a:r>
          </a:p>
          <a:p>
            <a:pPr lvl="1"/>
            <a:r>
              <a:rPr lang="fr-FR" dirty="0"/>
              <a:t>Taux individualisé</a:t>
            </a:r>
          </a:p>
          <a:p>
            <a:pPr lvl="2"/>
            <a:r>
              <a:rPr lang="fr-FR" dirty="0"/>
              <a:t>Uniquement pour les contribuables mariés ou pacsés soumis à une imposition commune</a:t>
            </a:r>
          </a:p>
          <a:p>
            <a:pPr lvl="3"/>
            <a:r>
              <a:rPr lang="fr-FR" dirty="0"/>
              <a:t>En cas de disparité de revenus dans le couple</a:t>
            </a:r>
          </a:p>
          <a:p>
            <a:pPr lvl="4"/>
            <a:r>
              <a:rPr lang="fr-FR" dirty="0"/>
              <a:t>Impôt réparti entre les conjoints en fonction de leurs revenus</a:t>
            </a:r>
          </a:p>
          <a:p>
            <a:pPr lvl="1"/>
            <a:r>
              <a:rPr lang="fr-FR" dirty="0"/>
              <a:t>Taux non personnalisé</a:t>
            </a:r>
          </a:p>
          <a:p>
            <a:pPr lvl="2"/>
            <a:r>
              <a:rPr lang="fr-FR" dirty="0"/>
              <a:t>Aucun taux n’est communiqué à l’employeur</a:t>
            </a:r>
          </a:p>
          <a:p>
            <a:pPr lvl="3"/>
            <a:r>
              <a:rPr lang="fr-FR" dirty="0"/>
              <a:t>Barème en fonction du revenu net imposable du contribuable</a:t>
            </a:r>
          </a:p>
          <a:p>
            <a:pPr lvl="3"/>
            <a:r>
              <a:rPr lang="fr-FR" dirty="0"/>
              <a:t>Un complément de PAS sera versé à la DGFiP</a:t>
            </a:r>
          </a:p>
          <a:p>
            <a:pPr lvl="4"/>
            <a:r>
              <a:rPr lang="fr-FR" dirty="0"/>
              <a:t>Si taux non personnalisé &lt; taux réel du foyer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5E5D5C-883F-488B-8E7B-899B0199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taux communiqué par l’administration peut-il être modifié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DBB81D-267D-4C5E-B30A-53A9B6A2C9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A1A277-04D1-4250-9D7C-DFE3F26B49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C047BA-E7DB-4540-97FC-7FDE2D888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A8C64-F63D-4FC1-86E8-2EF12A647B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Maladie, maternité ou invalidité</a:t>
            </a:r>
          </a:p>
          <a:p>
            <a:pPr lvl="1"/>
            <a:r>
              <a:rPr lang="fr-FR" dirty="0"/>
              <a:t>En cas de maintien de salaire par l’employeur</a:t>
            </a:r>
          </a:p>
          <a:p>
            <a:pPr lvl="2"/>
            <a:r>
              <a:rPr lang="fr-FR" dirty="0"/>
              <a:t>Si les indemnités sont versées à l’employeur</a:t>
            </a:r>
          </a:p>
          <a:p>
            <a:pPr lvl="3"/>
            <a:r>
              <a:rPr lang="fr-FR" dirty="0"/>
              <a:t>Prélèvement effectué par l’employeur</a:t>
            </a:r>
          </a:p>
          <a:p>
            <a:pPr lvl="1"/>
            <a:r>
              <a:rPr lang="fr-FR" dirty="0"/>
              <a:t>Dans le cas contraire</a:t>
            </a:r>
          </a:p>
          <a:p>
            <a:pPr lvl="2"/>
            <a:r>
              <a:rPr lang="fr-FR" dirty="0"/>
              <a:t>Prélèvement fait par la CPAM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75E6FA-733D-42C4-A7C0-51AE6E2C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Comment la retenue est-elle prélevée si le salarié perçoit des prestations sociales ?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BF821F6-F542-4111-BE1B-71E4AD80D7C7}"/>
              </a:ext>
            </a:extLst>
          </p:cNvPr>
          <p:cNvSpPr txBox="1">
            <a:spLocks/>
          </p:cNvSpPr>
          <p:nvPr/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EC24DE-E1A0-4AE9-8378-53E2210E8847}" type="slidenum">
              <a:rPr lang="fr-FR" sz="900" b="1" smtClean="0"/>
              <a:pPr/>
              <a:t>9</a:t>
            </a:fld>
            <a:endParaRPr lang="fr-FR" sz="900" b="1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2261FD-4B35-4C94-8BA6-E7AB868B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9C67BA6-7F0E-4349-B5F6-86DA8CB9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Prélèvement à la source à destination des salariés – 2 mai 2018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39B687-9931-443F-B71B-953AB3206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3" y="6093296"/>
            <a:ext cx="1413399" cy="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9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csoec 2018 - Rouge">
  <a:themeElements>
    <a:clrScheme name="CHARTE CSOEC 2018 - ROUGE">
      <a:dk1>
        <a:sysClr val="windowText" lastClr="000000"/>
      </a:dk1>
      <a:lt1>
        <a:sysClr val="window" lastClr="FFFFFF"/>
      </a:lt1>
      <a:dk2>
        <a:srgbClr val="002060"/>
      </a:dk2>
      <a:lt2>
        <a:srgbClr val="FFFFFF"/>
      </a:lt2>
      <a:accent1>
        <a:srgbClr val="E73446"/>
      </a:accent1>
      <a:accent2>
        <a:srgbClr val="32B4B4"/>
      </a:accent2>
      <a:accent3>
        <a:srgbClr val="00B0F0"/>
      </a:accent3>
      <a:accent4>
        <a:srgbClr val="322878"/>
      </a:accent4>
      <a:accent5>
        <a:srgbClr val="F07D28"/>
      </a:accent5>
      <a:accent6>
        <a:srgbClr val="E60073"/>
      </a:accent6>
      <a:hlink>
        <a:srgbClr val="2F75FF"/>
      </a:hlink>
      <a:folHlink>
        <a:srgbClr val="6E61CA"/>
      </a:folHlink>
    </a:clrScheme>
    <a:fontScheme name="CHARTE OEC 2018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csoec 2018 - Rouge" id="{3CBC1D38-A773-4A11-A9BF-437DE012B239}" vid="{33F49DBE-FC7A-4300-A04B-78ACCEEFCD6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PPT csoec 2018 - Rouge (1)</Template>
  <TotalTime>2729</TotalTime>
  <Words>994</Words>
  <Application>Microsoft Office PowerPoint</Application>
  <PresentationFormat>Grand écran</PresentationFormat>
  <Paragraphs>203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Calibri bold</vt:lpstr>
      <vt:lpstr>Calibri Light</vt:lpstr>
      <vt:lpstr>Wingdings</vt:lpstr>
      <vt:lpstr>Calibri</vt:lpstr>
      <vt:lpstr>Arial</vt:lpstr>
      <vt:lpstr>Thème csoec 2018 - Rouge</vt:lpstr>
      <vt:lpstr>LE PRÉLÈVEMENT  À LA SOURCE </vt:lpstr>
      <vt:lpstr>Pourquoi ?</vt:lpstr>
      <vt:lpstr>Quand ?</vt:lpstr>
      <vt:lpstr>Quels sont les revenus concernés  par le prélèvement à la source ?</vt:lpstr>
      <vt:lpstr>Qui calcule le taux du PAS sur les salaires ?  Comment est-il transmis à l’employeur ?</vt:lpstr>
      <vt:lpstr>Quand et comment le salarié est informé  de son taux de prélèvement ?</vt:lpstr>
      <vt:lpstr>Comment connaître le montant des retenues ? Qui prélève en cas de pluralité d’employeurs ?</vt:lpstr>
      <vt:lpstr>Le taux communiqué par l’administration peut-il être modifié ?</vt:lpstr>
      <vt:lpstr>Comment la retenue est-elle prélevée si le salarié perçoit des prestations sociales ?</vt:lpstr>
      <vt:lpstr>Que faire en cas de changement de situation familiale dans l’année ?</vt:lpstr>
      <vt:lpstr>A partir de quand prend effet la demande de modulation du taux ?</vt:lpstr>
      <vt:lpstr>Le salarié est-il responsable des erreurs commises par l’employeur ?</vt:lpstr>
      <vt:lpstr>Quelles démarches effectuer cas de mensualisation ?</vt:lpstr>
      <vt:lpstr>Quel taux appliquer au contribuable non imposable ?</vt:lpstr>
      <vt:lpstr>Autres questions</vt:lpstr>
      <vt:lpstr>Que faut-il comprendre par « année blanche »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CRAGBE</dc:creator>
  <cp:lastModifiedBy>Hélène LEPAROUX</cp:lastModifiedBy>
  <cp:revision>78</cp:revision>
  <cp:lastPrinted>2018-04-30T13:14:06Z</cp:lastPrinted>
  <dcterms:created xsi:type="dcterms:W3CDTF">2018-04-11T08:25:24Z</dcterms:created>
  <dcterms:modified xsi:type="dcterms:W3CDTF">2018-06-21T14:55:07Z</dcterms:modified>
</cp:coreProperties>
</file>