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7" r:id="rId3"/>
    <p:sldMasterId id="2147483670" r:id="rId4"/>
  </p:sldMasterIdLst>
  <p:notesMasterIdLst>
    <p:notesMasterId r:id="rId101"/>
  </p:notesMasterIdLst>
  <p:sldIdLst>
    <p:sldId id="261" r:id="rId5"/>
    <p:sldId id="607" r:id="rId6"/>
    <p:sldId id="545" r:id="rId7"/>
    <p:sldId id="466" r:id="rId8"/>
    <p:sldId id="467" r:id="rId9"/>
    <p:sldId id="658" r:id="rId10"/>
    <p:sldId id="585" r:id="rId11"/>
    <p:sldId id="469" r:id="rId12"/>
    <p:sldId id="468" r:id="rId13"/>
    <p:sldId id="610" r:id="rId14"/>
    <p:sldId id="418" r:id="rId15"/>
    <p:sldId id="472" r:id="rId16"/>
    <p:sldId id="543" r:id="rId17"/>
    <p:sldId id="471" r:id="rId18"/>
    <p:sldId id="593" r:id="rId19"/>
    <p:sldId id="546" r:id="rId20"/>
    <p:sldId id="653" r:id="rId21"/>
    <p:sldId id="547" r:id="rId22"/>
    <p:sldId id="558" r:id="rId23"/>
    <p:sldId id="557" r:id="rId24"/>
    <p:sldId id="608" r:id="rId25"/>
    <p:sldId id="551" r:id="rId26"/>
    <p:sldId id="552" r:id="rId27"/>
    <p:sldId id="548" r:id="rId28"/>
    <p:sldId id="652" r:id="rId29"/>
    <p:sldId id="473" r:id="rId30"/>
    <p:sldId id="479" r:id="rId31"/>
    <p:sldId id="609" r:id="rId32"/>
    <p:sldId id="591" r:id="rId33"/>
    <p:sldId id="553" r:id="rId34"/>
    <p:sldId id="659" r:id="rId35"/>
    <p:sldId id="576" r:id="rId36"/>
    <p:sldId id="476" r:id="rId37"/>
    <p:sldId id="478" r:id="rId38"/>
    <p:sldId id="540" r:id="rId39"/>
    <p:sldId id="394" r:id="rId40"/>
    <p:sldId id="544" r:id="rId41"/>
    <p:sldId id="611" r:id="rId42"/>
    <p:sldId id="657" r:id="rId43"/>
    <p:sldId id="421" r:id="rId44"/>
    <p:sldId id="612" r:id="rId45"/>
    <p:sldId id="559" r:id="rId46"/>
    <p:sldId id="561" r:id="rId47"/>
    <p:sldId id="560" r:id="rId48"/>
    <p:sldId id="564" r:id="rId49"/>
    <p:sldId id="660" r:id="rId50"/>
    <p:sldId id="614" r:id="rId51"/>
    <p:sldId id="425" r:id="rId52"/>
    <p:sldId id="562" r:id="rId53"/>
    <p:sldId id="563" r:id="rId54"/>
    <p:sldId id="477" r:id="rId55"/>
    <p:sldId id="483" r:id="rId56"/>
    <p:sldId id="484" r:id="rId57"/>
    <p:sldId id="556" r:id="rId58"/>
    <p:sldId id="617" r:id="rId59"/>
    <p:sldId id="577" r:id="rId60"/>
    <p:sldId id="486" r:id="rId61"/>
    <p:sldId id="488" r:id="rId62"/>
    <p:sldId id="586" r:id="rId63"/>
    <p:sldId id="587" r:id="rId64"/>
    <p:sldId id="570" r:id="rId65"/>
    <p:sldId id="571" r:id="rId66"/>
    <p:sldId id="573" r:id="rId67"/>
    <p:sldId id="489" r:id="rId68"/>
    <p:sldId id="401" r:id="rId69"/>
    <p:sldId id="578" r:id="rId70"/>
    <p:sldId id="581" r:id="rId71"/>
    <p:sldId id="583" r:id="rId72"/>
    <p:sldId id="643" r:id="rId73"/>
    <p:sldId id="642" r:id="rId74"/>
    <p:sldId id="596" r:id="rId75"/>
    <p:sldId id="621" r:id="rId76"/>
    <p:sldId id="644" r:id="rId77"/>
    <p:sldId id="656" r:id="rId78"/>
    <p:sldId id="604" r:id="rId79"/>
    <p:sldId id="582" r:id="rId80"/>
    <p:sldId id="598" r:id="rId81"/>
    <p:sldId id="645" r:id="rId82"/>
    <p:sldId id="655" r:id="rId83"/>
    <p:sldId id="616" r:id="rId84"/>
    <p:sldId id="647" r:id="rId85"/>
    <p:sldId id="601" r:id="rId86"/>
    <p:sldId id="637" r:id="rId87"/>
    <p:sldId id="636" r:id="rId88"/>
    <p:sldId id="648" r:id="rId89"/>
    <p:sldId id="606" r:id="rId90"/>
    <p:sldId id="646" r:id="rId91"/>
    <p:sldId id="632" r:id="rId92"/>
    <p:sldId id="633" r:id="rId93"/>
    <p:sldId id="634" r:id="rId94"/>
    <p:sldId id="640" r:id="rId95"/>
    <p:sldId id="638" r:id="rId96"/>
    <p:sldId id="635" r:id="rId97"/>
    <p:sldId id="639" r:id="rId98"/>
    <p:sldId id="654" r:id="rId99"/>
    <p:sldId id="641"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B8"/>
    <a:srgbClr val="05A1B2"/>
    <a:srgbClr val="009B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ABEBD-0015-4F83-8ECB-AB52DB1F4A53}" v="6333" dt="2018-09-19T10:35:35.9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4" autoAdjust="0"/>
    <p:restoredTop sz="94660"/>
  </p:normalViewPr>
  <p:slideViewPr>
    <p:cSldViewPr snapToGrid="0">
      <p:cViewPr varScale="1">
        <p:scale>
          <a:sx n="82" d="100"/>
          <a:sy n="82" d="100"/>
        </p:scale>
        <p:origin x="6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5/10/relationships/revisionInfo" Target="revisionInfo.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élène LEPAROUX" userId="ec32876a-8d35-4fb8-a0d3-743b12f58379" providerId="ADAL" clId="{4A3ABEBD-0015-4F83-8ECB-AB52DB1F4A53}"/>
    <pc:docChg chg="undo custSel addSld delSld modSld sldOrd">
      <pc:chgData name="Hélène LEPAROUX" userId="ec32876a-8d35-4fb8-a0d3-743b12f58379" providerId="ADAL" clId="{4A3ABEBD-0015-4F83-8ECB-AB52DB1F4A53}" dt="2018-09-19T10:35:35.900" v="6150" actId="255"/>
      <pc:docMkLst>
        <pc:docMk/>
      </pc:docMkLst>
      <pc:sldChg chg="modSp">
        <pc:chgData name="Hélène LEPAROUX" userId="ec32876a-8d35-4fb8-a0d3-743b12f58379" providerId="ADAL" clId="{4A3ABEBD-0015-4F83-8ECB-AB52DB1F4A53}" dt="2018-09-19T10:28:33.229" v="5972" actId="20577"/>
        <pc:sldMkLst>
          <pc:docMk/>
          <pc:sldMk cId="3364244756" sldId="401"/>
        </pc:sldMkLst>
        <pc:spChg chg="mod">
          <ac:chgData name="Hélène LEPAROUX" userId="ec32876a-8d35-4fb8-a0d3-743b12f58379" providerId="ADAL" clId="{4A3ABEBD-0015-4F83-8ECB-AB52DB1F4A53}" dt="2018-09-19T10:10:05.306" v="5851" actId="255"/>
          <ac:spMkLst>
            <pc:docMk/>
            <pc:sldMk cId="3364244756" sldId="401"/>
            <ac:spMk id="2" creationId="{00000000-0000-0000-0000-000000000000}"/>
          </ac:spMkLst>
        </pc:spChg>
        <pc:spChg chg="mod">
          <ac:chgData name="Hélène LEPAROUX" userId="ec32876a-8d35-4fb8-a0d3-743b12f58379" providerId="ADAL" clId="{4A3ABEBD-0015-4F83-8ECB-AB52DB1F4A53}" dt="2018-09-19T10:28:33.229" v="5972" actId="20577"/>
          <ac:spMkLst>
            <pc:docMk/>
            <pc:sldMk cId="3364244756" sldId="401"/>
            <ac:spMk id="4" creationId="{2E354DED-0F91-496E-9170-618E60762242}"/>
          </ac:spMkLst>
        </pc:spChg>
        <pc:spChg chg="mod">
          <ac:chgData name="Hélène LEPAROUX" userId="ec32876a-8d35-4fb8-a0d3-743b12f58379" providerId="ADAL" clId="{4A3ABEBD-0015-4F83-8ECB-AB52DB1F4A53}" dt="2018-09-19T10:28:29.526" v="5970" actId="14100"/>
          <ac:spMkLst>
            <pc:docMk/>
            <pc:sldMk cId="3364244756" sldId="401"/>
            <ac:spMk id="6" creationId="{BBBAE0E2-64F4-4F85-BF99-880E4FC4AE1C}"/>
          </ac:spMkLst>
        </pc:spChg>
      </pc:sldChg>
      <pc:sldChg chg="del">
        <pc:chgData name="Hélène LEPAROUX" userId="ec32876a-8d35-4fb8-a0d3-743b12f58379" providerId="ADAL" clId="{4A3ABEBD-0015-4F83-8ECB-AB52DB1F4A53}" dt="2018-09-19T09:21:01.039" v="5515" actId="2696"/>
        <pc:sldMkLst>
          <pc:docMk/>
          <pc:sldMk cId="324376916" sldId="402"/>
        </pc:sldMkLst>
      </pc:sldChg>
      <pc:sldChg chg="modSp">
        <pc:chgData name="Hélène LEPAROUX" userId="ec32876a-8d35-4fb8-a0d3-743b12f58379" providerId="ADAL" clId="{4A3ABEBD-0015-4F83-8ECB-AB52DB1F4A53}" dt="2018-09-18T20:09:09.093" v="768" actId="20577"/>
        <pc:sldMkLst>
          <pc:docMk/>
          <pc:sldMk cId="618061710" sldId="421"/>
        </pc:sldMkLst>
        <pc:spChg chg="mod">
          <ac:chgData name="Hélène LEPAROUX" userId="ec32876a-8d35-4fb8-a0d3-743b12f58379" providerId="ADAL" clId="{4A3ABEBD-0015-4F83-8ECB-AB52DB1F4A53}" dt="2018-09-18T20:09:09.093" v="768" actId="20577"/>
          <ac:spMkLst>
            <pc:docMk/>
            <pc:sldMk cId="618061710" sldId="421"/>
            <ac:spMk id="2" creationId="{00000000-0000-0000-0000-000000000000}"/>
          </ac:spMkLst>
        </pc:spChg>
      </pc:sldChg>
      <pc:sldChg chg="modSp">
        <pc:chgData name="Hélène LEPAROUX" userId="ec32876a-8d35-4fb8-a0d3-743b12f58379" providerId="ADAL" clId="{4A3ABEBD-0015-4F83-8ECB-AB52DB1F4A53}" dt="2018-09-18T19:11:54.455" v="41" actId="1076"/>
        <pc:sldMkLst>
          <pc:docMk/>
          <pc:sldMk cId="2302806093" sldId="468"/>
        </pc:sldMkLst>
        <pc:picChg chg="mod">
          <ac:chgData name="Hélène LEPAROUX" userId="ec32876a-8d35-4fb8-a0d3-743b12f58379" providerId="ADAL" clId="{4A3ABEBD-0015-4F83-8ECB-AB52DB1F4A53}" dt="2018-09-18T19:11:54.455" v="41" actId="1076"/>
          <ac:picMkLst>
            <pc:docMk/>
            <pc:sldMk cId="2302806093" sldId="468"/>
            <ac:picMk id="3" creationId="{26CEBCBE-08DE-45C7-97A2-AE55A4A176BB}"/>
          </ac:picMkLst>
        </pc:picChg>
      </pc:sldChg>
      <pc:sldChg chg="delSp modSp ord">
        <pc:chgData name="Hélène LEPAROUX" userId="ec32876a-8d35-4fb8-a0d3-743b12f58379" providerId="ADAL" clId="{4A3ABEBD-0015-4F83-8ECB-AB52DB1F4A53}" dt="2018-09-18T19:14:47.253" v="60"/>
        <pc:sldMkLst>
          <pc:docMk/>
          <pc:sldMk cId="1865003069" sldId="469"/>
        </pc:sldMkLst>
        <pc:spChg chg="mod">
          <ac:chgData name="Hélène LEPAROUX" userId="ec32876a-8d35-4fb8-a0d3-743b12f58379" providerId="ADAL" clId="{4A3ABEBD-0015-4F83-8ECB-AB52DB1F4A53}" dt="2018-09-18T19:12:41.314" v="49" actId="1076"/>
          <ac:spMkLst>
            <pc:docMk/>
            <pc:sldMk cId="1865003069" sldId="469"/>
            <ac:spMk id="5" creationId="{82620E04-2E5D-4856-B37E-553B2738F409}"/>
          </ac:spMkLst>
        </pc:spChg>
        <pc:spChg chg="mod">
          <ac:chgData name="Hélène LEPAROUX" userId="ec32876a-8d35-4fb8-a0d3-743b12f58379" providerId="ADAL" clId="{4A3ABEBD-0015-4F83-8ECB-AB52DB1F4A53}" dt="2018-09-18T19:12:06.865" v="42" actId="1076"/>
          <ac:spMkLst>
            <pc:docMk/>
            <pc:sldMk cId="1865003069" sldId="469"/>
            <ac:spMk id="7" creationId="{90B7DA08-3997-4742-8BAA-276FB6F227A5}"/>
          </ac:spMkLst>
        </pc:spChg>
        <pc:spChg chg="mod">
          <ac:chgData name="Hélène LEPAROUX" userId="ec32876a-8d35-4fb8-a0d3-743b12f58379" providerId="ADAL" clId="{4A3ABEBD-0015-4F83-8ECB-AB52DB1F4A53}" dt="2018-09-18T19:12:15.717" v="43" actId="14100"/>
          <ac:spMkLst>
            <pc:docMk/>
            <pc:sldMk cId="1865003069" sldId="469"/>
            <ac:spMk id="8" creationId="{3F16D5B9-768E-476B-9FFC-E534F2B7D84C}"/>
          </ac:spMkLst>
        </pc:spChg>
        <pc:spChg chg="mod ord">
          <ac:chgData name="Hélène LEPAROUX" userId="ec32876a-8d35-4fb8-a0d3-743b12f58379" providerId="ADAL" clId="{4A3ABEBD-0015-4F83-8ECB-AB52DB1F4A53}" dt="2018-09-18T19:13:27.723" v="55" actId="166"/>
          <ac:spMkLst>
            <pc:docMk/>
            <pc:sldMk cId="1865003069" sldId="469"/>
            <ac:spMk id="9" creationId="{C494F6ED-BBAC-4829-A2E1-385F55FE54D3}"/>
          </ac:spMkLst>
        </pc:spChg>
        <pc:spChg chg="mod">
          <ac:chgData name="Hélène LEPAROUX" userId="ec32876a-8d35-4fb8-a0d3-743b12f58379" providerId="ADAL" clId="{4A3ABEBD-0015-4F83-8ECB-AB52DB1F4A53}" dt="2018-09-18T19:12:15.717" v="43" actId="14100"/>
          <ac:spMkLst>
            <pc:docMk/>
            <pc:sldMk cId="1865003069" sldId="469"/>
            <ac:spMk id="16" creationId="{5FFD84A7-85A1-4DBA-AAE6-0D2B08BA71E7}"/>
          </ac:spMkLst>
        </pc:spChg>
        <pc:spChg chg="mod">
          <ac:chgData name="Hélène LEPAROUX" userId="ec32876a-8d35-4fb8-a0d3-743b12f58379" providerId="ADAL" clId="{4A3ABEBD-0015-4F83-8ECB-AB52DB1F4A53}" dt="2018-09-18T19:12:15.717" v="43" actId="14100"/>
          <ac:spMkLst>
            <pc:docMk/>
            <pc:sldMk cId="1865003069" sldId="469"/>
            <ac:spMk id="17" creationId="{B4599C60-C5B3-41B4-A6D3-50E885B5A84C}"/>
          </ac:spMkLst>
        </pc:spChg>
        <pc:spChg chg="mod">
          <ac:chgData name="Hélène LEPAROUX" userId="ec32876a-8d35-4fb8-a0d3-743b12f58379" providerId="ADAL" clId="{4A3ABEBD-0015-4F83-8ECB-AB52DB1F4A53}" dt="2018-09-18T19:12:15.717" v="43" actId="14100"/>
          <ac:spMkLst>
            <pc:docMk/>
            <pc:sldMk cId="1865003069" sldId="469"/>
            <ac:spMk id="18" creationId="{DFE197FF-2C4C-40B1-A543-A300373D52E1}"/>
          </ac:spMkLst>
        </pc:spChg>
        <pc:spChg chg="mod">
          <ac:chgData name="Hélène LEPAROUX" userId="ec32876a-8d35-4fb8-a0d3-743b12f58379" providerId="ADAL" clId="{4A3ABEBD-0015-4F83-8ECB-AB52DB1F4A53}" dt="2018-09-18T19:12:15.717" v="43" actId="14100"/>
          <ac:spMkLst>
            <pc:docMk/>
            <pc:sldMk cId="1865003069" sldId="469"/>
            <ac:spMk id="19" creationId="{E080CFE2-4FC3-4B9F-8C55-E5E8666A1CEB}"/>
          </ac:spMkLst>
        </pc:spChg>
        <pc:spChg chg="mod">
          <ac:chgData name="Hélène LEPAROUX" userId="ec32876a-8d35-4fb8-a0d3-743b12f58379" providerId="ADAL" clId="{4A3ABEBD-0015-4F83-8ECB-AB52DB1F4A53}" dt="2018-09-18T19:12:15.717" v="43" actId="14100"/>
          <ac:spMkLst>
            <pc:docMk/>
            <pc:sldMk cId="1865003069" sldId="469"/>
            <ac:spMk id="20" creationId="{36F960C0-AA2A-4D0D-9D6A-83B2683BA612}"/>
          </ac:spMkLst>
        </pc:spChg>
        <pc:spChg chg="mod">
          <ac:chgData name="Hélène LEPAROUX" userId="ec32876a-8d35-4fb8-a0d3-743b12f58379" providerId="ADAL" clId="{4A3ABEBD-0015-4F83-8ECB-AB52DB1F4A53}" dt="2018-09-18T19:12:15.717" v="43" actId="14100"/>
          <ac:spMkLst>
            <pc:docMk/>
            <pc:sldMk cId="1865003069" sldId="469"/>
            <ac:spMk id="21" creationId="{69B3B58E-8D09-49F6-A40A-8B51AC68104B}"/>
          </ac:spMkLst>
        </pc:spChg>
        <pc:spChg chg="mod ord">
          <ac:chgData name="Hélène LEPAROUX" userId="ec32876a-8d35-4fb8-a0d3-743b12f58379" providerId="ADAL" clId="{4A3ABEBD-0015-4F83-8ECB-AB52DB1F4A53}" dt="2018-09-18T19:12:58.354" v="50" actId="166"/>
          <ac:spMkLst>
            <pc:docMk/>
            <pc:sldMk cId="1865003069" sldId="469"/>
            <ac:spMk id="22" creationId="{5CE943FA-8E81-49A5-9229-C1B1DB4DCD4E}"/>
          </ac:spMkLst>
        </pc:spChg>
        <pc:spChg chg="mod">
          <ac:chgData name="Hélène LEPAROUX" userId="ec32876a-8d35-4fb8-a0d3-743b12f58379" providerId="ADAL" clId="{4A3ABEBD-0015-4F83-8ECB-AB52DB1F4A53}" dt="2018-09-18T19:12:15.717" v="43" actId="14100"/>
          <ac:spMkLst>
            <pc:docMk/>
            <pc:sldMk cId="1865003069" sldId="469"/>
            <ac:spMk id="29" creationId="{8947E737-A0AE-4F97-8ED1-252B10F185EF}"/>
          </ac:spMkLst>
        </pc:spChg>
        <pc:spChg chg="mod">
          <ac:chgData name="Hélène LEPAROUX" userId="ec32876a-8d35-4fb8-a0d3-743b12f58379" providerId="ADAL" clId="{4A3ABEBD-0015-4F83-8ECB-AB52DB1F4A53}" dt="2018-09-18T19:12:15.717" v="43" actId="14100"/>
          <ac:spMkLst>
            <pc:docMk/>
            <pc:sldMk cId="1865003069" sldId="469"/>
            <ac:spMk id="30" creationId="{982DA77E-2FA1-4153-8891-ED6C562A3728}"/>
          </ac:spMkLst>
        </pc:spChg>
        <pc:spChg chg="mod">
          <ac:chgData name="Hélène LEPAROUX" userId="ec32876a-8d35-4fb8-a0d3-743b12f58379" providerId="ADAL" clId="{4A3ABEBD-0015-4F83-8ECB-AB52DB1F4A53}" dt="2018-09-18T19:12:15.717" v="43" actId="14100"/>
          <ac:spMkLst>
            <pc:docMk/>
            <pc:sldMk cId="1865003069" sldId="469"/>
            <ac:spMk id="31" creationId="{9CCD343F-D4EC-4880-B710-CB79E2A56547}"/>
          </ac:spMkLst>
        </pc:spChg>
        <pc:spChg chg="mod">
          <ac:chgData name="Hélène LEPAROUX" userId="ec32876a-8d35-4fb8-a0d3-743b12f58379" providerId="ADAL" clId="{4A3ABEBD-0015-4F83-8ECB-AB52DB1F4A53}" dt="2018-09-18T19:12:15.717" v="43" actId="14100"/>
          <ac:spMkLst>
            <pc:docMk/>
            <pc:sldMk cId="1865003069" sldId="469"/>
            <ac:spMk id="34" creationId="{F073B307-77F3-4FFA-BA00-7526AEE71FED}"/>
          </ac:spMkLst>
        </pc:spChg>
        <pc:spChg chg="mod">
          <ac:chgData name="Hélène LEPAROUX" userId="ec32876a-8d35-4fb8-a0d3-743b12f58379" providerId="ADAL" clId="{4A3ABEBD-0015-4F83-8ECB-AB52DB1F4A53}" dt="2018-09-18T19:12:15.717" v="43" actId="14100"/>
          <ac:spMkLst>
            <pc:docMk/>
            <pc:sldMk cId="1865003069" sldId="469"/>
            <ac:spMk id="35" creationId="{00282BE3-C9A7-493E-9AD3-ED6A71A1AA72}"/>
          </ac:spMkLst>
        </pc:spChg>
        <pc:spChg chg="mod">
          <ac:chgData name="Hélène LEPAROUX" userId="ec32876a-8d35-4fb8-a0d3-743b12f58379" providerId="ADAL" clId="{4A3ABEBD-0015-4F83-8ECB-AB52DB1F4A53}" dt="2018-09-18T19:12:15.717" v="43" actId="14100"/>
          <ac:spMkLst>
            <pc:docMk/>
            <pc:sldMk cId="1865003069" sldId="469"/>
            <ac:spMk id="37" creationId="{C0FBC5F6-D0F7-4D8F-A55B-EA212B035C32}"/>
          </ac:spMkLst>
        </pc:spChg>
        <pc:grpChg chg="mod">
          <ac:chgData name="Hélène LEPAROUX" userId="ec32876a-8d35-4fb8-a0d3-743b12f58379" providerId="ADAL" clId="{4A3ABEBD-0015-4F83-8ECB-AB52DB1F4A53}" dt="2018-09-18T19:12:15.717" v="43" actId="14100"/>
          <ac:grpSpMkLst>
            <pc:docMk/>
            <pc:sldMk cId="1865003069" sldId="469"/>
            <ac:grpSpMk id="11" creationId="{9442C090-43CD-4486-B7AE-92AB1C5B2A40}"/>
          </ac:grpSpMkLst>
        </pc:grpChg>
        <pc:grpChg chg="del mod">
          <ac:chgData name="Hélène LEPAROUX" userId="ec32876a-8d35-4fb8-a0d3-743b12f58379" providerId="ADAL" clId="{4A3ABEBD-0015-4F83-8ECB-AB52DB1F4A53}" dt="2018-09-18T19:13:50.168" v="57" actId="165"/>
          <ac:grpSpMkLst>
            <pc:docMk/>
            <pc:sldMk cId="1865003069" sldId="469"/>
            <ac:grpSpMk id="38" creationId="{EB2AA35A-11BE-4255-880D-939848621FCA}"/>
          </ac:grpSpMkLst>
        </pc:grpChg>
        <pc:picChg chg="mod">
          <ac:chgData name="Hélène LEPAROUX" userId="ec32876a-8d35-4fb8-a0d3-743b12f58379" providerId="ADAL" clId="{4A3ABEBD-0015-4F83-8ECB-AB52DB1F4A53}" dt="2018-09-18T19:12:15.717" v="43" actId="14100"/>
          <ac:picMkLst>
            <pc:docMk/>
            <pc:sldMk cId="1865003069" sldId="469"/>
            <ac:picMk id="26" creationId="{CD4B0EEC-9B44-40F8-BE20-58EEAC413C16}"/>
          </ac:picMkLst>
        </pc:picChg>
        <pc:picChg chg="mod">
          <ac:chgData name="Hélène LEPAROUX" userId="ec32876a-8d35-4fb8-a0d3-743b12f58379" providerId="ADAL" clId="{4A3ABEBD-0015-4F83-8ECB-AB52DB1F4A53}" dt="2018-09-18T19:12:15.717" v="43" actId="14100"/>
          <ac:picMkLst>
            <pc:docMk/>
            <pc:sldMk cId="1865003069" sldId="469"/>
            <ac:picMk id="27" creationId="{BBAC742E-D9CC-4013-8034-8A2309975A9D}"/>
          </ac:picMkLst>
        </pc:picChg>
        <pc:picChg chg="mod">
          <ac:chgData name="Hélène LEPAROUX" userId="ec32876a-8d35-4fb8-a0d3-743b12f58379" providerId="ADAL" clId="{4A3ABEBD-0015-4F83-8ECB-AB52DB1F4A53}" dt="2018-09-18T19:12:15.717" v="43" actId="14100"/>
          <ac:picMkLst>
            <pc:docMk/>
            <pc:sldMk cId="1865003069" sldId="469"/>
            <ac:picMk id="28" creationId="{9F4A1B3D-F219-4F99-8827-32B1891A2795}"/>
          </ac:picMkLst>
        </pc:picChg>
        <pc:picChg chg="mod">
          <ac:chgData name="Hélène LEPAROUX" userId="ec32876a-8d35-4fb8-a0d3-743b12f58379" providerId="ADAL" clId="{4A3ABEBD-0015-4F83-8ECB-AB52DB1F4A53}" dt="2018-09-18T19:12:15.717" v="43" actId="14100"/>
          <ac:picMkLst>
            <pc:docMk/>
            <pc:sldMk cId="1865003069" sldId="469"/>
            <ac:picMk id="36" creationId="{75DE2EC4-ECF5-4CC9-B49E-3D39286CD18D}"/>
          </ac:picMkLst>
        </pc:picChg>
        <pc:picChg chg="mod">
          <ac:chgData name="Hélène LEPAROUX" userId="ec32876a-8d35-4fb8-a0d3-743b12f58379" providerId="ADAL" clId="{4A3ABEBD-0015-4F83-8ECB-AB52DB1F4A53}" dt="2018-09-18T19:14:14.980" v="59" actId="1076"/>
          <ac:picMkLst>
            <pc:docMk/>
            <pc:sldMk cId="1865003069" sldId="469"/>
            <ac:picMk id="43" creationId="{ACBFA7E8-1490-4F64-A976-A237E20E7BE5}"/>
          </ac:picMkLst>
        </pc:picChg>
        <pc:cxnChg chg="mod">
          <ac:chgData name="Hélène LEPAROUX" userId="ec32876a-8d35-4fb8-a0d3-743b12f58379" providerId="ADAL" clId="{4A3ABEBD-0015-4F83-8ECB-AB52DB1F4A53}" dt="2018-09-18T19:12:15.717" v="43" actId="14100"/>
          <ac:cxnSpMkLst>
            <pc:docMk/>
            <pc:sldMk cId="1865003069" sldId="469"/>
            <ac:cxnSpMk id="10" creationId="{151B6128-C050-4022-BDB8-CCAC306FA611}"/>
          </ac:cxnSpMkLst>
        </pc:cxnChg>
        <pc:cxnChg chg="mod">
          <ac:chgData name="Hélène LEPAROUX" userId="ec32876a-8d35-4fb8-a0d3-743b12f58379" providerId="ADAL" clId="{4A3ABEBD-0015-4F83-8ECB-AB52DB1F4A53}" dt="2018-09-18T19:12:15.717" v="43" actId="14100"/>
          <ac:cxnSpMkLst>
            <pc:docMk/>
            <pc:sldMk cId="1865003069" sldId="469"/>
            <ac:cxnSpMk id="23" creationId="{74084527-8467-4C0D-86AD-1E34156D26EE}"/>
          </ac:cxnSpMkLst>
        </pc:cxnChg>
        <pc:cxnChg chg="mod">
          <ac:chgData name="Hélène LEPAROUX" userId="ec32876a-8d35-4fb8-a0d3-743b12f58379" providerId="ADAL" clId="{4A3ABEBD-0015-4F83-8ECB-AB52DB1F4A53}" dt="2018-09-18T19:12:15.717" v="43" actId="14100"/>
          <ac:cxnSpMkLst>
            <pc:docMk/>
            <pc:sldMk cId="1865003069" sldId="469"/>
            <ac:cxnSpMk id="24" creationId="{D2AD4D8F-B861-452F-B123-F3219541621D}"/>
          </ac:cxnSpMkLst>
        </pc:cxnChg>
        <pc:cxnChg chg="mod">
          <ac:chgData name="Hélène LEPAROUX" userId="ec32876a-8d35-4fb8-a0d3-743b12f58379" providerId="ADAL" clId="{4A3ABEBD-0015-4F83-8ECB-AB52DB1F4A53}" dt="2018-09-18T19:12:15.717" v="43" actId="14100"/>
          <ac:cxnSpMkLst>
            <pc:docMk/>
            <pc:sldMk cId="1865003069" sldId="469"/>
            <ac:cxnSpMk id="25" creationId="{92B0F2AB-4BF1-426D-B081-D3542B1DC6AD}"/>
          </ac:cxnSpMkLst>
        </pc:cxnChg>
        <pc:cxnChg chg="mod">
          <ac:chgData name="Hélène LEPAROUX" userId="ec32876a-8d35-4fb8-a0d3-743b12f58379" providerId="ADAL" clId="{4A3ABEBD-0015-4F83-8ECB-AB52DB1F4A53}" dt="2018-09-18T19:12:15.717" v="43" actId="14100"/>
          <ac:cxnSpMkLst>
            <pc:docMk/>
            <pc:sldMk cId="1865003069" sldId="469"/>
            <ac:cxnSpMk id="32" creationId="{5AEA0910-1D14-451E-988C-6B89841B7202}"/>
          </ac:cxnSpMkLst>
        </pc:cxnChg>
        <pc:cxnChg chg="mod">
          <ac:chgData name="Hélène LEPAROUX" userId="ec32876a-8d35-4fb8-a0d3-743b12f58379" providerId="ADAL" clId="{4A3ABEBD-0015-4F83-8ECB-AB52DB1F4A53}" dt="2018-09-18T19:12:15.717" v="43" actId="14100"/>
          <ac:cxnSpMkLst>
            <pc:docMk/>
            <pc:sldMk cId="1865003069" sldId="469"/>
            <ac:cxnSpMk id="33" creationId="{C072C481-4F09-4014-8DA5-B1A4A83AB982}"/>
          </ac:cxnSpMkLst>
        </pc:cxnChg>
        <pc:cxnChg chg="mod topLvl">
          <ac:chgData name="Hélène LEPAROUX" userId="ec32876a-8d35-4fb8-a0d3-743b12f58379" providerId="ADAL" clId="{4A3ABEBD-0015-4F83-8ECB-AB52DB1F4A53}" dt="2018-09-18T19:13:50.168" v="57" actId="165"/>
          <ac:cxnSpMkLst>
            <pc:docMk/>
            <pc:sldMk cId="1865003069" sldId="469"/>
            <ac:cxnSpMk id="39" creationId="{F4D72C3A-8178-4485-BA9B-F420C8947B38}"/>
          </ac:cxnSpMkLst>
        </pc:cxnChg>
        <pc:cxnChg chg="mod topLvl">
          <ac:chgData name="Hélène LEPAROUX" userId="ec32876a-8d35-4fb8-a0d3-743b12f58379" providerId="ADAL" clId="{4A3ABEBD-0015-4F83-8ECB-AB52DB1F4A53}" dt="2018-09-18T19:13:55.586" v="58" actId="1076"/>
          <ac:cxnSpMkLst>
            <pc:docMk/>
            <pc:sldMk cId="1865003069" sldId="469"/>
            <ac:cxnSpMk id="40" creationId="{D696746E-51A5-474B-B071-BD7B0221817A}"/>
          </ac:cxnSpMkLst>
        </pc:cxnChg>
      </pc:sldChg>
      <pc:sldChg chg="modSp">
        <pc:chgData name="Hélène LEPAROUX" userId="ec32876a-8d35-4fb8-a0d3-743b12f58379" providerId="ADAL" clId="{4A3ABEBD-0015-4F83-8ECB-AB52DB1F4A53}" dt="2018-09-18T19:17:17.628" v="97" actId="255"/>
        <pc:sldMkLst>
          <pc:docMk/>
          <pc:sldMk cId="662521301" sldId="471"/>
        </pc:sldMkLst>
        <pc:spChg chg="mod">
          <ac:chgData name="Hélène LEPAROUX" userId="ec32876a-8d35-4fb8-a0d3-743b12f58379" providerId="ADAL" clId="{4A3ABEBD-0015-4F83-8ECB-AB52DB1F4A53}" dt="2018-09-18T19:17:17.628" v="97" actId="255"/>
          <ac:spMkLst>
            <pc:docMk/>
            <pc:sldMk cId="662521301" sldId="471"/>
            <ac:spMk id="8" creationId="{AEF22121-2748-4B73-BCAE-8ED0A9E2A30B}"/>
          </ac:spMkLst>
        </pc:spChg>
      </pc:sldChg>
      <pc:sldChg chg="modSp ord">
        <pc:chgData name="Hélène LEPAROUX" userId="ec32876a-8d35-4fb8-a0d3-743b12f58379" providerId="ADAL" clId="{4A3ABEBD-0015-4F83-8ECB-AB52DB1F4A53}" dt="2018-09-19T08:32:21.480" v="2971"/>
        <pc:sldMkLst>
          <pc:docMk/>
          <pc:sldMk cId="3660191984" sldId="473"/>
        </pc:sldMkLst>
        <pc:spChg chg="mod">
          <ac:chgData name="Hélène LEPAROUX" userId="ec32876a-8d35-4fb8-a0d3-743b12f58379" providerId="ADAL" clId="{4A3ABEBD-0015-4F83-8ECB-AB52DB1F4A53}" dt="2018-09-18T19:18:21.394" v="101" actId="255"/>
          <ac:spMkLst>
            <pc:docMk/>
            <pc:sldMk cId="3660191984" sldId="473"/>
            <ac:spMk id="4" creationId="{36E61303-CD95-4A27-8E7C-A66719A1DC27}"/>
          </ac:spMkLst>
        </pc:spChg>
      </pc:sldChg>
      <pc:sldChg chg="modSp">
        <pc:chgData name="Hélène LEPAROUX" userId="ec32876a-8d35-4fb8-a0d3-743b12f58379" providerId="ADAL" clId="{4A3ABEBD-0015-4F83-8ECB-AB52DB1F4A53}" dt="2018-09-19T08:43:26.789" v="3431" actId="20577"/>
        <pc:sldMkLst>
          <pc:docMk/>
          <pc:sldMk cId="223823663" sldId="476"/>
        </pc:sldMkLst>
        <pc:spChg chg="mod">
          <ac:chgData name="Hélène LEPAROUX" userId="ec32876a-8d35-4fb8-a0d3-743b12f58379" providerId="ADAL" clId="{4A3ABEBD-0015-4F83-8ECB-AB52DB1F4A53}" dt="2018-09-19T08:43:26.789" v="3431" actId="20577"/>
          <ac:spMkLst>
            <pc:docMk/>
            <pc:sldMk cId="223823663" sldId="476"/>
            <ac:spMk id="15" creationId="{898CB5AB-404A-47B1-8A3F-134A6CC04351}"/>
          </ac:spMkLst>
        </pc:spChg>
      </pc:sldChg>
      <pc:sldChg chg="modSp">
        <pc:chgData name="Hélène LEPAROUX" userId="ec32876a-8d35-4fb8-a0d3-743b12f58379" providerId="ADAL" clId="{4A3ABEBD-0015-4F83-8ECB-AB52DB1F4A53}" dt="2018-09-19T08:56:41.519" v="4037" actId="6549"/>
        <pc:sldMkLst>
          <pc:docMk/>
          <pc:sldMk cId="3401713614" sldId="477"/>
        </pc:sldMkLst>
        <pc:spChg chg="mod">
          <ac:chgData name="Hélène LEPAROUX" userId="ec32876a-8d35-4fb8-a0d3-743b12f58379" providerId="ADAL" clId="{4A3ABEBD-0015-4F83-8ECB-AB52DB1F4A53}" dt="2018-09-19T08:56:41.519" v="4037" actId="6549"/>
          <ac:spMkLst>
            <pc:docMk/>
            <pc:sldMk cId="3401713614" sldId="477"/>
            <ac:spMk id="15" creationId="{898CB5AB-404A-47B1-8A3F-134A6CC04351}"/>
          </ac:spMkLst>
        </pc:spChg>
      </pc:sldChg>
      <pc:sldChg chg="del">
        <pc:chgData name="Hélène LEPAROUX" userId="ec32876a-8d35-4fb8-a0d3-743b12f58379" providerId="ADAL" clId="{4A3ABEBD-0015-4F83-8ECB-AB52DB1F4A53}" dt="2018-09-19T09:17:02.578" v="5217" actId="2696"/>
        <pc:sldMkLst>
          <pc:docMk/>
          <pc:sldMk cId="3062256637" sldId="480"/>
        </pc:sldMkLst>
      </pc:sldChg>
      <pc:sldChg chg="del">
        <pc:chgData name="Hélène LEPAROUX" userId="ec32876a-8d35-4fb8-a0d3-743b12f58379" providerId="ADAL" clId="{4A3ABEBD-0015-4F83-8ECB-AB52DB1F4A53}" dt="2018-09-19T09:17:03.941" v="5218" actId="2696"/>
        <pc:sldMkLst>
          <pc:docMk/>
          <pc:sldMk cId="3873181127" sldId="482"/>
        </pc:sldMkLst>
      </pc:sldChg>
      <pc:sldChg chg="delSp modSp">
        <pc:chgData name="Hélène LEPAROUX" userId="ec32876a-8d35-4fb8-a0d3-743b12f58379" providerId="ADAL" clId="{4A3ABEBD-0015-4F83-8ECB-AB52DB1F4A53}" dt="2018-09-19T10:24:29.423" v="5908" actId="6549"/>
        <pc:sldMkLst>
          <pc:docMk/>
          <pc:sldMk cId="1246197327" sldId="484"/>
        </pc:sldMkLst>
        <pc:spChg chg="mod">
          <ac:chgData name="Hélène LEPAROUX" userId="ec32876a-8d35-4fb8-a0d3-743b12f58379" providerId="ADAL" clId="{4A3ABEBD-0015-4F83-8ECB-AB52DB1F4A53}" dt="2018-09-19T10:24:29.423" v="5908" actId="6549"/>
          <ac:spMkLst>
            <pc:docMk/>
            <pc:sldMk cId="1246197327" sldId="484"/>
            <ac:spMk id="3" creationId="{C97E77C9-9AAE-47E8-BB4F-F5BDECA100AE}"/>
          </ac:spMkLst>
        </pc:spChg>
        <pc:spChg chg="del">
          <ac:chgData name="Hélène LEPAROUX" userId="ec32876a-8d35-4fb8-a0d3-743b12f58379" providerId="ADAL" clId="{4A3ABEBD-0015-4F83-8ECB-AB52DB1F4A53}" dt="2018-09-19T08:58:15.518" v="4098" actId="478"/>
          <ac:spMkLst>
            <pc:docMk/>
            <pc:sldMk cId="1246197327" sldId="484"/>
            <ac:spMk id="6" creationId="{3E7011C0-FA72-401F-9B8C-DFD03D92246D}"/>
          </ac:spMkLst>
        </pc:spChg>
      </pc:sldChg>
      <pc:sldChg chg="del">
        <pc:chgData name="Hélène LEPAROUX" userId="ec32876a-8d35-4fb8-a0d3-743b12f58379" providerId="ADAL" clId="{4A3ABEBD-0015-4F83-8ECB-AB52DB1F4A53}" dt="2018-09-19T08:58:56.775" v="4122" actId="2696"/>
        <pc:sldMkLst>
          <pc:docMk/>
          <pc:sldMk cId="1105113246" sldId="485"/>
        </pc:sldMkLst>
      </pc:sldChg>
      <pc:sldChg chg="addSp modSp">
        <pc:chgData name="Hélène LEPAROUX" userId="ec32876a-8d35-4fb8-a0d3-743b12f58379" providerId="ADAL" clId="{4A3ABEBD-0015-4F83-8ECB-AB52DB1F4A53}" dt="2018-09-19T10:35:35.900" v="6150" actId="255"/>
        <pc:sldMkLst>
          <pc:docMk/>
          <pc:sldMk cId="4211593124" sldId="488"/>
        </pc:sldMkLst>
        <pc:spChg chg="add mod">
          <ac:chgData name="Hélène LEPAROUX" userId="ec32876a-8d35-4fb8-a0d3-743b12f58379" providerId="ADAL" clId="{4A3ABEBD-0015-4F83-8ECB-AB52DB1F4A53}" dt="2018-09-19T10:35:35.900" v="6150" actId="255"/>
          <ac:spMkLst>
            <pc:docMk/>
            <pc:sldMk cId="4211593124" sldId="488"/>
            <ac:spMk id="3" creationId="{2898751F-830F-4A26-BEF2-6689C4A6D0A5}"/>
          </ac:spMkLst>
        </pc:spChg>
      </pc:sldChg>
      <pc:sldChg chg="delSp modSp">
        <pc:chgData name="Hélène LEPAROUX" userId="ec32876a-8d35-4fb8-a0d3-743b12f58379" providerId="ADAL" clId="{4A3ABEBD-0015-4F83-8ECB-AB52DB1F4A53}" dt="2018-09-19T10:28:17.904" v="5969" actId="1076"/>
        <pc:sldMkLst>
          <pc:docMk/>
          <pc:sldMk cId="768697631" sldId="489"/>
        </pc:sldMkLst>
        <pc:spChg chg="mod">
          <ac:chgData name="Hélène LEPAROUX" userId="ec32876a-8d35-4fb8-a0d3-743b12f58379" providerId="ADAL" clId="{4A3ABEBD-0015-4F83-8ECB-AB52DB1F4A53}" dt="2018-09-19T09:20:39.827" v="5512" actId="20577"/>
          <ac:spMkLst>
            <pc:docMk/>
            <pc:sldMk cId="768697631" sldId="489"/>
            <ac:spMk id="3" creationId="{2E30C1E9-6F44-4F5B-A9C8-B40DE3FDAA79}"/>
          </ac:spMkLst>
        </pc:spChg>
        <pc:spChg chg="mod">
          <ac:chgData name="Hélène LEPAROUX" userId="ec32876a-8d35-4fb8-a0d3-743b12f58379" providerId="ADAL" clId="{4A3ABEBD-0015-4F83-8ECB-AB52DB1F4A53}" dt="2018-09-19T10:28:11.845" v="5967" actId="1076"/>
          <ac:spMkLst>
            <pc:docMk/>
            <pc:sldMk cId="768697631" sldId="489"/>
            <ac:spMk id="4" creationId="{C4379FB9-8285-4878-BF32-E9DB60BC8549}"/>
          </ac:spMkLst>
        </pc:spChg>
        <pc:spChg chg="mod">
          <ac:chgData name="Hélène LEPAROUX" userId="ec32876a-8d35-4fb8-a0d3-743b12f58379" providerId="ADAL" clId="{4A3ABEBD-0015-4F83-8ECB-AB52DB1F4A53}" dt="2018-09-19T10:28:14.803" v="5968" actId="1076"/>
          <ac:spMkLst>
            <pc:docMk/>
            <pc:sldMk cId="768697631" sldId="489"/>
            <ac:spMk id="5" creationId="{11C8E41D-2A4F-4B5A-898D-B3DDFE6F6BE0}"/>
          </ac:spMkLst>
        </pc:spChg>
        <pc:spChg chg="del">
          <ac:chgData name="Hélène LEPAROUX" userId="ec32876a-8d35-4fb8-a0d3-743b12f58379" providerId="ADAL" clId="{4A3ABEBD-0015-4F83-8ECB-AB52DB1F4A53}" dt="2018-09-19T10:27:35.154" v="5953"/>
          <ac:spMkLst>
            <pc:docMk/>
            <pc:sldMk cId="768697631" sldId="489"/>
            <ac:spMk id="7" creationId="{7050D3B9-E551-4489-8952-A738FE0B0561}"/>
          </ac:spMkLst>
        </pc:spChg>
        <pc:picChg chg="mod">
          <ac:chgData name="Hélène LEPAROUX" userId="ec32876a-8d35-4fb8-a0d3-743b12f58379" providerId="ADAL" clId="{4A3ABEBD-0015-4F83-8ECB-AB52DB1F4A53}" dt="2018-09-19T10:28:17.904" v="5969" actId="1076"/>
          <ac:picMkLst>
            <pc:docMk/>
            <pc:sldMk cId="768697631" sldId="489"/>
            <ac:picMk id="6" creationId="{E751797B-C55F-4844-A35B-2DA2153F3032}"/>
          </ac:picMkLst>
        </pc:picChg>
      </pc:sldChg>
      <pc:sldChg chg="delSp modSp del">
        <pc:chgData name="Hélène LEPAROUX" userId="ec32876a-8d35-4fb8-a0d3-743b12f58379" providerId="ADAL" clId="{4A3ABEBD-0015-4F83-8ECB-AB52DB1F4A53}" dt="2018-09-19T09:20:47.878" v="5513" actId="2696"/>
        <pc:sldMkLst>
          <pc:docMk/>
          <pc:sldMk cId="2682869206" sldId="490"/>
        </pc:sldMkLst>
        <pc:spChg chg="del mod">
          <ac:chgData name="Hélène LEPAROUX" userId="ec32876a-8d35-4fb8-a0d3-743b12f58379" providerId="ADAL" clId="{4A3ABEBD-0015-4F83-8ECB-AB52DB1F4A53}" dt="2018-09-19T09:18:50.445" v="5350" actId="478"/>
          <ac:spMkLst>
            <pc:docMk/>
            <pc:sldMk cId="2682869206" sldId="490"/>
            <ac:spMk id="5" creationId="{11C8E41D-2A4F-4B5A-898D-B3DDFE6F6BE0}"/>
          </ac:spMkLst>
        </pc:spChg>
      </pc:sldChg>
      <pc:sldChg chg="del">
        <pc:chgData name="Hélène LEPAROUX" userId="ec32876a-8d35-4fb8-a0d3-743b12f58379" providerId="ADAL" clId="{4A3ABEBD-0015-4F83-8ECB-AB52DB1F4A53}" dt="2018-09-19T09:21:12.061" v="5516" actId="2696"/>
        <pc:sldMkLst>
          <pc:docMk/>
          <pc:sldMk cId="436247393" sldId="491"/>
        </pc:sldMkLst>
      </pc:sldChg>
      <pc:sldChg chg="del">
        <pc:chgData name="Hélène LEPAROUX" userId="ec32876a-8d35-4fb8-a0d3-743b12f58379" providerId="ADAL" clId="{4A3ABEBD-0015-4F83-8ECB-AB52DB1F4A53}" dt="2018-09-19T09:20:54.716" v="5514" actId="2696"/>
        <pc:sldMkLst>
          <pc:docMk/>
          <pc:sldMk cId="429551910" sldId="492"/>
        </pc:sldMkLst>
      </pc:sldChg>
      <pc:sldChg chg="modSp">
        <pc:chgData name="Hélène LEPAROUX" userId="ec32876a-8d35-4fb8-a0d3-743b12f58379" providerId="ADAL" clId="{4A3ABEBD-0015-4F83-8ECB-AB52DB1F4A53}" dt="2018-09-18T19:16:51.035" v="96" actId="1076"/>
        <pc:sldMkLst>
          <pc:docMk/>
          <pc:sldMk cId="1376928440" sldId="543"/>
        </pc:sldMkLst>
        <pc:picChg chg="mod">
          <ac:chgData name="Hélène LEPAROUX" userId="ec32876a-8d35-4fb8-a0d3-743b12f58379" providerId="ADAL" clId="{4A3ABEBD-0015-4F83-8ECB-AB52DB1F4A53}" dt="2018-09-18T19:16:02.083" v="61" actId="14100"/>
          <ac:picMkLst>
            <pc:docMk/>
            <pc:sldMk cId="1376928440" sldId="543"/>
            <ac:picMk id="3" creationId="{B056B05F-E111-46E2-B84F-7D634D8A13A8}"/>
          </ac:picMkLst>
        </pc:picChg>
        <pc:picChg chg="mod">
          <ac:chgData name="Hélène LEPAROUX" userId="ec32876a-8d35-4fb8-a0d3-743b12f58379" providerId="ADAL" clId="{4A3ABEBD-0015-4F83-8ECB-AB52DB1F4A53}" dt="2018-09-18T19:16:23.270" v="94" actId="1037"/>
          <ac:picMkLst>
            <pc:docMk/>
            <pc:sldMk cId="1376928440" sldId="543"/>
            <ac:picMk id="4" creationId="{2CED0054-B388-4DC3-82BE-F3AB452E3B94}"/>
          </ac:picMkLst>
        </pc:picChg>
        <pc:picChg chg="mod">
          <ac:chgData name="Hélène LEPAROUX" userId="ec32876a-8d35-4fb8-a0d3-743b12f58379" providerId="ADAL" clId="{4A3ABEBD-0015-4F83-8ECB-AB52DB1F4A53}" dt="2018-09-18T19:16:51.035" v="96" actId="1076"/>
          <ac:picMkLst>
            <pc:docMk/>
            <pc:sldMk cId="1376928440" sldId="543"/>
            <ac:picMk id="8" creationId="{9FE775C3-C81D-45C4-B139-F793A07CA08F}"/>
          </ac:picMkLst>
        </pc:picChg>
      </pc:sldChg>
      <pc:sldChg chg="modSp">
        <pc:chgData name="Hélène LEPAROUX" userId="ec32876a-8d35-4fb8-a0d3-743b12f58379" providerId="ADAL" clId="{4A3ABEBD-0015-4F83-8ECB-AB52DB1F4A53}" dt="2018-09-19T08:44:14.491" v="3435" actId="1076"/>
        <pc:sldMkLst>
          <pc:docMk/>
          <pc:sldMk cId="260836644" sldId="544"/>
        </pc:sldMkLst>
        <pc:spChg chg="mod">
          <ac:chgData name="Hélène LEPAROUX" userId="ec32876a-8d35-4fb8-a0d3-743b12f58379" providerId="ADAL" clId="{4A3ABEBD-0015-4F83-8ECB-AB52DB1F4A53}" dt="2018-09-19T08:44:05.712" v="3433" actId="1076"/>
          <ac:spMkLst>
            <pc:docMk/>
            <pc:sldMk cId="260836644" sldId="544"/>
            <ac:spMk id="3" creationId="{4E1FA078-8BC9-4308-8ADF-C111EDEA6607}"/>
          </ac:spMkLst>
        </pc:spChg>
        <pc:picChg chg="mod">
          <ac:chgData name="Hélène LEPAROUX" userId="ec32876a-8d35-4fb8-a0d3-743b12f58379" providerId="ADAL" clId="{4A3ABEBD-0015-4F83-8ECB-AB52DB1F4A53}" dt="2018-09-19T08:44:09.546" v="3434" actId="1076"/>
          <ac:picMkLst>
            <pc:docMk/>
            <pc:sldMk cId="260836644" sldId="544"/>
            <ac:picMk id="2" creationId="{37462905-0B54-47AC-B4AA-8D0A5D503D74}"/>
          </ac:picMkLst>
        </pc:picChg>
        <pc:picChg chg="mod">
          <ac:chgData name="Hélène LEPAROUX" userId="ec32876a-8d35-4fb8-a0d3-743b12f58379" providerId="ADAL" clId="{4A3ABEBD-0015-4F83-8ECB-AB52DB1F4A53}" dt="2018-09-19T08:44:14.491" v="3435" actId="1076"/>
          <ac:picMkLst>
            <pc:docMk/>
            <pc:sldMk cId="260836644" sldId="544"/>
            <ac:picMk id="5" creationId="{6110F828-325E-4A6C-A1F0-4DA7894C28DA}"/>
          </ac:picMkLst>
        </pc:picChg>
      </pc:sldChg>
      <pc:sldChg chg="modSp">
        <pc:chgData name="Hélène LEPAROUX" userId="ec32876a-8d35-4fb8-a0d3-743b12f58379" providerId="ADAL" clId="{4A3ABEBD-0015-4F83-8ECB-AB52DB1F4A53}" dt="2018-09-18T19:41:55.441" v="214" actId="20577"/>
        <pc:sldMkLst>
          <pc:docMk/>
          <pc:sldMk cId="632837820" sldId="546"/>
        </pc:sldMkLst>
        <pc:spChg chg="mod">
          <ac:chgData name="Hélène LEPAROUX" userId="ec32876a-8d35-4fb8-a0d3-743b12f58379" providerId="ADAL" clId="{4A3ABEBD-0015-4F83-8ECB-AB52DB1F4A53}" dt="2018-09-18T19:41:55.441" v="214" actId="20577"/>
          <ac:spMkLst>
            <pc:docMk/>
            <pc:sldMk cId="632837820" sldId="546"/>
            <ac:spMk id="19" creationId="{AE9736E6-FEEF-42F5-997B-7A11FDB5597F}"/>
          </ac:spMkLst>
        </pc:spChg>
      </pc:sldChg>
      <pc:sldChg chg="addSp delSp modSp">
        <pc:chgData name="Hélène LEPAROUX" userId="ec32876a-8d35-4fb8-a0d3-743b12f58379" providerId="ADAL" clId="{4A3ABEBD-0015-4F83-8ECB-AB52DB1F4A53}" dt="2018-09-18T19:44:54.214" v="227" actId="113"/>
        <pc:sldMkLst>
          <pc:docMk/>
          <pc:sldMk cId="2100897156" sldId="547"/>
        </pc:sldMkLst>
        <pc:spChg chg="mod">
          <ac:chgData name="Hélène LEPAROUX" userId="ec32876a-8d35-4fb8-a0d3-743b12f58379" providerId="ADAL" clId="{4A3ABEBD-0015-4F83-8ECB-AB52DB1F4A53}" dt="2018-09-18T19:44:54.214" v="227" actId="113"/>
          <ac:spMkLst>
            <pc:docMk/>
            <pc:sldMk cId="2100897156" sldId="547"/>
            <ac:spMk id="3" creationId="{2DC30098-8DD8-4CE3-B167-268EE4DD2118}"/>
          </ac:spMkLst>
        </pc:spChg>
        <pc:picChg chg="add del mod modCrop">
          <ac:chgData name="Hélène LEPAROUX" userId="ec32876a-8d35-4fb8-a0d3-743b12f58379" providerId="ADAL" clId="{4A3ABEBD-0015-4F83-8ECB-AB52DB1F4A53}" dt="2018-09-18T19:44:17.505" v="220" actId="478"/>
          <ac:picMkLst>
            <pc:docMk/>
            <pc:sldMk cId="2100897156" sldId="547"/>
            <ac:picMk id="6" creationId="{E9633148-FCBC-43C1-9677-D0357A137BD9}"/>
          </ac:picMkLst>
        </pc:picChg>
      </pc:sldChg>
      <pc:sldChg chg="addSp delSp modSp delAnim">
        <pc:chgData name="Hélène LEPAROUX" userId="ec32876a-8d35-4fb8-a0d3-743b12f58379" providerId="ADAL" clId="{4A3ABEBD-0015-4F83-8ECB-AB52DB1F4A53}" dt="2018-09-18T19:27:00.836" v="119" actId="14100"/>
        <pc:sldMkLst>
          <pc:docMk/>
          <pc:sldMk cId="1742382674" sldId="548"/>
        </pc:sldMkLst>
        <pc:spChg chg="add mod">
          <ac:chgData name="Hélène LEPAROUX" userId="ec32876a-8d35-4fb8-a0d3-743b12f58379" providerId="ADAL" clId="{4A3ABEBD-0015-4F83-8ECB-AB52DB1F4A53}" dt="2018-09-18T19:26:29.947" v="113" actId="164"/>
          <ac:spMkLst>
            <pc:docMk/>
            <pc:sldMk cId="1742382674" sldId="548"/>
            <ac:spMk id="7" creationId="{EBA9818C-EB29-4C88-8AB2-6519ADEB6A47}"/>
          </ac:spMkLst>
        </pc:spChg>
        <pc:grpChg chg="add mod">
          <ac:chgData name="Hélène LEPAROUX" userId="ec32876a-8d35-4fb8-a0d3-743b12f58379" providerId="ADAL" clId="{4A3ABEBD-0015-4F83-8ECB-AB52DB1F4A53}" dt="2018-09-18T19:26:33.766" v="114" actId="1076"/>
          <ac:grpSpMkLst>
            <pc:docMk/>
            <pc:sldMk cId="1742382674" sldId="548"/>
            <ac:grpSpMk id="8" creationId="{7A9EA09E-106E-4F1E-BE35-5D9DDC6D439C}"/>
          </ac:grpSpMkLst>
        </pc:grpChg>
        <pc:picChg chg="del">
          <ac:chgData name="Hélène LEPAROUX" userId="ec32876a-8d35-4fb8-a0d3-743b12f58379" providerId="ADAL" clId="{4A3ABEBD-0015-4F83-8ECB-AB52DB1F4A53}" dt="2018-09-18T19:25:27.157" v="103" actId="478"/>
          <ac:picMkLst>
            <pc:docMk/>
            <pc:sldMk cId="1742382674" sldId="548"/>
            <ac:picMk id="3" creationId="{E92B4C12-52D1-4E37-96DD-4E3D7DFEF8B6}"/>
          </ac:picMkLst>
        </pc:picChg>
        <pc:picChg chg="add mod">
          <ac:chgData name="Hélène LEPAROUX" userId="ec32876a-8d35-4fb8-a0d3-743b12f58379" providerId="ADAL" clId="{4A3ABEBD-0015-4F83-8ECB-AB52DB1F4A53}" dt="2018-09-18T19:26:29.947" v="113" actId="164"/>
          <ac:picMkLst>
            <pc:docMk/>
            <pc:sldMk cId="1742382674" sldId="548"/>
            <ac:picMk id="5" creationId="{BDDB08DB-07AD-435D-952E-F3E12FFE03DC}"/>
          </ac:picMkLst>
        </pc:picChg>
        <pc:cxnChg chg="add mod">
          <ac:chgData name="Hélène LEPAROUX" userId="ec32876a-8d35-4fb8-a0d3-743b12f58379" providerId="ADAL" clId="{4A3ABEBD-0015-4F83-8ECB-AB52DB1F4A53}" dt="2018-09-18T19:27:00.836" v="119" actId="14100"/>
          <ac:cxnSpMkLst>
            <pc:docMk/>
            <pc:sldMk cId="1742382674" sldId="548"/>
            <ac:cxnSpMk id="10" creationId="{723E798F-F3D8-4AEB-A32E-43E5C77C32D5}"/>
          </ac:cxnSpMkLst>
        </pc:cxnChg>
      </pc:sldChg>
      <pc:sldChg chg="modSp">
        <pc:chgData name="Hélène LEPAROUX" userId="ec32876a-8d35-4fb8-a0d3-743b12f58379" providerId="ADAL" clId="{4A3ABEBD-0015-4F83-8ECB-AB52DB1F4A53}" dt="2018-09-18T19:59:02.457" v="487" actId="1076"/>
        <pc:sldMkLst>
          <pc:docMk/>
          <pc:sldMk cId="3350084477" sldId="551"/>
        </pc:sldMkLst>
        <pc:spChg chg="mod">
          <ac:chgData name="Hélène LEPAROUX" userId="ec32876a-8d35-4fb8-a0d3-743b12f58379" providerId="ADAL" clId="{4A3ABEBD-0015-4F83-8ECB-AB52DB1F4A53}" dt="2018-09-18T19:59:02.457" v="487" actId="1076"/>
          <ac:spMkLst>
            <pc:docMk/>
            <pc:sldMk cId="3350084477" sldId="551"/>
            <ac:spMk id="14" creationId="{EB514348-0F3A-4B61-AF4B-B10602EA929A}"/>
          </ac:spMkLst>
        </pc:spChg>
      </pc:sldChg>
      <pc:sldChg chg="addSp modSp">
        <pc:chgData name="Hélène LEPAROUX" userId="ec32876a-8d35-4fb8-a0d3-743b12f58379" providerId="ADAL" clId="{4A3ABEBD-0015-4F83-8ECB-AB52DB1F4A53}" dt="2018-09-18T20:01:14.486" v="537" actId="1076"/>
        <pc:sldMkLst>
          <pc:docMk/>
          <pc:sldMk cId="1196161619" sldId="552"/>
        </pc:sldMkLst>
        <pc:spChg chg="add mod">
          <ac:chgData name="Hélène LEPAROUX" userId="ec32876a-8d35-4fb8-a0d3-743b12f58379" providerId="ADAL" clId="{4A3ABEBD-0015-4F83-8ECB-AB52DB1F4A53}" dt="2018-09-18T20:00:46.875" v="535" actId="1076"/>
          <ac:spMkLst>
            <pc:docMk/>
            <pc:sldMk cId="1196161619" sldId="552"/>
            <ac:spMk id="3" creationId="{21571509-CA72-4820-B617-D0B58AEDCF62}"/>
          </ac:spMkLst>
        </pc:spChg>
        <pc:picChg chg="mod">
          <ac:chgData name="Hélène LEPAROUX" userId="ec32876a-8d35-4fb8-a0d3-743b12f58379" providerId="ADAL" clId="{4A3ABEBD-0015-4F83-8ECB-AB52DB1F4A53}" dt="2018-09-18T20:01:14.486" v="537" actId="1076"/>
          <ac:picMkLst>
            <pc:docMk/>
            <pc:sldMk cId="1196161619" sldId="552"/>
            <ac:picMk id="2" creationId="{073438FD-CFDE-40C9-BD1B-B161574D1BDC}"/>
          </ac:picMkLst>
        </pc:picChg>
      </pc:sldChg>
      <pc:sldChg chg="modSp">
        <pc:chgData name="Hélène LEPAROUX" userId="ec32876a-8d35-4fb8-a0d3-743b12f58379" providerId="ADAL" clId="{4A3ABEBD-0015-4F83-8ECB-AB52DB1F4A53}" dt="2018-09-19T08:59:52.300" v="4124" actId="207"/>
        <pc:sldMkLst>
          <pc:docMk/>
          <pc:sldMk cId="3413234189" sldId="556"/>
        </pc:sldMkLst>
        <pc:spChg chg="mod">
          <ac:chgData name="Hélène LEPAROUX" userId="ec32876a-8d35-4fb8-a0d3-743b12f58379" providerId="ADAL" clId="{4A3ABEBD-0015-4F83-8ECB-AB52DB1F4A53}" dt="2018-09-19T08:59:52.300" v="4124" actId="207"/>
          <ac:spMkLst>
            <pc:docMk/>
            <pc:sldMk cId="3413234189" sldId="556"/>
            <ac:spMk id="10" creationId="{89BD6224-BFEA-43E5-A1DF-834D081FABC2}"/>
          </ac:spMkLst>
        </pc:spChg>
      </pc:sldChg>
      <pc:sldChg chg="modSp">
        <pc:chgData name="Hélène LEPAROUX" userId="ec32876a-8d35-4fb8-a0d3-743b12f58379" providerId="ADAL" clId="{4A3ABEBD-0015-4F83-8ECB-AB52DB1F4A53}" dt="2018-09-18T19:52:14.767" v="320" actId="1076"/>
        <pc:sldMkLst>
          <pc:docMk/>
          <pc:sldMk cId="1673518740" sldId="557"/>
        </pc:sldMkLst>
        <pc:spChg chg="mod">
          <ac:chgData name="Hélène LEPAROUX" userId="ec32876a-8d35-4fb8-a0d3-743b12f58379" providerId="ADAL" clId="{4A3ABEBD-0015-4F83-8ECB-AB52DB1F4A53}" dt="2018-09-18T19:52:14.767" v="320" actId="1076"/>
          <ac:spMkLst>
            <pc:docMk/>
            <pc:sldMk cId="1673518740" sldId="557"/>
            <ac:spMk id="2" creationId="{2BDD8C71-8401-4356-851F-3368A4D080E7}"/>
          </ac:spMkLst>
        </pc:spChg>
        <pc:spChg chg="mod">
          <ac:chgData name="Hélène LEPAROUX" userId="ec32876a-8d35-4fb8-a0d3-743b12f58379" providerId="ADAL" clId="{4A3ABEBD-0015-4F83-8ECB-AB52DB1F4A53}" dt="2018-09-18T19:51:39.793" v="314" actId="1076"/>
          <ac:spMkLst>
            <pc:docMk/>
            <pc:sldMk cId="1673518740" sldId="557"/>
            <ac:spMk id="3" creationId="{2DC30098-8DD8-4CE3-B167-268EE4DD2118}"/>
          </ac:spMkLst>
        </pc:spChg>
        <pc:spChg chg="mod">
          <ac:chgData name="Hélène LEPAROUX" userId="ec32876a-8d35-4fb8-a0d3-743b12f58379" providerId="ADAL" clId="{4A3ABEBD-0015-4F83-8ECB-AB52DB1F4A53}" dt="2018-09-18T19:51:23.413" v="312" actId="1076"/>
          <ac:spMkLst>
            <pc:docMk/>
            <pc:sldMk cId="1673518740" sldId="557"/>
            <ac:spMk id="4" creationId="{1FAFBA93-2BB5-4BE6-AA53-5911AF353C05}"/>
          </ac:spMkLst>
        </pc:spChg>
        <pc:picChg chg="mod">
          <ac:chgData name="Hélène LEPAROUX" userId="ec32876a-8d35-4fb8-a0d3-743b12f58379" providerId="ADAL" clId="{4A3ABEBD-0015-4F83-8ECB-AB52DB1F4A53}" dt="2018-09-18T19:52:11.131" v="319" actId="1076"/>
          <ac:picMkLst>
            <pc:docMk/>
            <pc:sldMk cId="1673518740" sldId="557"/>
            <ac:picMk id="8" creationId="{B256F56F-CC5E-4DE0-B136-D9679C633135}"/>
          </ac:picMkLst>
        </pc:picChg>
      </pc:sldChg>
      <pc:sldChg chg="addSp delSp modSp">
        <pc:chgData name="Hélène LEPAROUX" userId="ec32876a-8d35-4fb8-a0d3-743b12f58379" providerId="ADAL" clId="{4A3ABEBD-0015-4F83-8ECB-AB52DB1F4A53}" dt="2018-09-18T19:48:34.436" v="309" actId="1076"/>
        <pc:sldMkLst>
          <pc:docMk/>
          <pc:sldMk cId="3284135434" sldId="558"/>
        </pc:sldMkLst>
        <pc:spChg chg="ord">
          <ac:chgData name="Hélène LEPAROUX" userId="ec32876a-8d35-4fb8-a0d3-743b12f58379" providerId="ADAL" clId="{4A3ABEBD-0015-4F83-8ECB-AB52DB1F4A53}" dt="2018-09-18T19:47:29.745" v="274" actId="166"/>
          <ac:spMkLst>
            <pc:docMk/>
            <pc:sldMk cId="3284135434" sldId="558"/>
            <ac:spMk id="5" creationId="{8D0F7DDD-00FB-46FE-9EAF-D0E63C2701BE}"/>
          </ac:spMkLst>
        </pc:spChg>
        <pc:spChg chg="mod">
          <ac:chgData name="Hélène LEPAROUX" userId="ec32876a-8d35-4fb8-a0d3-743b12f58379" providerId="ADAL" clId="{4A3ABEBD-0015-4F83-8ECB-AB52DB1F4A53}" dt="2018-09-18T19:45:06.608" v="228" actId="1076"/>
          <ac:spMkLst>
            <pc:docMk/>
            <pc:sldMk cId="3284135434" sldId="558"/>
            <ac:spMk id="6" creationId="{AEF8FEBA-739A-4BB6-9CE9-F0FBA5817DB4}"/>
          </ac:spMkLst>
        </pc:spChg>
        <pc:spChg chg="mod">
          <ac:chgData name="Hélène LEPAROUX" userId="ec32876a-8d35-4fb8-a0d3-743b12f58379" providerId="ADAL" clId="{4A3ABEBD-0015-4F83-8ECB-AB52DB1F4A53}" dt="2018-09-18T19:45:26.201" v="232" actId="1076"/>
          <ac:spMkLst>
            <pc:docMk/>
            <pc:sldMk cId="3284135434" sldId="558"/>
            <ac:spMk id="7" creationId="{33B15007-3306-4231-9E3A-13133866F87A}"/>
          </ac:spMkLst>
        </pc:spChg>
        <pc:spChg chg="add mod">
          <ac:chgData name="Hélène LEPAROUX" userId="ec32876a-8d35-4fb8-a0d3-743b12f58379" providerId="ADAL" clId="{4A3ABEBD-0015-4F83-8ECB-AB52DB1F4A53}" dt="2018-09-18T19:48:26.904" v="307" actId="1076"/>
          <ac:spMkLst>
            <pc:docMk/>
            <pc:sldMk cId="3284135434" sldId="558"/>
            <ac:spMk id="10" creationId="{9C8FFB40-A90F-463A-89AC-25B868FF967C}"/>
          </ac:spMkLst>
        </pc:spChg>
        <pc:spChg chg="add mod">
          <ac:chgData name="Hélène LEPAROUX" userId="ec32876a-8d35-4fb8-a0d3-743b12f58379" providerId="ADAL" clId="{4A3ABEBD-0015-4F83-8ECB-AB52DB1F4A53}" dt="2018-09-18T19:48:34.436" v="309" actId="1076"/>
          <ac:spMkLst>
            <pc:docMk/>
            <pc:sldMk cId="3284135434" sldId="558"/>
            <ac:spMk id="11" creationId="{4B8BBA43-C706-4397-9ECF-2E1884AF8225}"/>
          </ac:spMkLst>
        </pc:spChg>
        <pc:grpChg chg="del mod">
          <ac:chgData name="Hélène LEPAROUX" userId="ec32876a-8d35-4fb8-a0d3-743b12f58379" providerId="ADAL" clId="{4A3ABEBD-0015-4F83-8ECB-AB52DB1F4A53}" dt="2018-09-18T19:46:31.226" v="233" actId="478"/>
          <ac:grpSpMkLst>
            <pc:docMk/>
            <pc:sldMk cId="3284135434" sldId="558"/>
            <ac:grpSpMk id="3" creationId="{88DDE365-7434-4A73-89B2-9C77251FDD07}"/>
          </ac:grpSpMkLst>
        </pc:grpChg>
        <pc:picChg chg="add mod modCrop">
          <ac:chgData name="Hélène LEPAROUX" userId="ec32876a-8d35-4fb8-a0d3-743b12f58379" providerId="ADAL" clId="{4A3ABEBD-0015-4F83-8ECB-AB52DB1F4A53}" dt="2018-09-18T19:47:37.700" v="288" actId="14100"/>
          <ac:picMkLst>
            <pc:docMk/>
            <pc:sldMk cId="3284135434" sldId="558"/>
            <ac:picMk id="9" creationId="{B76E972A-6959-4681-A29F-F580A482AFC9}"/>
          </ac:picMkLst>
        </pc:picChg>
      </pc:sldChg>
      <pc:sldChg chg="modSp add del">
        <pc:chgData name="Hélène LEPAROUX" userId="ec32876a-8d35-4fb8-a0d3-743b12f58379" providerId="ADAL" clId="{4A3ABEBD-0015-4F83-8ECB-AB52DB1F4A53}" dt="2018-09-19T08:45:56.752" v="3470" actId="20577"/>
        <pc:sldMkLst>
          <pc:docMk/>
          <pc:sldMk cId="545491375" sldId="560"/>
        </pc:sldMkLst>
        <pc:spChg chg="mod">
          <ac:chgData name="Hélène LEPAROUX" userId="ec32876a-8d35-4fb8-a0d3-743b12f58379" providerId="ADAL" clId="{4A3ABEBD-0015-4F83-8ECB-AB52DB1F4A53}" dt="2018-09-19T08:45:56.752" v="3470" actId="20577"/>
          <ac:spMkLst>
            <pc:docMk/>
            <pc:sldMk cId="545491375" sldId="560"/>
            <ac:spMk id="6" creationId="{AE607FCB-8453-4C96-A461-8652A073BF21}"/>
          </ac:spMkLst>
        </pc:spChg>
        <pc:spChg chg="mod">
          <ac:chgData name="Hélène LEPAROUX" userId="ec32876a-8d35-4fb8-a0d3-743b12f58379" providerId="ADAL" clId="{4A3ABEBD-0015-4F83-8ECB-AB52DB1F4A53}" dt="2018-09-18T20:12:36.027" v="958" actId="14100"/>
          <ac:spMkLst>
            <pc:docMk/>
            <pc:sldMk cId="545491375" sldId="560"/>
            <ac:spMk id="11" creationId="{2CC2B061-964E-41D3-AD74-A80511440D34}"/>
          </ac:spMkLst>
        </pc:spChg>
        <pc:picChg chg="mod">
          <ac:chgData name="Hélène LEPAROUX" userId="ec32876a-8d35-4fb8-a0d3-743b12f58379" providerId="ADAL" clId="{4A3ABEBD-0015-4F83-8ECB-AB52DB1F4A53}" dt="2018-09-18T20:13:25.636" v="960" actId="1076"/>
          <ac:picMkLst>
            <pc:docMk/>
            <pc:sldMk cId="545491375" sldId="560"/>
            <ac:picMk id="10" creationId="{4975536A-D5FC-4ABD-838F-5FD6EA917E49}"/>
          </ac:picMkLst>
        </pc:picChg>
      </pc:sldChg>
      <pc:sldChg chg="addSp delSp modSp add del">
        <pc:chgData name="Hélène LEPAROUX" userId="ec32876a-8d35-4fb8-a0d3-743b12f58379" providerId="ADAL" clId="{4A3ABEBD-0015-4F83-8ECB-AB52DB1F4A53}" dt="2018-09-18T20:10:55.568" v="776"/>
        <pc:sldMkLst>
          <pc:docMk/>
          <pc:sldMk cId="893672859" sldId="560"/>
        </pc:sldMkLst>
        <pc:spChg chg="add del">
          <ac:chgData name="Hélène LEPAROUX" userId="ec32876a-8d35-4fb8-a0d3-743b12f58379" providerId="ADAL" clId="{4A3ABEBD-0015-4F83-8ECB-AB52DB1F4A53}" dt="2018-09-18T20:10:55.015" v="775" actId="478"/>
          <ac:spMkLst>
            <pc:docMk/>
            <pc:sldMk cId="893672859" sldId="560"/>
            <ac:spMk id="2" creationId="{78F0F10F-BC8D-4125-95CC-D820E9FE510A}"/>
          </ac:spMkLst>
        </pc:spChg>
        <pc:spChg chg="add del mod">
          <ac:chgData name="Hélène LEPAROUX" userId="ec32876a-8d35-4fb8-a0d3-743b12f58379" providerId="ADAL" clId="{4A3ABEBD-0015-4F83-8ECB-AB52DB1F4A53}" dt="2018-09-18T20:10:55.015" v="775" actId="478"/>
          <ac:spMkLst>
            <pc:docMk/>
            <pc:sldMk cId="893672859" sldId="560"/>
            <ac:spMk id="5" creationId="{E8CCBFBE-D76F-43CE-95AB-E47BA0A8D0EB}"/>
          </ac:spMkLst>
        </pc:spChg>
        <pc:spChg chg="add del">
          <ac:chgData name="Hélène LEPAROUX" userId="ec32876a-8d35-4fb8-a0d3-743b12f58379" providerId="ADAL" clId="{4A3ABEBD-0015-4F83-8ECB-AB52DB1F4A53}" dt="2018-09-18T20:10:54.484" v="774"/>
          <ac:spMkLst>
            <pc:docMk/>
            <pc:sldMk cId="893672859" sldId="560"/>
            <ac:spMk id="9" creationId="{8270CC87-A7CA-47C8-A1E0-628240A7C1CB}"/>
          </ac:spMkLst>
        </pc:spChg>
      </pc:sldChg>
      <pc:sldChg chg="addSp delSp modSp delAnim modAnim">
        <pc:chgData name="Hélène LEPAROUX" userId="ec32876a-8d35-4fb8-a0d3-743b12f58379" providerId="ADAL" clId="{4A3ABEBD-0015-4F83-8ECB-AB52DB1F4A53}" dt="2018-09-19T08:52:12.875" v="3881" actId="20577"/>
        <pc:sldMkLst>
          <pc:docMk/>
          <pc:sldMk cId="607953456" sldId="564"/>
        </pc:sldMkLst>
        <pc:spChg chg="mod">
          <ac:chgData name="Hélène LEPAROUX" userId="ec32876a-8d35-4fb8-a0d3-743b12f58379" providerId="ADAL" clId="{4A3ABEBD-0015-4F83-8ECB-AB52DB1F4A53}" dt="2018-09-19T08:52:12.875" v="3881" actId="20577"/>
          <ac:spMkLst>
            <pc:docMk/>
            <pc:sldMk cId="607953456" sldId="564"/>
            <ac:spMk id="6" creationId="{AE607FCB-8453-4C96-A461-8652A073BF21}"/>
          </ac:spMkLst>
        </pc:spChg>
        <pc:spChg chg="mod">
          <ac:chgData name="Hélène LEPAROUX" userId="ec32876a-8d35-4fb8-a0d3-743b12f58379" providerId="ADAL" clId="{4A3ABEBD-0015-4F83-8ECB-AB52DB1F4A53}" dt="2018-09-19T08:51:52.203" v="3859" actId="20577"/>
          <ac:spMkLst>
            <pc:docMk/>
            <pc:sldMk cId="607953456" sldId="564"/>
            <ac:spMk id="11" creationId="{2CC2B061-964E-41D3-AD74-A80511440D34}"/>
          </ac:spMkLst>
        </pc:spChg>
        <pc:picChg chg="del">
          <ac:chgData name="Hélène LEPAROUX" userId="ec32876a-8d35-4fb8-a0d3-743b12f58379" providerId="ADAL" clId="{4A3ABEBD-0015-4F83-8ECB-AB52DB1F4A53}" dt="2018-09-19T08:47:48.077" v="3473" actId="478"/>
          <ac:picMkLst>
            <pc:docMk/>
            <pc:sldMk cId="607953456" sldId="564"/>
            <ac:picMk id="7" creationId="{1402BBBD-837F-4DC4-9655-2E2ED10BC17B}"/>
          </ac:picMkLst>
        </pc:picChg>
        <pc:picChg chg="add mod ord">
          <ac:chgData name="Hélène LEPAROUX" userId="ec32876a-8d35-4fb8-a0d3-743b12f58379" providerId="ADAL" clId="{4A3ABEBD-0015-4F83-8ECB-AB52DB1F4A53}" dt="2018-09-19T08:47:52.098" v="3475" actId="167"/>
          <ac:picMkLst>
            <pc:docMk/>
            <pc:sldMk cId="607953456" sldId="564"/>
            <ac:picMk id="8" creationId="{DA562C08-C91C-4FC6-9707-D32C8D311110}"/>
          </ac:picMkLst>
        </pc:picChg>
      </pc:sldChg>
      <pc:sldChg chg="del">
        <pc:chgData name="Hélène LEPAROUX" userId="ec32876a-8d35-4fb8-a0d3-743b12f58379" providerId="ADAL" clId="{4A3ABEBD-0015-4F83-8ECB-AB52DB1F4A53}" dt="2018-09-19T10:04:25.083" v="5627" actId="2696"/>
        <pc:sldMkLst>
          <pc:docMk/>
          <pc:sldMk cId="1121863837" sldId="569"/>
        </pc:sldMkLst>
      </pc:sldChg>
      <pc:sldChg chg="addSp modSp ord">
        <pc:chgData name="Hélène LEPAROUX" userId="ec32876a-8d35-4fb8-a0d3-743b12f58379" providerId="ADAL" clId="{4A3ABEBD-0015-4F83-8ECB-AB52DB1F4A53}" dt="2018-09-19T10:27:51.368" v="5959" actId="20577"/>
        <pc:sldMkLst>
          <pc:docMk/>
          <pc:sldMk cId="635945248" sldId="570"/>
        </pc:sldMkLst>
        <pc:spChg chg="mod">
          <ac:chgData name="Hélène LEPAROUX" userId="ec32876a-8d35-4fb8-a0d3-743b12f58379" providerId="ADAL" clId="{4A3ABEBD-0015-4F83-8ECB-AB52DB1F4A53}" dt="2018-09-19T10:27:42.492" v="5955" actId="1076"/>
          <ac:spMkLst>
            <pc:docMk/>
            <pc:sldMk cId="635945248" sldId="570"/>
            <ac:spMk id="2" creationId="{00000000-0000-0000-0000-000000000000}"/>
          </ac:spMkLst>
        </pc:spChg>
        <pc:spChg chg="mod">
          <ac:chgData name="Hélène LEPAROUX" userId="ec32876a-8d35-4fb8-a0d3-743b12f58379" providerId="ADAL" clId="{4A3ABEBD-0015-4F83-8ECB-AB52DB1F4A53}" dt="2018-09-19T10:27:51.368" v="5959" actId="20577"/>
          <ac:spMkLst>
            <pc:docMk/>
            <pc:sldMk cId="635945248" sldId="570"/>
            <ac:spMk id="4" creationId="{2E354DED-0F91-496E-9170-618E60762242}"/>
          </ac:spMkLst>
        </pc:spChg>
        <pc:spChg chg="add mod">
          <ac:chgData name="Hélène LEPAROUX" userId="ec32876a-8d35-4fb8-a0d3-743b12f58379" providerId="ADAL" clId="{4A3ABEBD-0015-4F83-8ECB-AB52DB1F4A53}" dt="2018-09-19T10:27:44.894" v="5956" actId="1076"/>
          <ac:spMkLst>
            <pc:docMk/>
            <pc:sldMk cId="635945248" sldId="570"/>
            <ac:spMk id="5" creationId="{9253AED5-2212-4FB0-A339-6A5D2D53B644}"/>
          </ac:spMkLst>
        </pc:spChg>
      </pc:sldChg>
      <pc:sldChg chg="modSp ord">
        <pc:chgData name="Hélène LEPAROUX" userId="ec32876a-8d35-4fb8-a0d3-743b12f58379" providerId="ADAL" clId="{4A3ABEBD-0015-4F83-8ECB-AB52DB1F4A53}" dt="2018-09-19T10:27:56.872" v="5961" actId="20577"/>
        <pc:sldMkLst>
          <pc:docMk/>
          <pc:sldMk cId="3151725625" sldId="571"/>
        </pc:sldMkLst>
        <pc:spChg chg="mod">
          <ac:chgData name="Hélène LEPAROUX" userId="ec32876a-8d35-4fb8-a0d3-743b12f58379" providerId="ADAL" clId="{4A3ABEBD-0015-4F83-8ECB-AB52DB1F4A53}" dt="2018-09-19T10:07:14.652" v="5658" actId="255"/>
          <ac:spMkLst>
            <pc:docMk/>
            <pc:sldMk cId="3151725625" sldId="571"/>
            <ac:spMk id="2" creationId="{00000000-0000-0000-0000-000000000000}"/>
          </ac:spMkLst>
        </pc:spChg>
        <pc:spChg chg="mod">
          <ac:chgData name="Hélène LEPAROUX" userId="ec32876a-8d35-4fb8-a0d3-743b12f58379" providerId="ADAL" clId="{4A3ABEBD-0015-4F83-8ECB-AB52DB1F4A53}" dt="2018-09-19T10:27:56.872" v="5961" actId="20577"/>
          <ac:spMkLst>
            <pc:docMk/>
            <pc:sldMk cId="3151725625" sldId="571"/>
            <ac:spMk id="4" creationId="{2E354DED-0F91-496E-9170-618E60762242}"/>
          </ac:spMkLst>
        </pc:spChg>
      </pc:sldChg>
      <pc:sldChg chg="del">
        <pc:chgData name="Hélène LEPAROUX" userId="ec32876a-8d35-4fb8-a0d3-743b12f58379" providerId="ADAL" clId="{4A3ABEBD-0015-4F83-8ECB-AB52DB1F4A53}" dt="2018-09-19T10:05:23.983" v="5632" actId="2696"/>
        <pc:sldMkLst>
          <pc:docMk/>
          <pc:sldMk cId="2395207140" sldId="572"/>
        </pc:sldMkLst>
      </pc:sldChg>
      <pc:sldChg chg="delSp modSp ord">
        <pc:chgData name="Hélène LEPAROUX" userId="ec32876a-8d35-4fb8-a0d3-743b12f58379" providerId="ADAL" clId="{4A3ABEBD-0015-4F83-8ECB-AB52DB1F4A53}" dt="2018-09-19T10:28:01.591" v="5963" actId="20577"/>
        <pc:sldMkLst>
          <pc:docMk/>
          <pc:sldMk cId="800487810" sldId="573"/>
        </pc:sldMkLst>
        <pc:spChg chg="mod">
          <ac:chgData name="Hélène LEPAROUX" userId="ec32876a-8d35-4fb8-a0d3-743b12f58379" providerId="ADAL" clId="{4A3ABEBD-0015-4F83-8ECB-AB52DB1F4A53}" dt="2018-09-19T10:04:13.624" v="5626" actId="20577"/>
          <ac:spMkLst>
            <pc:docMk/>
            <pc:sldMk cId="800487810" sldId="573"/>
            <ac:spMk id="2" creationId="{00000000-0000-0000-0000-000000000000}"/>
          </ac:spMkLst>
        </pc:spChg>
        <pc:spChg chg="mod">
          <ac:chgData name="Hélène LEPAROUX" userId="ec32876a-8d35-4fb8-a0d3-743b12f58379" providerId="ADAL" clId="{4A3ABEBD-0015-4F83-8ECB-AB52DB1F4A53}" dt="2018-09-19T10:28:01.591" v="5963" actId="20577"/>
          <ac:spMkLst>
            <pc:docMk/>
            <pc:sldMk cId="800487810" sldId="573"/>
            <ac:spMk id="4" creationId="{2E354DED-0F91-496E-9170-618E60762242}"/>
          </ac:spMkLst>
        </pc:spChg>
        <pc:spChg chg="del">
          <ac:chgData name="Hélène LEPAROUX" userId="ec32876a-8d35-4fb8-a0d3-743b12f58379" providerId="ADAL" clId="{4A3ABEBD-0015-4F83-8ECB-AB52DB1F4A53}" dt="2018-09-19T10:03:36.283" v="5620" actId="478"/>
          <ac:spMkLst>
            <pc:docMk/>
            <pc:sldMk cId="800487810" sldId="573"/>
            <ac:spMk id="5" creationId="{BA62B1A7-1100-43EB-9645-A01952E79D44}"/>
          </ac:spMkLst>
        </pc:spChg>
      </pc:sldChg>
      <pc:sldChg chg="del">
        <pc:chgData name="Hélène LEPAROUX" userId="ec32876a-8d35-4fb8-a0d3-743b12f58379" providerId="ADAL" clId="{4A3ABEBD-0015-4F83-8ECB-AB52DB1F4A53}" dt="2018-09-19T10:04:58.798" v="5629" actId="2696"/>
        <pc:sldMkLst>
          <pc:docMk/>
          <pc:sldMk cId="336303660" sldId="574"/>
        </pc:sldMkLst>
      </pc:sldChg>
      <pc:sldChg chg="del">
        <pc:chgData name="Hélène LEPAROUX" userId="ec32876a-8d35-4fb8-a0d3-743b12f58379" providerId="ADAL" clId="{4A3ABEBD-0015-4F83-8ECB-AB52DB1F4A53}" dt="2018-09-19T10:05:00.266" v="5630" actId="2696"/>
        <pc:sldMkLst>
          <pc:docMk/>
          <pc:sldMk cId="1647986317" sldId="575"/>
        </pc:sldMkLst>
      </pc:sldChg>
      <pc:sldChg chg="addSp delSp modSp delAnim modAnim">
        <pc:chgData name="Hélène LEPAROUX" userId="ec32876a-8d35-4fb8-a0d3-743b12f58379" providerId="ADAL" clId="{4A3ABEBD-0015-4F83-8ECB-AB52DB1F4A53}" dt="2018-09-19T09:16:27.829" v="5216" actId="20577"/>
        <pc:sldMkLst>
          <pc:docMk/>
          <pc:sldMk cId="2364361395" sldId="577"/>
        </pc:sldMkLst>
        <pc:spChg chg="mod">
          <ac:chgData name="Hélène LEPAROUX" userId="ec32876a-8d35-4fb8-a0d3-743b12f58379" providerId="ADAL" clId="{4A3ABEBD-0015-4F83-8ECB-AB52DB1F4A53}" dt="2018-09-19T09:16:27.829" v="5216" actId="20577"/>
          <ac:spMkLst>
            <pc:docMk/>
            <pc:sldMk cId="2364361395" sldId="577"/>
            <ac:spMk id="6" creationId="{AE607FCB-8453-4C96-A461-8652A073BF21}"/>
          </ac:spMkLst>
        </pc:spChg>
        <pc:spChg chg="mod">
          <ac:chgData name="Hélène LEPAROUX" userId="ec32876a-8d35-4fb8-a0d3-743b12f58379" providerId="ADAL" clId="{4A3ABEBD-0015-4F83-8ECB-AB52DB1F4A53}" dt="2018-09-19T09:13:35.894" v="4743" actId="1076"/>
          <ac:spMkLst>
            <pc:docMk/>
            <pc:sldMk cId="2364361395" sldId="577"/>
            <ac:spMk id="11" creationId="{2CC2B061-964E-41D3-AD74-A80511440D34}"/>
          </ac:spMkLst>
        </pc:spChg>
        <pc:picChg chg="del">
          <ac:chgData name="Hélène LEPAROUX" userId="ec32876a-8d35-4fb8-a0d3-743b12f58379" providerId="ADAL" clId="{4A3ABEBD-0015-4F83-8ECB-AB52DB1F4A53}" dt="2018-09-19T09:12:28.735" v="4735" actId="478"/>
          <ac:picMkLst>
            <pc:docMk/>
            <pc:sldMk cId="2364361395" sldId="577"/>
            <ac:picMk id="7" creationId="{1402BBBD-837F-4DC4-9655-2E2ED10BC17B}"/>
          </ac:picMkLst>
        </pc:picChg>
        <pc:picChg chg="add">
          <ac:chgData name="Hélène LEPAROUX" userId="ec32876a-8d35-4fb8-a0d3-743b12f58379" providerId="ADAL" clId="{4A3ABEBD-0015-4F83-8ECB-AB52DB1F4A53}" dt="2018-09-19T09:12:29.235" v="4736"/>
          <ac:picMkLst>
            <pc:docMk/>
            <pc:sldMk cId="2364361395" sldId="577"/>
            <ac:picMk id="8" creationId="{89586EEB-97FF-47A7-821F-39A204411440}"/>
          </ac:picMkLst>
        </pc:picChg>
      </pc:sldChg>
      <pc:sldChg chg="modSp">
        <pc:chgData name="Hélène LEPAROUX" userId="ec32876a-8d35-4fb8-a0d3-743b12f58379" providerId="ADAL" clId="{4A3ABEBD-0015-4F83-8ECB-AB52DB1F4A53}" dt="2018-09-19T10:14:39.278" v="5872" actId="1076"/>
        <pc:sldMkLst>
          <pc:docMk/>
          <pc:sldMk cId="1730676170" sldId="578"/>
        </pc:sldMkLst>
        <pc:spChg chg="mod">
          <ac:chgData name="Hélène LEPAROUX" userId="ec32876a-8d35-4fb8-a0d3-743b12f58379" providerId="ADAL" clId="{4A3ABEBD-0015-4F83-8ECB-AB52DB1F4A53}" dt="2018-09-19T10:14:39.278" v="5872" actId="1076"/>
          <ac:spMkLst>
            <pc:docMk/>
            <pc:sldMk cId="1730676170" sldId="578"/>
            <ac:spMk id="6" creationId="{AE607FCB-8453-4C96-A461-8652A073BF21}"/>
          </ac:spMkLst>
        </pc:spChg>
        <pc:spChg chg="mod">
          <ac:chgData name="Hélène LEPAROUX" userId="ec32876a-8d35-4fb8-a0d3-743b12f58379" providerId="ADAL" clId="{4A3ABEBD-0015-4F83-8ECB-AB52DB1F4A53}" dt="2018-09-19T10:14:34.791" v="5871" actId="1076"/>
          <ac:spMkLst>
            <pc:docMk/>
            <pc:sldMk cId="1730676170" sldId="578"/>
            <ac:spMk id="11" creationId="{2CC2B061-964E-41D3-AD74-A80511440D34}"/>
          </ac:spMkLst>
        </pc:spChg>
      </pc:sldChg>
      <pc:sldChg chg="del">
        <pc:chgData name="Hélène LEPAROUX" userId="ec32876a-8d35-4fb8-a0d3-743b12f58379" providerId="ADAL" clId="{4A3ABEBD-0015-4F83-8ECB-AB52DB1F4A53}" dt="2018-09-19T10:10:47.819" v="5852" actId="2696"/>
        <pc:sldMkLst>
          <pc:docMk/>
          <pc:sldMk cId="1258107006" sldId="579"/>
        </pc:sldMkLst>
      </pc:sldChg>
      <pc:sldChg chg="modSp">
        <pc:chgData name="Hélène LEPAROUX" userId="ec32876a-8d35-4fb8-a0d3-743b12f58379" providerId="ADAL" clId="{4A3ABEBD-0015-4F83-8ECB-AB52DB1F4A53}" dt="2018-09-18T19:11:34.844" v="40" actId="1076"/>
        <pc:sldMkLst>
          <pc:docMk/>
          <pc:sldMk cId="3911277888" sldId="585"/>
        </pc:sldMkLst>
        <pc:picChg chg="mod">
          <ac:chgData name="Hélène LEPAROUX" userId="ec32876a-8d35-4fb8-a0d3-743b12f58379" providerId="ADAL" clId="{4A3ABEBD-0015-4F83-8ECB-AB52DB1F4A53}" dt="2018-09-18T19:11:25.269" v="37" actId="14100"/>
          <ac:picMkLst>
            <pc:docMk/>
            <pc:sldMk cId="3911277888" sldId="585"/>
            <ac:picMk id="6" creationId="{28F81270-E2A3-485E-8EFC-18C1031B5881}"/>
          </ac:picMkLst>
        </pc:picChg>
        <pc:picChg chg="mod">
          <ac:chgData name="Hélène LEPAROUX" userId="ec32876a-8d35-4fb8-a0d3-743b12f58379" providerId="ADAL" clId="{4A3ABEBD-0015-4F83-8ECB-AB52DB1F4A53}" dt="2018-09-18T19:11:34.844" v="40" actId="1076"/>
          <ac:picMkLst>
            <pc:docMk/>
            <pc:sldMk cId="3911277888" sldId="585"/>
            <ac:picMk id="1026" creationId="{03DC79C7-E3A6-4A97-94D8-2C7567C31D7D}"/>
          </ac:picMkLst>
        </pc:picChg>
      </pc:sldChg>
      <pc:sldChg chg="modSp ord">
        <pc:chgData name="Hélène LEPAROUX" userId="ec32876a-8d35-4fb8-a0d3-743b12f58379" providerId="ADAL" clId="{4A3ABEBD-0015-4F83-8ECB-AB52DB1F4A53}" dt="2018-09-19T10:00:58.540" v="5571" actId="255"/>
        <pc:sldMkLst>
          <pc:docMk/>
          <pc:sldMk cId="2043356848" sldId="586"/>
        </pc:sldMkLst>
        <pc:spChg chg="mod">
          <ac:chgData name="Hélène LEPAROUX" userId="ec32876a-8d35-4fb8-a0d3-743b12f58379" providerId="ADAL" clId="{4A3ABEBD-0015-4F83-8ECB-AB52DB1F4A53}" dt="2018-09-19T10:00:58.540" v="5571" actId="255"/>
          <ac:spMkLst>
            <pc:docMk/>
            <pc:sldMk cId="2043356848" sldId="586"/>
            <ac:spMk id="6" creationId="{AE607FCB-8453-4C96-A461-8652A073BF21}"/>
          </ac:spMkLst>
        </pc:spChg>
      </pc:sldChg>
      <pc:sldChg chg="modSp ord">
        <pc:chgData name="Hélène LEPAROUX" userId="ec32876a-8d35-4fb8-a0d3-743b12f58379" providerId="ADAL" clId="{4A3ABEBD-0015-4F83-8ECB-AB52DB1F4A53}" dt="2018-09-19T10:27:01.679" v="5952" actId="255"/>
        <pc:sldMkLst>
          <pc:docMk/>
          <pc:sldMk cId="2682165024" sldId="587"/>
        </pc:sldMkLst>
        <pc:spChg chg="mod">
          <ac:chgData name="Hélène LEPAROUX" userId="ec32876a-8d35-4fb8-a0d3-743b12f58379" providerId="ADAL" clId="{4A3ABEBD-0015-4F83-8ECB-AB52DB1F4A53}" dt="2018-09-19T10:27:01.679" v="5952" actId="255"/>
          <ac:spMkLst>
            <pc:docMk/>
            <pc:sldMk cId="2682165024" sldId="587"/>
            <ac:spMk id="6" creationId="{AE607FCB-8453-4C96-A461-8652A073BF21}"/>
          </ac:spMkLst>
        </pc:spChg>
        <pc:spChg chg="mod">
          <ac:chgData name="Hélène LEPAROUX" userId="ec32876a-8d35-4fb8-a0d3-743b12f58379" providerId="ADAL" clId="{4A3ABEBD-0015-4F83-8ECB-AB52DB1F4A53}" dt="2018-09-19T10:03:10.477" v="5618" actId="1076"/>
          <ac:spMkLst>
            <pc:docMk/>
            <pc:sldMk cId="2682165024" sldId="587"/>
            <ac:spMk id="11" creationId="{2CC2B061-964E-41D3-AD74-A80511440D34}"/>
          </ac:spMkLst>
        </pc:spChg>
        <pc:picChg chg="mod">
          <ac:chgData name="Hélène LEPAROUX" userId="ec32876a-8d35-4fb8-a0d3-743b12f58379" providerId="ADAL" clId="{4A3ABEBD-0015-4F83-8ECB-AB52DB1F4A53}" dt="2018-09-19T10:03:00.204" v="5617" actId="1076"/>
          <ac:picMkLst>
            <pc:docMk/>
            <pc:sldMk cId="2682165024" sldId="587"/>
            <ac:picMk id="7" creationId="{1402BBBD-837F-4DC4-9655-2E2ED10BC17B}"/>
          </ac:picMkLst>
        </pc:picChg>
      </pc:sldChg>
      <pc:sldChg chg="delSp modSp">
        <pc:chgData name="Hélène LEPAROUX" userId="ec32876a-8d35-4fb8-a0d3-743b12f58379" providerId="ADAL" clId="{4A3ABEBD-0015-4F83-8ECB-AB52DB1F4A53}" dt="2018-09-19T08:30:32.583" v="2969" actId="478"/>
        <pc:sldMkLst>
          <pc:docMk/>
          <pc:sldMk cId="2389967569" sldId="593"/>
        </pc:sldMkLst>
        <pc:spChg chg="mod">
          <ac:chgData name="Hélène LEPAROUX" userId="ec32876a-8d35-4fb8-a0d3-743b12f58379" providerId="ADAL" clId="{4A3ABEBD-0015-4F83-8ECB-AB52DB1F4A53}" dt="2018-09-18T19:17:51.173" v="100" actId="1076"/>
          <ac:spMkLst>
            <pc:docMk/>
            <pc:sldMk cId="2389967569" sldId="593"/>
            <ac:spMk id="428" creationId="{8994DB91-CE0B-4C19-AF84-D71D56E5C4AA}"/>
          </ac:spMkLst>
        </pc:spChg>
        <pc:spChg chg="mod">
          <ac:chgData name="Hélène LEPAROUX" userId="ec32876a-8d35-4fb8-a0d3-743b12f58379" providerId="ADAL" clId="{4A3ABEBD-0015-4F83-8ECB-AB52DB1F4A53}" dt="2018-09-18T19:17:35.790" v="98" actId="1076"/>
          <ac:spMkLst>
            <pc:docMk/>
            <pc:sldMk cId="2389967569" sldId="593"/>
            <ac:spMk id="429" creationId="{B41CDFC1-33A5-4102-A026-3D79C4EE8DC9}"/>
          </ac:spMkLst>
        </pc:spChg>
        <pc:spChg chg="del mod">
          <ac:chgData name="Hélène LEPAROUX" userId="ec32876a-8d35-4fb8-a0d3-743b12f58379" providerId="ADAL" clId="{4A3ABEBD-0015-4F83-8ECB-AB52DB1F4A53}" dt="2018-09-19T08:30:24.301" v="2966" actId="478"/>
          <ac:spMkLst>
            <pc:docMk/>
            <pc:sldMk cId="2389967569" sldId="593"/>
            <ac:spMk id="452" creationId="{FCF08CE3-30F1-4786-95F5-B21066160579}"/>
          </ac:spMkLst>
        </pc:spChg>
        <pc:spChg chg="del">
          <ac:chgData name="Hélène LEPAROUX" userId="ec32876a-8d35-4fb8-a0d3-743b12f58379" providerId="ADAL" clId="{4A3ABEBD-0015-4F83-8ECB-AB52DB1F4A53}" dt="2018-09-19T08:30:29.737" v="2968" actId="478"/>
          <ac:spMkLst>
            <pc:docMk/>
            <pc:sldMk cId="2389967569" sldId="593"/>
            <ac:spMk id="454" creationId="{B26B5467-FEBC-44CE-9AD1-C7F77B5645E7}"/>
          </ac:spMkLst>
        </pc:spChg>
        <pc:spChg chg="del">
          <ac:chgData name="Hélène LEPAROUX" userId="ec32876a-8d35-4fb8-a0d3-743b12f58379" providerId="ADAL" clId="{4A3ABEBD-0015-4F83-8ECB-AB52DB1F4A53}" dt="2018-09-19T08:27:27.772" v="2877" actId="478"/>
          <ac:spMkLst>
            <pc:docMk/>
            <pc:sldMk cId="2389967569" sldId="593"/>
            <ac:spMk id="455" creationId="{D4FE0271-AAEE-4918-8113-2E33BCB8B6E0}"/>
          </ac:spMkLst>
        </pc:spChg>
        <pc:spChg chg="del">
          <ac:chgData name="Hélène LEPAROUX" userId="ec32876a-8d35-4fb8-a0d3-743b12f58379" providerId="ADAL" clId="{4A3ABEBD-0015-4F83-8ECB-AB52DB1F4A53}" dt="2018-09-19T08:27:31.574" v="2879" actId="478"/>
          <ac:spMkLst>
            <pc:docMk/>
            <pc:sldMk cId="2389967569" sldId="593"/>
            <ac:spMk id="457" creationId="{A8FBC42C-1755-4466-B61D-7410DAEDE88C}"/>
          </ac:spMkLst>
        </pc:spChg>
        <pc:spChg chg="del">
          <ac:chgData name="Hélène LEPAROUX" userId="ec32876a-8d35-4fb8-a0d3-743b12f58379" providerId="ADAL" clId="{4A3ABEBD-0015-4F83-8ECB-AB52DB1F4A53}" dt="2018-09-19T08:27:24.688" v="2876" actId="478"/>
          <ac:spMkLst>
            <pc:docMk/>
            <pc:sldMk cId="2389967569" sldId="593"/>
            <ac:spMk id="458" creationId="{AD9B554A-3A3F-4D42-BFAA-9359FE737557}"/>
          </ac:spMkLst>
        </pc:spChg>
        <pc:spChg chg="del">
          <ac:chgData name="Hélène LEPAROUX" userId="ec32876a-8d35-4fb8-a0d3-743b12f58379" providerId="ADAL" clId="{4A3ABEBD-0015-4F83-8ECB-AB52DB1F4A53}" dt="2018-09-19T08:27:22.431" v="2875" actId="478"/>
          <ac:spMkLst>
            <pc:docMk/>
            <pc:sldMk cId="2389967569" sldId="593"/>
            <ac:spMk id="460" creationId="{8E70A56C-68EE-4B5B-BC8F-A8EC140C0479}"/>
          </ac:spMkLst>
        </pc:spChg>
        <pc:spChg chg="mod">
          <ac:chgData name="Hélène LEPAROUX" userId="ec32876a-8d35-4fb8-a0d3-743b12f58379" providerId="ADAL" clId="{4A3ABEBD-0015-4F83-8ECB-AB52DB1F4A53}" dt="2018-09-19T08:29:43.963" v="2958" actId="14100"/>
          <ac:spMkLst>
            <pc:docMk/>
            <pc:sldMk cId="2389967569" sldId="593"/>
            <ac:spMk id="464" creationId="{88F9CEF5-DFE9-40FE-A5AF-5C20921A0770}"/>
          </ac:spMkLst>
        </pc:spChg>
        <pc:spChg chg="mod">
          <ac:chgData name="Hélène LEPAROUX" userId="ec32876a-8d35-4fb8-a0d3-743b12f58379" providerId="ADAL" clId="{4A3ABEBD-0015-4F83-8ECB-AB52DB1F4A53}" dt="2018-09-19T08:30:10.371" v="2963" actId="1076"/>
          <ac:spMkLst>
            <pc:docMk/>
            <pc:sldMk cId="2389967569" sldId="593"/>
            <ac:spMk id="470" creationId="{B3904CCA-08B3-40C2-AA19-737977F15314}"/>
          </ac:spMkLst>
        </pc:spChg>
        <pc:spChg chg="mod">
          <ac:chgData name="Hélène LEPAROUX" userId="ec32876a-8d35-4fb8-a0d3-743b12f58379" providerId="ADAL" clId="{4A3ABEBD-0015-4F83-8ECB-AB52DB1F4A53}" dt="2018-09-19T08:29:53.573" v="2959" actId="14100"/>
          <ac:spMkLst>
            <pc:docMk/>
            <pc:sldMk cId="2389967569" sldId="593"/>
            <ac:spMk id="472" creationId="{6E122933-4BD1-4E92-A4E3-1BD1ECCF080F}"/>
          </ac:spMkLst>
        </pc:spChg>
        <pc:spChg chg="mod">
          <ac:chgData name="Hélène LEPAROUX" userId="ec32876a-8d35-4fb8-a0d3-743b12f58379" providerId="ADAL" clId="{4A3ABEBD-0015-4F83-8ECB-AB52DB1F4A53}" dt="2018-09-19T08:29:59.860" v="2961" actId="122"/>
          <ac:spMkLst>
            <pc:docMk/>
            <pc:sldMk cId="2389967569" sldId="593"/>
            <ac:spMk id="478" creationId="{4BA4AC8D-1678-4FD1-9D24-CA0CF2D366F4}"/>
          </ac:spMkLst>
        </pc:spChg>
        <pc:spChg chg="mod">
          <ac:chgData name="Hélène LEPAROUX" userId="ec32876a-8d35-4fb8-a0d3-743b12f58379" providerId="ADAL" clId="{4A3ABEBD-0015-4F83-8ECB-AB52DB1F4A53}" dt="2018-09-19T08:30:14.413" v="2964" actId="14100"/>
          <ac:spMkLst>
            <pc:docMk/>
            <pc:sldMk cId="2389967569" sldId="593"/>
            <ac:spMk id="480" creationId="{BD1AE03D-1960-4014-B457-043112E487B1}"/>
          </ac:spMkLst>
        </pc:spChg>
        <pc:spChg chg="mod">
          <ac:chgData name="Hélène LEPAROUX" userId="ec32876a-8d35-4fb8-a0d3-743b12f58379" providerId="ADAL" clId="{4A3ABEBD-0015-4F83-8ECB-AB52DB1F4A53}" dt="2018-09-19T08:29:57.903" v="2960" actId="122"/>
          <ac:spMkLst>
            <pc:docMk/>
            <pc:sldMk cId="2389967569" sldId="593"/>
            <ac:spMk id="486" creationId="{ECB2844F-6191-4EEC-8261-C326184BD401}"/>
          </ac:spMkLst>
        </pc:spChg>
        <pc:cxnChg chg="del">
          <ac:chgData name="Hélène LEPAROUX" userId="ec32876a-8d35-4fb8-a0d3-743b12f58379" providerId="ADAL" clId="{4A3ABEBD-0015-4F83-8ECB-AB52DB1F4A53}" dt="2018-09-19T08:30:27.633" v="2967" actId="478"/>
          <ac:cxnSpMkLst>
            <pc:docMk/>
            <pc:sldMk cId="2389967569" sldId="593"/>
            <ac:cxnSpMk id="438" creationId="{12890AC2-BD7D-4277-A8B9-481A3AEF3F20}"/>
          </ac:cxnSpMkLst>
        </pc:cxnChg>
        <pc:cxnChg chg="del">
          <ac:chgData name="Hélène LEPAROUX" userId="ec32876a-8d35-4fb8-a0d3-743b12f58379" providerId="ADAL" clId="{4A3ABEBD-0015-4F83-8ECB-AB52DB1F4A53}" dt="2018-09-19T08:30:32.583" v="2969" actId="478"/>
          <ac:cxnSpMkLst>
            <pc:docMk/>
            <pc:sldMk cId="2389967569" sldId="593"/>
            <ac:cxnSpMk id="439" creationId="{2BE78F84-FF8D-465E-929D-400F5FE060FC}"/>
          </ac:cxnSpMkLst>
        </pc:cxnChg>
        <pc:cxnChg chg="del">
          <ac:chgData name="Hélène LEPAROUX" userId="ec32876a-8d35-4fb8-a0d3-743b12f58379" providerId="ADAL" clId="{4A3ABEBD-0015-4F83-8ECB-AB52DB1F4A53}" dt="2018-09-19T08:27:29.712" v="2878" actId="478"/>
          <ac:cxnSpMkLst>
            <pc:docMk/>
            <pc:sldMk cId="2389967569" sldId="593"/>
            <ac:cxnSpMk id="440" creationId="{207E1275-4B79-48C4-9A0B-73CC959FAC37}"/>
          </ac:cxnSpMkLst>
        </pc:cxnChg>
        <pc:cxnChg chg="del">
          <ac:chgData name="Hélène LEPAROUX" userId="ec32876a-8d35-4fb8-a0d3-743b12f58379" providerId="ADAL" clId="{4A3ABEBD-0015-4F83-8ECB-AB52DB1F4A53}" dt="2018-09-19T08:27:20.502" v="2874" actId="478"/>
          <ac:cxnSpMkLst>
            <pc:docMk/>
            <pc:sldMk cId="2389967569" sldId="593"/>
            <ac:cxnSpMk id="441" creationId="{5125A2AF-C091-44E5-8500-FD2D650EDE00}"/>
          </ac:cxnSpMkLst>
        </pc:cxnChg>
      </pc:sldChg>
      <pc:sldChg chg="modSp">
        <pc:chgData name="Hélène LEPAROUX" userId="ec32876a-8d35-4fb8-a0d3-743b12f58379" providerId="ADAL" clId="{4A3ABEBD-0015-4F83-8ECB-AB52DB1F4A53}" dt="2018-09-19T07:46:40.285" v="2523" actId="20577"/>
        <pc:sldMkLst>
          <pc:docMk/>
          <pc:sldMk cId="1932399634" sldId="598"/>
        </pc:sldMkLst>
        <pc:spChg chg="mod">
          <ac:chgData name="Hélène LEPAROUX" userId="ec32876a-8d35-4fb8-a0d3-743b12f58379" providerId="ADAL" clId="{4A3ABEBD-0015-4F83-8ECB-AB52DB1F4A53}" dt="2018-09-19T07:46:40.285" v="2523" actId="20577"/>
          <ac:spMkLst>
            <pc:docMk/>
            <pc:sldMk cId="1932399634" sldId="598"/>
            <ac:spMk id="5" creationId="{0BDE048F-E877-43BE-8941-A71717415886}"/>
          </ac:spMkLst>
        </pc:spChg>
      </pc:sldChg>
      <pc:sldChg chg="del">
        <pc:chgData name="Hélène LEPAROUX" userId="ec32876a-8d35-4fb8-a0d3-743b12f58379" providerId="ADAL" clId="{4A3ABEBD-0015-4F83-8ECB-AB52DB1F4A53}" dt="2018-09-19T10:11:46.294" v="5854" actId="2696"/>
        <pc:sldMkLst>
          <pc:docMk/>
          <pc:sldMk cId="978787771" sldId="599"/>
        </pc:sldMkLst>
      </pc:sldChg>
      <pc:sldChg chg="modSp">
        <pc:chgData name="Hélène LEPAROUX" userId="ec32876a-8d35-4fb8-a0d3-743b12f58379" providerId="ADAL" clId="{4A3ABEBD-0015-4F83-8ECB-AB52DB1F4A53}" dt="2018-09-19T07:46:02.035" v="2522" actId="20577"/>
        <pc:sldMkLst>
          <pc:docMk/>
          <pc:sldMk cId="817975963" sldId="601"/>
        </pc:sldMkLst>
        <pc:spChg chg="mod">
          <ac:chgData name="Hélène LEPAROUX" userId="ec32876a-8d35-4fb8-a0d3-743b12f58379" providerId="ADAL" clId="{4A3ABEBD-0015-4F83-8ECB-AB52DB1F4A53}" dt="2018-09-19T07:46:02.035" v="2522" actId="20577"/>
          <ac:spMkLst>
            <pc:docMk/>
            <pc:sldMk cId="817975963" sldId="601"/>
            <ac:spMk id="3" creationId="{0E3CF9F8-F58A-4893-987F-6576075C673F}"/>
          </ac:spMkLst>
        </pc:spChg>
        <pc:spChg chg="mod">
          <ac:chgData name="Hélène LEPAROUX" userId="ec32876a-8d35-4fb8-a0d3-743b12f58379" providerId="ADAL" clId="{4A3ABEBD-0015-4F83-8ECB-AB52DB1F4A53}" dt="2018-09-19T05:01:50.590" v="1679" actId="1076"/>
          <ac:spMkLst>
            <pc:docMk/>
            <pc:sldMk cId="817975963" sldId="601"/>
            <ac:spMk id="4" creationId="{B34EAD36-153F-402D-8070-88D55422C518}"/>
          </ac:spMkLst>
        </pc:spChg>
      </pc:sldChg>
      <pc:sldChg chg="del">
        <pc:chgData name="Hélène LEPAROUX" userId="ec32876a-8d35-4fb8-a0d3-743b12f58379" providerId="ADAL" clId="{4A3ABEBD-0015-4F83-8ECB-AB52DB1F4A53}" dt="2018-09-19T10:11:18.774" v="5853" actId="2696"/>
        <pc:sldMkLst>
          <pc:docMk/>
          <pc:sldMk cId="4127296154" sldId="602"/>
        </pc:sldMkLst>
      </pc:sldChg>
      <pc:sldChg chg="addSp modSp">
        <pc:chgData name="Hélène LEPAROUX" userId="ec32876a-8d35-4fb8-a0d3-743b12f58379" providerId="ADAL" clId="{4A3ABEBD-0015-4F83-8ECB-AB52DB1F4A53}" dt="2018-09-18T19:06:17.938" v="36" actId="1076"/>
        <pc:sldMkLst>
          <pc:docMk/>
          <pc:sldMk cId="2751991055" sldId="607"/>
        </pc:sldMkLst>
        <pc:spChg chg="add mod">
          <ac:chgData name="Hélène LEPAROUX" userId="ec32876a-8d35-4fb8-a0d3-743b12f58379" providerId="ADAL" clId="{4A3ABEBD-0015-4F83-8ECB-AB52DB1F4A53}" dt="2018-09-18T19:05:21.126" v="5" actId="14861"/>
          <ac:spMkLst>
            <pc:docMk/>
            <pc:sldMk cId="2751991055" sldId="607"/>
            <ac:spMk id="3" creationId="{5A4EBBA4-5D2D-4065-9E4A-D587551866FB}"/>
          </ac:spMkLst>
        </pc:spChg>
        <pc:spChg chg="add mod">
          <ac:chgData name="Hélène LEPAROUX" userId="ec32876a-8d35-4fb8-a0d3-743b12f58379" providerId="ADAL" clId="{4A3ABEBD-0015-4F83-8ECB-AB52DB1F4A53}" dt="2018-09-18T19:06:17.938" v="36" actId="1076"/>
          <ac:spMkLst>
            <pc:docMk/>
            <pc:sldMk cId="2751991055" sldId="607"/>
            <ac:spMk id="4" creationId="{CEB4F1F7-C0C3-4C81-969D-9B3D900F0F4B}"/>
          </ac:spMkLst>
        </pc:spChg>
        <pc:picChg chg="mod">
          <ac:chgData name="Hélène LEPAROUX" userId="ec32876a-8d35-4fb8-a0d3-743b12f58379" providerId="ADAL" clId="{4A3ABEBD-0015-4F83-8ECB-AB52DB1F4A53}" dt="2018-09-18T19:04:56.879" v="1" actId="1076"/>
          <ac:picMkLst>
            <pc:docMk/>
            <pc:sldMk cId="2751991055" sldId="607"/>
            <ac:picMk id="23" creationId="{EE5AF2D7-22BD-4E08-B1F9-4C4589DFB825}"/>
          </ac:picMkLst>
        </pc:picChg>
      </pc:sldChg>
      <pc:sldChg chg="addSp delSp modSp">
        <pc:chgData name="Hélène LEPAROUX" userId="ec32876a-8d35-4fb8-a0d3-743b12f58379" providerId="ADAL" clId="{4A3ABEBD-0015-4F83-8ECB-AB52DB1F4A53}" dt="2018-09-19T08:34:03.851" v="3068" actId="122"/>
        <pc:sldMkLst>
          <pc:docMk/>
          <pc:sldMk cId="1974576939" sldId="608"/>
        </pc:sldMkLst>
        <pc:spChg chg="ord">
          <ac:chgData name="Hélène LEPAROUX" userId="ec32876a-8d35-4fb8-a0d3-743b12f58379" providerId="ADAL" clId="{4A3ABEBD-0015-4F83-8ECB-AB52DB1F4A53}" dt="2018-09-18T19:53:58.675" v="391" actId="166"/>
          <ac:spMkLst>
            <pc:docMk/>
            <pc:sldMk cId="1974576939" sldId="608"/>
            <ac:spMk id="5" creationId="{8D0F7DDD-00FB-46FE-9EAF-D0E63C2701BE}"/>
          </ac:spMkLst>
        </pc:spChg>
        <pc:spChg chg="add mod">
          <ac:chgData name="Hélène LEPAROUX" userId="ec32876a-8d35-4fb8-a0d3-743b12f58379" providerId="ADAL" clId="{4A3ABEBD-0015-4F83-8ECB-AB52DB1F4A53}" dt="2018-09-19T08:34:03.851" v="3068" actId="122"/>
          <ac:spMkLst>
            <pc:docMk/>
            <pc:sldMk cId="1974576939" sldId="608"/>
            <ac:spMk id="12" creationId="{037BAE45-94FB-4C38-8FC2-58745BA19C66}"/>
          </ac:spMkLst>
        </pc:spChg>
        <pc:picChg chg="add mod modCrop">
          <ac:chgData name="Hélène LEPAROUX" userId="ec32876a-8d35-4fb8-a0d3-743b12f58379" providerId="ADAL" clId="{4A3ABEBD-0015-4F83-8ECB-AB52DB1F4A53}" dt="2018-09-18T19:55:29.816" v="480" actId="732"/>
          <ac:picMkLst>
            <pc:docMk/>
            <pc:sldMk cId="1974576939" sldId="608"/>
            <ac:picMk id="3" creationId="{FCA2BD6A-7F2E-488E-9F9C-6DE5FF108B39}"/>
          </ac:picMkLst>
        </pc:picChg>
        <pc:picChg chg="del">
          <ac:chgData name="Hélène LEPAROUX" userId="ec32876a-8d35-4fb8-a0d3-743b12f58379" providerId="ADAL" clId="{4A3ABEBD-0015-4F83-8ECB-AB52DB1F4A53}" dt="2018-09-18T19:53:03.984" v="322" actId="478"/>
          <ac:picMkLst>
            <pc:docMk/>
            <pc:sldMk cId="1974576939" sldId="608"/>
            <ac:picMk id="6" creationId="{42E7F70B-E6EF-40C5-8FB6-5544981DD4C0}"/>
          </ac:picMkLst>
        </pc:picChg>
        <pc:picChg chg="add mod modCrop">
          <ac:chgData name="Hélène LEPAROUX" userId="ec32876a-8d35-4fb8-a0d3-743b12f58379" providerId="ADAL" clId="{4A3ABEBD-0015-4F83-8ECB-AB52DB1F4A53}" dt="2018-09-18T19:55:21.512" v="479" actId="1036"/>
          <ac:picMkLst>
            <pc:docMk/>
            <pc:sldMk cId="1974576939" sldId="608"/>
            <ac:picMk id="7" creationId="{007ACC98-835C-47AA-8DEE-C286CD9C832F}"/>
          </ac:picMkLst>
        </pc:picChg>
        <pc:picChg chg="del">
          <ac:chgData name="Hélène LEPAROUX" userId="ec32876a-8d35-4fb8-a0d3-743b12f58379" providerId="ADAL" clId="{4A3ABEBD-0015-4F83-8ECB-AB52DB1F4A53}" dt="2018-09-18T19:53:02.352" v="321" actId="478"/>
          <ac:picMkLst>
            <pc:docMk/>
            <pc:sldMk cId="1974576939" sldId="608"/>
            <ac:picMk id="9" creationId="{EB15A01D-37E4-4B1C-AD3A-0A393E656D79}"/>
          </ac:picMkLst>
        </pc:picChg>
        <pc:picChg chg="add del mod">
          <ac:chgData name="Hélène LEPAROUX" userId="ec32876a-8d35-4fb8-a0d3-743b12f58379" providerId="ADAL" clId="{4A3ABEBD-0015-4F83-8ECB-AB52DB1F4A53}" dt="2018-09-18T19:56:47.306" v="486" actId="478"/>
          <ac:picMkLst>
            <pc:docMk/>
            <pc:sldMk cId="1974576939" sldId="608"/>
            <ac:picMk id="10" creationId="{9D4523AB-A61A-4CF9-A7DF-A925ECFA726F}"/>
          </ac:picMkLst>
        </pc:picChg>
        <pc:picChg chg="add mod">
          <ac:chgData name="Hélène LEPAROUX" userId="ec32876a-8d35-4fb8-a0d3-743b12f58379" providerId="ADAL" clId="{4A3ABEBD-0015-4F83-8ECB-AB52DB1F4A53}" dt="2018-09-19T08:33:32.287" v="2974" actId="1076"/>
          <ac:picMkLst>
            <pc:docMk/>
            <pc:sldMk cId="1974576939" sldId="608"/>
            <ac:picMk id="11" creationId="{57F7EF23-902A-431D-A734-7A7D828509B5}"/>
          </ac:picMkLst>
        </pc:picChg>
      </pc:sldChg>
      <pc:sldChg chg="modSp">
        <pc:chgData name="Hélène LEPAROUX" userId="ec32876a-8d35-4fb8-a0d3-743b12f58379" providerId="ADAL" clId="{4A3ABEBD-0015-4F83-8ECB-AB52DB1F4A53}" dt="2018-09-19T10:21:03.476" v="5873" actId="20577"/>
        <pc:sldMkLst>
          <pc:docMk/>
          <pc:sldMk cId="3952342912" sldId="612"/>
        </pc:sldMkLst>
        <pc:spChg chg="mod">
          <ac:chgData name="Hélène LEPAROUX" userId="ec32876a-8d35-4fb8-a0d3-743b12f58379" providerId="ADAL" clId="{4A3ABEBD-0015-4F83-8ECB-AB52DB1F4A53}" dt="2018-09-19T10:21:03.476" v="5873" actId="20577"/>
          <ac:spMkLst>
            <pc:docMk/>
            <pc:sldMk cId="3952342912" sldId="612"/>
            <ac:spMk id="2" creationId="{00000000-0000-0000-0000-000000000000}"/>
          </ac:spMkLst>
        </pc:spChg>
      </pc:sldChg>
      <pc:sldChg chg="del">
        <pc:chgData name="Hélène LEPAROUX" userId="ec32876a-8d35-4fb8-a0d3-743b12f58379" providerId="ADAL" clId="{4A3ABEBD-0015-4F83-8ECB-AB52DB1F4A53}" dt="2018-09-18T20:09:25.595" v="769" actId="2696"/>
        <pc:sldMkLst>
          <pc:docMk/>
          <pc:sldMk cId="2144346676" sldId="613"/>
        </pc:sldMkLst>
      </pc:sldChg>
      <pc:sldChg chg="del">
        <pc:chgData name="Hélène LEPAROUX" userId="ec32876a-8d35-4fb8-a0d3-743b12f58379" providerId="ADAL" clId="{4A3ABEBD-0015-4F83-8ECB-AB52DB1F4A53}" dt="2018-09-19T08:55:49.517" v="4024" actId="2696"/>
        <pc:sldMkLst>
          <pc:docMk/>
          <pc:sldMk cId="3844059542" sldId="615"/>
        </pc:sldMkLst>
      </pc:sldChg>
      <pc:sldChg chg="addSp delSp modSp setBg">
        <pc:chgData name="Hélène LEPAROUX" userId="ec32876a-8d35-4fb8-a0d3-743b12f58379" providerId="ADAL" clId="{4A3ABEBD-0015-4F83-8ECB-AB52DB1F4A53}" dt="2018-09-19T09:06:48.238" v="4589" actId="207"/>
        <pc:sldMkLst>
          <pc:docMk/>
          <pc:sldMk cId="2600349741" sldId="617"/>
        </pc:sldMkLst>
        <pc:spChg chg="mod">
          <ac:chgData name="Hélène LEPAROUX" userId="ec32876a-8d35-4fb8-a0d3-743b12f58379" providerId="ADAL" clId="{4A3ABEBD-0015-4F83-8ECB-AB52DB1F4A53}" dt="2018-09-19T09:06:48.238" v="4589" actId="207"/>
          <ac:spMkLst>
            <pc:docMk/>
            <pc:sldMk cId="2600349741" sldId="617"/>
            <ac:spMk id="3" creationId="{E924AE17-FA94-4D00-99C8-8264F30341A4}"/>
          </ac:spMkLst>
        </pc:spChg>
        <pc:graphicFrameChg chg="add del modGraphic">
          <ac:chgData name="Hélène LEPAROUX" userId="ec32876a-8d35-4fb8-a0d3-743b12f58379" providerId="ADAL" clId="{4A3ABEBD-0015-4F83-8ECB-AB52DB1F4A53}" dt="2018-09-19T09:02:58.310" v="4131" actId="478"/>
          <ac:graphicFrameMkLst>
            <pc:docMk/>
            <pc:sldMk cId="2600349741" sldId="617"/>
            <ac:graphicFrameMk id="4" creationId="{9C2C779F-51DD-402E-8D70-244FD0635220}"/>
          </ac:graphicFrameMkLst>
        </pc:graphicFrameChg>
        <pc:graphicFrameChg chg="add mod modGraphic">
          <ac:chgData name="Hélène LEPAROUX" userId="ec32876a-8d35-4fb8-a0d3-743b12f58379" providerId="ADAL" clId="{4A3ABEBD-0015-4F83-8ECB-AB52DB1F4A53}" dt="2018-09-19T09:05:49.228" v="4528" actId="113"/>
          <ac:graphicFrameMkLst>
            <pc:docMk/>
            <pc:sldMk cId="2600349741" sldId="617"/>
            <ac:graphicFrameMk id="6" creationId="{5D2DCDF3-F362-464A-B905-6BA94CDCE0D2}"/>
          </ac:graphicFrameMkLst>
        </pc:graphicFrameChg>
        <pc:picChg chg="del">
          <ac:chgData name="Hélène LEPAROUX" userId="ec32876a-8d35-4fb8-a0d3-743b12f58379" providerId="ADAL" clId="{4A3ABEBD-0015-4F83-8ECB-AB52DB1F4A53}" dt="2018-09-19T09:01:18.788" v="4125" actId="478"/>
          <ac:picMkLst>
            <pc:docMk/>
            <pc:sldMk cId="2600349741" sldId="617"/>
            <ac:picMk id="2" creationId="{BC11DD72-1630-4AF2-A2E8-8C6A761A7C9A}"/>
          </ac:picMkLst>
        </pc:picChg>
        <pc:picChg chg="del">
          <ac:chgData name="Hélène LEPAROUX" userId="ec32876a-8d35-4fb8-a0d3-743b12f58379" providerId="ADAL" clId="{4A3ABEBD-0015-4F83-8ECB-AB52DB1F4A53}" dt="2018-09-19T09:01:20.689" v="4126" actId="478"/>
          <ac:picMkLst>
            <pc:docMk/>
            <pc:sldMk cId="2600349741" sldId="617"/>
            <ac:picMk id="8" creationId="{53709983-72F1-4441-A92E-7B3A9D8FE56F}"/>
          </ac:picMkLst>
        </pc:picChg>
      </pc:sldChg>
      <pc:sldChg chg="del">
        <pc:chgData name="Hélène LEPAROUX" userId="ec32876a-8d35-4fb8-a0d3-743b12f58379" providerId="ADAL" clId="{4A3ABEBD-0015-4F83-8ECB-AB52DB1F4A53}" dt="2018-09-19T08:56:22.305" v="4025" actId="2696"/>
        <pc:sldMkLst>
          <pc:docMk/>
          <pc:sldMk cId="4079850552" sldId="619"/>
        </pc:sldMkLst>
      </pc:sldChg>
      <pc:sldChg chg="del">
        <pc:chgData name="Hélène LEPAROUX" userId="ec32876a-8d35-4fb8-a0d3-743b12f58379" providerId="ADAL" clId="{4A3ABEBD-0015-4F83-8ECB-AB52DB1F4A53}" dt="2018-09-19T10:05:05.356" v="5631" actId="2696"/>
        <pc:sldMkLst>
          <pc:docMk/>
          <pc:sldMk cId="3717579451" sldId="624"/>
        </pc:sldMkLst>
      </pc:sldChg>
      <pc:sldChg chg="modSp">
        <pc:chgData name="Hélène LEPAROUX" userId="ec32876a-8d35-4fb8-a0d3-743b12f58379" providerId="ADAL" clId="{4A3ABEBD-0015-4F83-8ECB-AB52DB1F4A53}" dt="2018-09-18T20:18:34.598" v="967" actId="14100"/>
        <pc:sldMkLst>
          <pc:docMk/>
          <pc:sldMk cId="3738808442" sldId="635"/>
        </pc:sldMkLst>
        <pc:spChg chg="mod">
          <ac:chgData name="Hélène LEPAROUX" userId="ec32876a-8d35-4fb8-a0d3-743b12f58379" providerId="ADAL" clId="{4A3ABEBD-0015-4F83-8ECB-AB52DB1F4A53}" dt="2018-09-18T20:18:34.598" v="967" actId="14100"/>
          <ac:spMkLst>
            <pc:docMk/>
            <pc:sldMk cId="3738808442" sldId="635"/>
            <ac:spMk id="4" creationId="{628AC939-CFA6-47C7-A8A8-30439A4D2C67}"/>
          </ac:spMkLst>
        </pc:spChg>
      </pc:sldChg>
      <pc:sldChg chg="modSp">
        <pc:chgData name="Hélène LEPAROUX" userId="ec32876a-8d35-4fb8-a0d3-743b12f58379" providerId="ADAL" clId="{4A3ABEBD-0015-4F83-8ECB-AB52DB1F4A53}" dt="2018-09-19T07:49:27.495" v="2527" actId="20577"/>
        <pc:sldMkLst>
          <pc:docMk/>
          <pc:sldMk cId="1706795531" sldId="642"/>
        </pc:sldMkLst>
        <pc:spChg chg="mod">
          <ac:chgData name="Hélène LEPAROUX" userId="ec32876a-8d35-4fb8-a0d3-743b12f58379" providerId="ADAL" clId="{4A3ABEBD-0015-4F83-8ECB-AB52DB1F4A53}" dt="2018-09-19T07:49:27.495" v="2527" actId="20577"/>
          <ac:spMkLst>
            <pc:docMk/>
            <pc:sldMk cId="1706795531" sldId="642"/>
            <ac:spMk id="5" creationId="{F8876294-45C1-478D-B411-F39962FD70C0}"/>
          </ac:spMkLst>
        </pc:spChg>
      </pc:sldChg>
      <pc:sldChg chg="modSp">
        <pc:chgData name="Hélène LEPAROUX" userId="ec32876a-8d35-4fb8-a0d3-743b12f58379" providerId="ADAL" clId="{4A3ABEBD-0015-4F83-8ECB-AB52DB1F4A53}" dt="2018-09-19T07:47:06.359" v="2525" actId="20577"/>
        <pc:sldMkLst>
          <pc:docMk/>
          <pc:sldMk cId="165269885" sldId="645"/>
        </pc:sldMkLst>
        <pc:spChg chg="mod">
          <ac:chgData name="Hélène LEPAROUX" userId="ec32876a-8d35-4fb8-a0d3-743b12f58379" providerId="ADAL" clId="{4A3ABEBD-0015-4F83-8ECB-AB52DB1F4A53}" dt="2018-09-19T07:00:45.303" v="1860" actId="1076"/>
          <ac:spMkLst>
            <pc:docMk/>
            <pc:sldMk cId="165269885" sldId="645"/>
            <ac:spMk id="4" creationId="{D9320089-99D9-42E6-9211-FEA3023B0AC0}"/>
          </ac:spMkLst>
        </pc:spChg>
        <pc:spChg chg="mod">
          <ac:chgData name="Hélène LEPAROUX" userId="ec32876a-8d35-4fb8-a0d3-743b12f58379" providerId="ADAL" clId="{4A3ABEBD-0015-4F83-8ECB-AB52DB1F4A53}" dt="2018-09-19T07:47:06.359" v="2525" actId="20577"/>
          <ac:spMkLst>
            <pc:docMk/>
            <pc:sldMk cId="165269885" sldId="645"/>
            <ac:spMk id="5" creationId="{0BDE048F-E877-43BE-8941-A71717415886}"/>
          </ac:spMkLst>
        </pc:spChg>
      </pc:sldChg>
      <pc:sldChg chg="add del">
        <pc:chgData name="Hélène LEPAROUX" userId="ec32876a-8d35-4fb8-a0d3-743b12f58379" providerId="ADAL" clId="{4A3ABEBD-0015-4F83-8ECB-AB52DB1F4A53}" dt="2018-09-18T19:30:24.574" v="125" actId="2696"/>
        <pc:sldMkLst>
          <pc:docMk/>
          <pc:sldMk cId="3932049269" sldId="649"/>
        </pc:sldMkLst>
      </pc:sldChg>
      <pc:sldChg chg="add del ord">
        <pc:chgData name="Hélène LEPAROUX" userId="ec32876a-8d35-4fb8-a0d3-743b12f58379" providerId="ADAL" clId="{4A3ABEBD-0015-4F83-8ECB-AB52DB1F4A53}" dt="2018-09-18T19:59:37.640" v="488" actId="2696"/>
        <pc:sldMkLst>
          <pc:docMk/>
          <pc:sldMk cId="613748203" sldId="650"/>
        </pc:sldMkLst>
      </pc:sldChg>
      <pc:sldChg chg="add del">
        <pc:chgData name="Hélène LEPAROUX" userId="ec32876a-8d35-4fb8-a0d3-743b12f58379" providerId="ADAL" clId="{4A3ABEBD-0015-4F83-8ECB-AB52DB1F4A53}" dt="2018-09-18T19:29:59.333" v="121"/>
        <pc:sldMkLst>
          <pc:docMk/>
          <pc:sldMk cId="3340630454" sldId="650"/>
        </pc:sldMkLst>
      </pc:sldChg>
      <pc:sldChg chg="add del">
        <pc:chgData name="Hélène LEPAROUX" userId="ec32876a-8d35-4fb8-a0d3-743b12f58379" providerId="ADAL" clId="{4A3ABEBD-0015-4F83-8ECB-AB52DB1F4A53}" dt="2018-09-18T20:01:42.560" v="538" actId="2696"/>
        <pc:sldMkLst>
          <pc:docMk/>
          <pc:sldMk cId="697561409" sldId="651"/>
        </pc:sldMkLst>
      </pc:sldChg>
      <pc:sldChg chg="addSp delSp modSp add">
        <pc:chgData name="Hélène LEPAROUX" userId="ec32876a-8d35-4fb8-a0d3-743b12f58379" providerId="ADAL" clId="{4A3ABEBD-0015-4F83-8ECB-AB52DB1F4A53}" dt="2018-09-18T19:38:09.385" v="164" actId="1076"/>
        <pc:sldMkLst>
          <pc:docMk/>
          <pc:sldMk cId="2970291147" sldId="652"/>
        </pc:sldMkLst>
        <pc:spChg chg="mod">
          <ac:chgData name="Hélène LEPAROUX" userId="ec32876a-8d35-4fb8-a0d3-743b12f58379" providerId="ADAL" clId="{4A3ABEBD-0015-4F83-8ECB-AB52DB1F4A53}" dt="2018-09-18T19:38:09.385" v="164" actId="1076"/>
          <ac:spMkLst>
            <pc:docMk/>
            <pc:sldMk cId="2970291147" sldId="652"/>
            <ac:spMk id="6" creationId="{64069388-A125-4CF0-A3F3-821BE76A3C5A}"/>
          </ac:spMkLst>
        </pc:spChg>
        <pc:spChg chg="add del mod">
          <ac:chgData name="Hélène LEPAROUX" userId="ec32876a-8d35-4fb8-a0d3-743b12f58379" providerId="ADAL" clId="{4A3ABEBD-0015-4F83-8ECB-AB52DB1F4A53}" dt="2018-09-18T19:31:38.446" v="132" actId="478"/>
          <ac:spMkLst>
            <pc:docMk/>
            <pc:sldMk cId="2970291147" sldId="652"/>
            <ac:spMk id="9" creationId="{DD05930E-A598-4F3C-9365-6F7937A72438}"/>
          </ac:spMkLst>
        </pc:spChg>
        <pc:spChg chg="add del mod">
          <ac:chgData name="Hélène LEPAROUX" userId="ec32876a-8d35-4fb8-a0d3-743b12f58379" providerId="ADAL" clId="{4A3ABEBD-0015-4F83-8ECB-AB52DB1F4A53}" dt="2018-09-18T19:31:55.494" v="134" actId="478"/>
          <ac:spMkLst>
            <pc:docMk/>
            <pc:sldMk cId="2970291147" sldId="652"/>
            <ac:spMk id="11" creationId="{2DE5D9E7-62BA-47C9-AFB1-F3FE615F27F6}"/>
          </ac:spMkLst>
        </pc:spChg>
        <pc:spChg chg="add mod">
          <ac:chgData name="Hélène LEPAROUX" userId="ec32876a-8d35-4fb8-a0d3-743b12f58379" providerId="ADAL" clId="{4A3ABEBD-0015-4F83-8ECB-AB52DB1F4A53}" dt="2018-09-18T19:36:40.545" v="155" actId="164"/>
          <ac:spMkLst>
            <pc:docMk/>
            <pc:sldMk cId="2970291147" sldId="652"/>
            <ac:spMk id="14" creationId="{B6F6DF32-A6FF-4E35-9152-0F9A6251AF12}"/>
          </ac:spMkLst>
        </pc:spChg>
        <pc:spChg chg="add mod">
          <ac:chgData name="Hélène LEPAROUX" userId="ec32876a-8d35-4fb8-a0d3-743b12f58379" providerId="ADAL" clId="{4A3ABEBD-0015-4F83-8ECB-AB52DB1F4A53}" dt="2018-09-18T19:36:40.545" v="155" actId="164"/>
          <ac:spMkLst>
            <pc:docMk/>
            <pc:sldMk cId="2970291147" sldId="652"/>
            <ac:spMk id="15" creationId="{8FF47E70-872A-4316-8DEB-08CA8836D0D4}"/>
          </ac:spMkLst>
        </pc:spChg>
        <pc:grpChg chg="del">
          <ac:chgData name="Hélène LEPAROUX" userId="ec32876a-8d35-4fb8-a0d3-743b12f58379" providerId="ADAL" clId="{4A3ABEBD-0015-4F83-8ECB-AB52DB1F4A53}" dt="2018-09-18T19:30:48.789" v="127" actId="478"/>
          <ac:grpSpMkLst>
            <pc:docMk/>
            <pc:sldMk cId="2970291147" sldId="652"/>
            <ac:grpSpMk id="8" creationId="{7A9EA09E-106E-4F1E-BE35-5D9DDC6D439C}"/>
          </ac:grpSpMkLst>
        </pc:grpChg>
        <pc:grpChg chg="add mod">
          <ac:chgData name="Hélène LEPAROUX" userId="ec32876a-8d35-4fb8-a0d3-743b12f58379" providerId="ADAL" clId="{4A3ABEBD-0015-4F83-8ECB-AB52DB1F4A53}" dt="2018-09-18T19:36:40.545" v="155" actId="164"/>
          <ac:grpSpMkLst>
            <pc:docMk/>
            <pc:sldMk cId="2970291147" sldId="652"/>
            <ac:grpSpMk id="16" creationId="{6F6AC059-BFA0-4CD4-87EA-57A88BCCAB28}"/>
          </ac:grpSpMkLst>
        </pc:grpChg>
        <pc:picChg chg="add del mod">
          <ac:chgData name="Hélène LEPAROUX" userId="ec32876a-8d35-4fb8-a0d3-743b12f58379" providerId="ADAL" clId="{4A3ABEBD-0015-4F83-8ECB-AB52DB1F4A53}" dt="2018-09-18T19:31:57.328" v="135" actId="478"/>
          <ac:picMkLst>
            <pc:docMk/>
            <pc:sldMk cId="2970291147" sldId="652"/>
            <ac:picMk id="4" creationId="{707BD35F-4531-448F-8B95-8A9C2531B5FE}"/>
          </ac:picMkLst>
        </pc:picChg>
        <pc:picChg chg="add del mod">
          <ac:chgData name="Hélène LEPAROUX" userId="ec32876a-8d35-4fb8-a0d3-743b12f58379" providerId="ADAL" clId="{4A3ABEBD-0015-4F83-8ECB-AB52DB1F4A53}" dt="2018-09-18T19:36:54.873" v="156" actId="478"/>
          <ac:picMkLst>
            <pc:docMk/>
            <pc:sldMk cId="2970291147" sldId="652"/>
            <ac:picMk id="13" creationId="{D5A25D25-CFAA-443E-9B9A-C8BCC4985261}"/>
          </ac:picMkLst>
        </pc:picChg>
        <pc:picChg chg="add mod">
          <ac:chgData name="Hélène LEPAROUX" userId="ec32876a-8d35-4fb8-a0d3-743b12f58379" providerId="ADAL" clId="{4A3ABEBD-0015-4F83-8ECB-AB52DB1F4A53}" dt="2018-09-18T19:37:59.459" v="163" actId="1076"/>
          <ac:picMkLst>
            <pc:docMk/>
            <pc:sldMk cId="2970291147" sldId="652"/>
            <ac:picMk id="18" creationId="{6789626E-5130-4EAD-8758-641F7C7517CA}"/>
          </ac:picMkLst>
        </pc:picChg>
        <pc:cxnChg chg="del">
          <ac:chgData name="Hélène LEPAROUX" userId="ec32876a-8d35-4fb8-a0d3-743b12f58379" providerId="ADAL" clId="{4A3ABEBD-0015-4F83-8ECB-AB52DB1F4A53}" dt="2018-09-18T19:31:20.488" v="130" actId="478"/>
          <ac:cxnSpMkLst>
            <pc:docMk/>
            <pc:sldMk cId="2970291147" sldId="652"/>
            <ac:cxnSpMk id="10" creationId="{723E798F-F3D8-4AEB-A32E-43E5C77C32D5}"/>
          </ac:cxnSpMkLst>
        </pc:cxnChg>
      </pc:sldChg>
      <pc:sldChg chg="addSp delSp modSp add ord">
        <pc:chgData name="Hélène LEPAROUX" userId="ec32876a-8d35-4fb8-a0d3-743b12f58379" providerId="ADAL" clId="{4A3ABEBD-0015-4F83-8ECB-AB52DB1F4A53}" dt="2018-09-18T19:41:25.977" v="213" actId="1076"/>
        <pc:sldMkLst>
          <pc:docMk/>
          <pc:sldMk cId="854942406" sldId="653"/>
        </pc:sldMkLst>
        <pc:spChg chg="add mod">
          <ac:chgData name="Hélène LEPAROUX" userId="ec32876a-8d35-4fb8-a0d3-743b12f58379" providerId="ADAL" clId="{4A3ABEBD-0015-4F83-8ECB-AB52DB1F4A53}" dt="2018-09-18T19:41:25.977" v="213" actId="1076"/>
          <ac:spMkLst>
            <pc:docMk/>
            <pc:sldMk cId="854942406" sldId="653"/>
            <ac:spMk id="5" creationId="{AECF39D8-3105-4EBE-81AD-7754BE6B0DA1}"/>
          </ac:spMkLst>
        </pc:spChg>
        <pc:spChg chg="mod">
          <ac:chgData name="Hélène LEPAROUX" userId="ec32876a-8d35-4fb8-a0d3-743b12f58379" providerId="ADAL" clId="{4A3ABEBD-0015-4F83-8ECB-AB52DB1F4A53}" dt="2018-09-18T19:40:38.422" v="173" actId="1076"/>
          <ac:spMkLst>
            <pc:docMk/>
            <pc:sldMk cId="854942406" sldId="653"/>
            <ac:spMk id="6" creationId="{64069388-A125-4CF0-A3F3-821BE76A3C5A}"/>
          </ac:spMkLst>
        </pc:spChg>
        <pc:spChg chg="del">
          <ac:chgData name="Hélène LEPAROUX" userId="ec32876a-8d35-4fb8-a0d3-743b12f58379" providerId="ADAL" clId="{4A3ABEBD-0015-4F83-8ECB-AB52DB1F4A53}" dt="2018-09-18T19:39:31.725" v="166" actId="478"/>
          <ac:spMkLst>
            <pc:docMk/>
            <pc:sldMk cId="854942406" sldId="653"/>
            <ac:spMk id="7" creationId="{2AF32520-A41C-4667-98DF-AA7FC24C2316}"/>
          </ac:spMkLst>
        </pc:spChg>
        <pc:spChg chg="del">
          <ac:chgData name="Hélène LEPAROUX" userId="ec32876a-8d35-4fb8-a0d3-743b12f58379" providerId="ADAL" clId="{4A3ABEBD-0015-4F83-8ECB-AB52DB1F4A53}" dt="2018-09-18T19:39:35.081" v="167" actId="478"/>
          <ac:spMkLst>
            <pc:docMk/>
            <pc:sldMk cId="854942406" sldId="653"/>
            <ac:spMk id="8" creationId="{88FD503B-7044-4FBD-9A22-7E468898CC3B}"/>
          </ac:spMkLst>
        </pc:spChg>
        <pc:spChg chg="del">
          <ac:chgData name="Hélène LEPAROUX" userId="ec32876a-8d35-4fb8-a0d3-743b12f58379" providerId="ADAL" clId="{4A3ABEBD-0015-4F83-8ECB-AB52DB1F4A53}" dt="2018-09-18T19:39:38.485" v="168" actId="478"/>
          <ac:spMkLst>
            <pc:docMk/>
            <pc:sldMk cId="854942406" sldId="653"/>
            <ac:spMk id="19" creationId="{AE9736E6-FEEF-42F5-997B-7A11FDB5597F}"/>
          </ac:spMkLst>
        </pc:spChg>
        <pc:picChg chg="add mod">
          <ac:chgData name="Hélène LEPAROUX" userId="ec32876a-8d35-4fb8-a0d3-743b12f58379" providerId="ADAL" clId="{4A3ABEBD-0015-4F83-8ECB-AB52DB1F4A53}" dt="2018-09-18T19:40:15.930" v="172" actId="14100"/>
          <ac:picMkLst>
            <pc:docMk/>
            <pc:sldMk cId="854942406" sldId="653"/>
            <ac:picMk id="4" creationId="{D9BA3991-5B5C-43A7-9866-D2B6534BB454}"/>
          </ac:picMkLst>
        </pc:picChg>
      </pc:sldChg>
      <pc:sldChg chg="add del">
        <pc:chgData name="Hélène LEPAROUX" userId="ec32876a-8d35-4fb8-a0d3-743b12f58379" providerId="ADAL" clId="{4A3ABEBD-0015-4F83-8ECB-AB52DB1F4A53}" dt="2018-09-19T04:52:02.583" v="1238"/>
        <pc:sldMkLst>
          <pc:docMk/>
          <pc:sldMk cId="1060162730" sldId="654"/>
        </pc:sldMkLst>
      </pc:sldChg>
      <pc:sldChg chg="addSp modSp">
        <pc:chgData name="Hélène LEPAROUX" userId="ec32876a-8d35-4fb8-a0d3-743b12f58379" providerId="ADAL" clId="{4A3ABEBD-0015-4F83-8ECB-AB52DB1F4A53}" dt="2018-09-19T04:56:39.533" v="1470" actId="1076"/>
        <pc:sldMkLst>
          <pc:docMk/>
          <pc:sldMk cId="1090301416" sldId="654"/>
        </pc:sldMkLst>
        <pc:spChg chg="mod ord">
          <ac:chgData name="Hélène LEPAROUX" userId="ec32876a-8d35-4fb8-a0d3-743b12f58379" providerId="ADAL" clId="{4A3ABEBD-0015-4F83-8ECB-AB52DB1F4A53}" dt="2018-09-19T04:55:38.250" v="1468" actId="1076"/>
          <ac:spMkLst>
            <pc:docMk/>
            <pc:sldMk cId="1090301416" sldId="654"/>
            <ac:spMk id="2" creationId="{88EE11B3-C7B9-4A4A-8CED-95F9F667C687}"/>
          </ac:spMkLst>
        </pc:spChg>
        <pc:spChg chg="add mod">
          <ac:chgData name="Hélène LEPAROUX" userId="ec32876a-8d35-4fb8-a0d3-743b12f58379" providerId="ADAL" clId="{4A3ABEBD-0015-4F83-8ECB-AB52DB1F4A53}" dt="2018-09-19T04:53:27.342" v="1357" actId="14861"/>
          <ac:spMkLst>
            <pc:docMk/>
            <pc:sldMk cId="1090301416" sldId="654"/>
            <ac:spMk id="3" creationId="{2F34BC79-A440-42DC-B6CC-4BE016D78747}"/>
          </ac:spMkLst>
        </pc:spChg>
        <pc:picChg chg="add mod">
          <ac:chgData name="Hélène LEPAROUX" userId="ec32876a-8d35-4fb8-a0d3-743b12f58379" providerId="ADAL" clId="{4A3ABEBD-0015-4F83-8ECB-AB52DB1F4A53}" dt="2018-09-19T04:56:39.533" v="1470" actId="1076"/>
          <ac:picMkLst>
            <pc:docMk/>
            <pc:sldMk cId="1090301416" sldId="654"/>
            <ac:picMk id="5" creationId="{0385EE60-5DA4-43B9-9074-6F5A9607E922}"/>
          </ac:picMkLst>
        </pc:picChg>
      </pc:sldChg>
      <pc:sldChg chg="del">
        <pc:chgData name="Hélène LEPAROUX" userId="ec32876a-8d35-4fb8-a0d3-743b12f58379" providerId="ADAL" clId="{4A3ABEBD-0015-4F83-8ECB-AB52DB1F4A53}" dt="2018-09-19T04:52:11.092" v="1239"/>
        <pc:sldMkLst>
          <pc:docMk/>
          <pc:sldMk cId="2371322528" sldId="654"/>
        </pc:sldMkLst>
      </pc:sldChg>
      <pc:sldChg chg="add del">
        <pc:chgData name="Hélène LEPAROUX" userId="ec32876a-8d35-4fb8-a0d3-743b12f58379" providerId="ADAL" clId="{4A3ABEBD-0015-4F83-8ECB-AB52DB1F4A53}" dt="2018-09-18T20:06:59.036" v="762" actId="2696"/>
        <pc:sldMkLst>
          <pc:docMk/>
          <pc:sldMk cId="3229028440" sldId="654"/>
        </pc:sldMkLst>
      </pc:sldChg>
      <pc:sldChg chg="modSp add del">
        <pc:chgData name="Hélène LEPAROUX" userId="ec32876a-8d35-4fb8-a0d3-743b12f58379" providerId="ADAL" clId="{4A3ABEBD-0015-4F83-8ECB-AB52DB1F4A53}" dt="2018-09-18T20:05:08.917" v="760" actId="2696"/>
        <pc:sldMkLst>
          <pc:docMk/>
          <pc:sldMk cId="3795092234" sldId="654"/>
        </pc:sldMkLst>
        <pc:spChg chg="mod">
          <ac:chgData name="Hélène LEPAROUX" userId="ec32876a-8d35-4fb8-a0d3-743b12f58379" providerId="ADAL" clId="{4A3ABEBD-0015-4F83-8ECB-AB52DB1F4A53}" dt="2018-09-18T20:05:04.542" v="759" actId="20577"/>
          <ac:spMkLst>
            <pc:docMk/>
            <pc:sldMk cId="3795092234" sldId="654"/>
            <ac:spMk id="11" creationId="{2CC2B061-964E-41D3-AD74-A80511440D34}"/>
          </ac:spMkLst>
        </pc:spChg>
      </pc:sldChg>
      <pc:sldChg chg="add del">
        <pc:chgData name="Hélène LEPAROUX" userId="ec32876a-8d35-4fb8-a0d3-743b12f58379" providerId="ADAL" clId="{4A3ABEBD-0015-4F83-8ECB-AB52DB1F4A53}" dt="2018-09-19T06:58:00.296" v="1690" actId="2696"/>
        <pc:sldMkLst>
          <pc:docMk/>
          <pc:sldMk cId="1296233731" sldId="655"/>
        </pc:sldMkLst>
      </pc:sldChg>
      <pc:sldChg chg="addSp delSp modSp add ord">
        <pc:chgData name="Hélène LEPAROUX" userId="ec32876a-8d35-4fb8-a0d3-743b12f58379" providerId="ADAL" clId="{4A3ABEBD-0015-4F83-8ECB-AB52DB1F4A53}" dt="2018-09-19T10:34:47.109" v="6057" actId="1076"/>
        <pc:sldMkLst>
          <pc:docMk/>
          <pc:sldMk cId="3248396386" sldId="655"/>
        </pc:sldMkLst>
        <pc:spChg chg="mod">
          <ac:chgData name="Hélène LEPAROUX" userId="ec32876a-8d35-4fb8-a0d3-743b12f58379" providerId="ADAL" clId="{4A3ABEBD-0015-4F83-8ECB-AB52DB1F4A53}" dt="2018-09-19T10:34:40.243" v="6054" actId="1076"/>
          <ac:spMkLst>
            <pc:docMk/>
            <pc:sldMk cId="3248396386" sldId="655"/>
            <ac:spMk id="6" creationId="{03896209-D7CF-4C0C-8C25-BF312F81728A}"/>
          </ac:spMkLst>
        </pc:spChg>
        <pc:spChg chg="mod">
          <ac:chgData name="Hélène LEPAROUX" userId="ec32876a-8d35-4fb8-a0d3-743b12f58379" providerId="ADAL" clId="{4A3ABEBD-0015-4F83-8ECB-AB52DB1F4A53}" dt="2018-09-19T10:34:44.968" v="6056" actId="14100"/>
          <ac:spMkLst>
            <pc:docMk/>
            <pc:sldMk cId="3248396386" sldId="655"/>
            <ac:spMk id="8" creationId="{5D0165A3-439E-4FC5-9CBB-FBBDA14961F7}"/>
          </ac:spMkLst>
        </pc:spChg>
        <pc:picChg chg="add mod">
          <ac:chgData name="Hélène LEPAROUX" userId="ec32876a-8d35-4fb8-a0d3-743b12f58379" providerId="ADAL" clId="{4A3ABEBD-0015-4F83-8ECB-AB52DB1F4A53}" dt="2018-09-19T10:34:47.109" v="6057" actId="1076"/>
          <ac:picMkLst>
            <pc:docMk/>
            <pc:sldMk cId="3248396386" sldId="655"/>
            <ac:picMk id="3" creationId="{640400B7-52F0-46AB-A3E8-9F343EDE8A42}"/>
          </ac:picMkLst>
        </pc:picChg>
        <pc:picChg chg="del">
          <ac:chgData name="Hélène LEPAROUX" userId="ec32876a-8d35-4fb8-a0d3-743b12f58379" providerId="ADAL" clId="{4A3ABEBD-0015-4F83-8ECB-AB52DB1F4A53}" dt="2018-09-19T07:15:31.698" v="1926" actId="478"/>
          <ac:picMkLst>
            <pc:docMk/>
            <pc:sldMk cId="3248396386" sldId="655"/>
            <ac:picMk id="9" creationId="{E877903F-EC8E-49FE-8F50-502A099F1C70}"/>
          </ac:picMkLst>
        </pc:picChg>
      </pc:sldChg>
      <pc:sldChg chg="addSp modSp add">
        <pc:chgData name="Hélène LEPAROUX" userId="ec32876a-8d35-4fb8-a0d3-743b12f58379" providerId="ADAL" clId="{4A3ABEBD-0015-4F83-8ECB-AB52DB1F4A53}" dt="2018-09-19T07:52:35.220" v="2570" actId="20577"/>
        <pc:sldMkLst>
          <pc:docMk/>
          <pc:sldMk cId="2543222162" sldId="656"/>
        </pc:sldMkLst>
        <pc:spChg chg="mod">
          <ac:chgData name="Hélène LEPAROUX" userId="ec32876a-8d35-4fb8-a0d3-743b12f58379" providerId="ADAL" clId="{4A3ABEBD-0015-4F83-8ECB-AB52DB1F4A53}" dt="2018-09-19T07:52:35.220" v="2570" actId="20577"/>
          <ac:spMkLst>
            <pc:docMk/>
            <pc:sldMk cId="2543222162" sldId="656"/>
            <ac:spMk id="2" creationId="{CC8F9F2D-2583-45EE-8C22-EF9F4C548BF6}"/>
          </ac:spMkLst>
        </pc:spChg>
        <pc:spChg chg="add mod">
          <ac:chgData name="Hélène LEPAROUX" userId="ec32876a-8d35-4fb8-a0d3-743b12f58379" providerId="ADAL" clId="{4A3ABEBD-0015-4F83-8ECB-AB52DB1F4A53}" dt="2018-09-19T07:52:26.368" v="2556" actId="255"/>
          <ac:spMkLst>
            <pc:docMk/>
            <pc:sldMk cId="2543222162" sldId="656"/>
            <ac:spMk id="4" creationId="{DB7F7A4E-C1B2-44A8-97DF-E1CE77212EF8}"/>
          </ac:spMkLst>
        </pc:spChg>
        <pc:spChg chg="mod">
          <ac:chgData name="Hélène LEPAROUX" userId="ec32876a-8d35-4fb8-a0d3-743b12f58379" providerId="ADAL" clId="{4A3ABEBD-0015-4F83-8ECB-AB52DB1F4A53}" dt="2018-09-19T07:51:23.957" v="2534" actId="1076"/>
          <ac:spMkLst>
            <pc:docMk/>
            <pc:sldMk cId="2543222162" sldId="656"/>
            <ac:spMk id="5" creationId="{DA2653EF-595A-4FAC-ADFB-6558F20C076A}"/>
          </ac:spMkLst>
        </pc:spChg>
        <pc:picChg chg="add mod">
          <ac:chgData name="Hélène LEPAROUX" userId="ec32876a-8d35-4fb8-a0d3-743b12f58379" providerId="ADAL" clId="{4A3ABEBD-0015-4F83-8ECB-AB52DB1F4A53}" dt="2018-09-19T07:51:49.102" v="2539" actId="1076"/>
          <ac:picMkLst>
            <pc:docMk/>
            <pc:sldMk cId="2543222162" sldId="656"/>
            <ac:picMk id="2050" creationId="{5DFD26D2-FEF3-4DBC-B17C-6B0775406C22}"/>
          </ac:picMkLst>
        </pc:picChg>
        <pc:picChg chg="add mod ord">
          <ac:chgData name="Hélène LEPAROUX" userId="ec32876a-8d35-4fb8-a0d3-743b12f58379" providerId="ADAL" clId="{4A3ABEBD-0015-4F83-8ECB-AB52DB1F4A53}" dt="2018-09-19T07:52:02.099" v="2543" actId="1076"/>
          <ac:picMkLst>
            <pc:docMk/>
            <pc:sldMk cId="2543222162" sldId="656"/>
            <ac:picMk id="2051" creationId="{BE11C115-5D1F-4F47-BF32-A86D8B99D66A}"/>
          </ac:picMkLst>
        </pc:picChg>
      </pc:sldChg>
      <pc:sldChg chg="addSp delSp modSp add">
        <pc:chgData name="Hélène LEPAROUX" userId="ec32876a-8d35-4fb8-a0d3-743b12f58379" providerId="ADAL" clId="{4A3ABEBD-0015-4F83-8ECB-AB52DB1F4A53}" dt="2018-09-19T08:08:46.207" v="2660" actId="1076"/>
        <pc:sldMkLst>
          <pc:docMk/>
          <pc:sldMk cId="2144120626" sldId="657"/>
        </pc:sldMkLst>
        <pc:spChg chg="add mod">
          <ac:chgData name="Hélène LEPAROUX" userId="ec32876a-8d35-4fb8-a0d3-743b12f58379" providerId="ADAL" clId="{4A3ABEBD-0015-4F83-8ECB-AB52DB1F4A53}" dt="2018-09-19T08:07:47.425" v="2657" actId="164"/>
          <ac:spMkLst>
            <pc:docMk/>
            <pc:sldMk cId="2144120626" sldId="657"/>
            <ac:spMk id="5" creationId="{CBB47B74-EC02-44CF-8A8E-8609A14ED366}"/>
          </ac:spMkLst>
        </pc:spChg>
        <pc:spChg chg="mod">
          <ac:chgData name="Hélène LEPAROUX" userId="ec32876a-8d35-4fb8-a0d3-743b12f58379" providerId="ADAL" clId="{4A3ABEBD-0015-4F83-8ECB-AB52DB1F4A53}" dt="2018-09-19T08:06:07.519" v="2638" actId="1076"/>
          <ac:spMkLst>
            <pc:docMk/>
            <pc:sldMk cId="2144120626" sldId="657"/>
            <ac:spMk id="7" creationId="{C967170B-2E30-4585-B6D6-7433A41685E5}"/>
          </ac:spMkLst>
        </pc:spChg>
        <pc:spChg chg="mod">
          <ac:chgData name="Hélène LEPAROUX" userId="ec32876a-8d35-4fb8-a0d3-743b12f58379" providerId="ADAL" clId="{4A3ABEBD-0015-4F83-8ECB-AB52DB1F4A53}" dt="2018-09-19T08:05:53.124" v="2635" actId="14100"/>
          <ac:spMkLst>
            <pc:docMk/>
            <pc:sldMk cId="2144120626" sldId="657"/>
            <ac:spMk id="8" creationId="{2FC49FB8-3A52-4708-9CF1-D73E6AFD7AC1}"/>
          </ac:spMkLst>
        </pc:spChg>
        <pc:spChg chg="add mod">
          <ac:chgData name="Hélène LEPAROUX" userId="ec32876a-8d35-4fb8-a0d3-743b12f58379" providerId="ADAL" clId="{4A3ABEBD-0015-4F83-8ECB-AB52DB1F4A53}" dt="2018-09-19T08:07:47.425" v="2657" actId="164"/>
          <ac:spMkLst>
            <pc:docMk/>
            <pc:sldMk cId="2144120626" sldId="657"/>
            <ac:spMk id="9" creationId="{2BF3CAFC-83F9-483E-9A01-0DBFD3E380E8}"/>
          </ac:spMkLst>
        </pc:spChg>
        <pc:spChg chg="add mod">
          <ac:chgData name="Hélène LEPAROUX" userId="ec32876a-8d35-4fb8-a0d3-743b12f58379" providerId="ADAL" clId="{4A3ABEBD-0015-4F83-8ECB-AB52DB1F4A53}" dt="2018-09-19T08:07:47.425" v="2657" actId="164"/>
          <ac:spMkLst>
            <pc:docMk/>
            <pc:sldMk cId="2144120626" sldId="657"/>
            <ac:spMk id="10" creationId="{C164B45B-EB4D-461F-A52A-597ACD399DEB}"/>
          </ac:spMkLst>
        </pc:spChg>
        <pc:spChg chg="add mod">
          <ac:chgData name="Hélène LEPAROUX" userId="ec32876a-8d35-4fb8-a0d3-743b12f58379" providerId="ADAL" clId="{4A3ABEBD-0015-4F83-8ECB-AB52DB1F4A53}" dt="2018-09-19T08:07:47.425" v="2657" actId="164"/>
          <ac:spMkLst>
            <pc:docMk/>
            <pc:sldMk cId="2144120626" sldId="657"/>
            <ac:spMk id="11" creationId="{7CDDF56C-53FA-4E3A-ACA8-0087B63EB0B7}"/>
          </ac:spMkLst>
        </pc:spChg>
        <pc:spChg chg="add mod">
          <ac:chgData name="Hélène LEPAROUX" userId="ec32876a-8d35-4fb8-a0d3-743b12f58379" providerId="ADAL" clId="{4A3ABEBD-0015-4F83-8ECB-AB52DB1F4A53}" dt="2018-09-19T08:07:47.425" v="2657" actId="164"/>
          <ac:spMkLst>
            <pc:docMk/>
            <pc:sldMk cId="2144120626" sldId="657"/>
            <ac:spMk id="12" creationId="{ED534391-B900-4810-BE34-2EA02DFE6154}"/>
          </ac:spMkLst>
        </pc:spChg>
        <pc:grpChg chg="add mod">
          <ac:chgData name="Hélène LEPAROUX" userId="ec32876a-8d35-4fb8-a0d3-743b12f58379" providerId="ADAL" clId="{4A3ABEBD-0015-4F83-8ECB-AB52DB1F4A53}" dt="2018-09-19T08:07:47.425" v="2657" actId="164"/>
          <ac:grpSpMkLst>
            <pc:docMk/>
            <pc:sldMk cId="2144120626" sldId="657"/>
            <ac:grpSpMk id="6" creationId="{17A420D8-E0B4-4617-B600-522424D2253A}"/>
          </ac:grpSpMkLst>
        </pc:grpChg>
        <pc:picChg chg="add del mod modCrop">
          <ac:chgData name="Hélène LEPAROUX" userId="ec32876a-8d35-4fb8-a0d3-743b12f58379" providerId="ADAL" clId="{4A3ABEBD-0015-4F83-8ECB-AB52DB1F4A53}" dt="2018-09-19T08:08:02.763" v="2658" actId="478"/>
          <ac:picMkLst>
            <pc:docMk/>
            <pc:sldMk cId="2144120626" sldId="657"/>
            <ac:picMk id="3" creationId="{B275EC82-82F9-433C-A7F5-AF0DC7B310D1}"/>
          </ac:picMkLst>
        </pc:picChg>
        <pc:picChg chg="add mod">
          <ac:chgData name="Hélène LEPAROUX" userId="ec32876a-8d35-4fb8-a0d3-743b12f58379" providerId="ADAL" clId="{4A3ABEBD-0015-4F83-8ECB-AB52DB1F4A53}" dt="2018-09-19T08:08:46.207" v="2660" actId="1076"/>
          <ac:picMkLst>
            <pc:docMk/>
            <pc:sldMk cId="2144120626" sldId="657"/>
            <ac:picMk id="14" creationId="{32C205EC-6969-4A0C-B7C7-6EC50B26615A}"/>
          </ac:picMkLst>
        </pc:picChg>
      </pc:sldChg>
      <pc:sldChg chg="delSp modSp add">
        <pc:chgData name="Hélène LEPAROUX" userId="ec32876a-8d35-4fb8-a0d3-743b12f58379" providerId="ADAL" clId="{4A3ABEBD-0015-4F83-8ECB-AB52DB1F4A53}" dt="2018-09-19T08:25:38.905" v="2873" actId="122"/>
        <pc:sldMkLst>
          <pc:docMk/>
          <pc:sldMk cId="429051628" sldId="658"/>
        </pc:sldMkLst>
        <pc:spChg chg="mod">
          <ac:chgData name="Hélène LEPAROUX" userId="ec32876a-8d35-4fb8-a0d3-743b12f58379" providerId="ADAL" clId="{4A3ABEBD-0015-4F83-8ECB-AB52DB1F4A53}" dt="2018-09-19T08:24:08.134" v="2843" actId="1036"/>
          <ac:spMkLst>
            <pc:docMk/>
            <pc:sldMk cId="429051628" sldId="658"/>
            <ac:spMk id="425" creationId="{80608F51-6E8C-4E40-B0AA-88B87AF890A2}"/>
          </ac:spMkLst>
        </pc:spChg>
        <pc:spChg chg="mod">
          <ac:chgData name="Hélène LEPAROUX" userId="ec32876a-8d35-4fb8-a0d3-743b12f58379" providerId="ADAL" clId="{4A3ABEBD-0015-4F83-8ECB-AB52DB1F4A53}" dt="2018-09-19T08:24:20.707" v="2858" actId="1036"/>
          <ac:spMkLst>
            <pc:docMk/>
            <pc:sldMk cId="429051628" sldId="658"/>
            <ac:spMk id="426" creationId="{E9990095-A542-4340-8420-B5F5B6FAD539}"/>
          </ac:spMkLst>
        </pc:spChg>
        <pc:spChg chg="mod">
          <ac:chgData name="Hélène LEPAROUX" userId="ec32876a-8d35-4fb8-a0d3-743b12f58379" providerId="ADAL" clId="{4A3ABEBD-0015-4F83-8ECB-AB52DB1F4A53}" dt="2018-09-19T08:24:20.707" v="2858" actId="1036"/>
          <ac:spMkLst>
            <pc:docMk/>
            <pc:sldMk cId="429051628" sldId="658"/>
            <ac:spMk id="428" creationId="{8994DB91-CE0B-4C19-AF84-D71D56E5C4AA}"/>
          </ac:spMkLst>
        </pc:spChg>
        <pc:spChg chg="mod">
          <ac:chgData name="Hélène LEPAROUX" userId="ec32876a-8d35-4fb8-a0d3-743b12f58379" providerId="ADAL" clId="{4A3ABEBD-0015-4F83-8ECB-AB52DB1F4A53}" dt="2018-09-19T08:24:20.707" v="2858" actId="1036"/>
          <ac:spMkLst>
            <pc:docMk/>
            <pc:sldMk cId="429051628" sldId="658"/>
            <ac:spMk id="429" creationId="{B41CDFC1-33A5-4102-A026-3D79C4EE8DC9}"/>
          </ac:spMkLst>
        </pc:spChg>
        <pc:spChg chg="mod">
          <ac:chgData name="Hélène LEPAROUX" userId="ec32876a-8d35-4fb8-a0d3-743b12f58379" providerId="ADAL" clId="{4A3ABEBD-0015-4F83-8ECB-AB52DB1F4A53}" dt="2018-09-19T08:24:20.707" v="2858" actId="1036"/>
          <ac:spMkLst>
            <pc:docMk/>
            <pc:sldMk cId="429051628" sldId="658"/>
            <ac:spMk id="430" creationId="{26F620DF-0005-4F02-B67E-39E64DB0644E}"/>
          </ac:spMkLst>
        </pc:spChg>
        <pc:spChg chg="mod">
          <ac:chgData name="Hélène LEPAROUX" userId="ec32876a-8d35-4fb8-a0d3-743b12f58379" providerId="ADAL" clId="{4A3ABEBD-0015-4F83-8ECB-AB52DB1F4A53}" dt="2018-09-19T08:24:20.707" v="2858" actId="1036"/>
          <ac:spMkLst>
            <pc:docMk/>
            <pc:sldMk cId="429051628" sldId="658"/>
            <ac:spMk id="432" creationId="{B56ACA63-79BF-4B7F-BB09-22D9B40D83DF}"/>
          </ac:spMkLst>
        </pc:spChg>
        <pc:spChg chg="mod">
          <ac:chgData name="Hélène LEPAROUX" userId="ec32876a-8d35-4fb8-a0d3-743b12f58379" providerId="ADAL" clId="{4A3ABEBD-0015-4F83-8ECB-AB52DB1F4A53}" dt="2018-09-19T08:24:20.707" v="2858" actId="1036"/>
          <ac:spMkLst>
            <pc:docMk/>
            <pc:sldMk cId="429051628" sldId="658"/>
            <ac:spMk id="434" creationId="{4E159581-FA6F-4E0C-889E-29436603F4E4}"/>
          </ac:spMkLst>
        </pc:spChg>
        <pc:spChg chg="mod">
          <ac:chgData name="Hélène LEPAROUX" userId="ec32876a-8d35-4fb8-a0d3-743b12f58379" providerId="ADAL" clId="{4A3ABEBD-0015-4F83-8ECB-AB52DB1F4A53}" dt="2018-09-19T08:24:25.339" v="2859" actId="1076"/>
          <ac:spMkLst>
            <pc:docMk/>
            <pc:sldMk cId="429051628" sldId="658"/>
            <ac:spMk id="443" creationId="{44F8849D-9B8D-4317-BAE5-AA5D0F176345}"/>
          </ac:spMkLst>
        </pc:spChg>
        <pc:spChg chg="mod">
          <ac:chgData name="Hélène LEPAROUX" userId="ec32876a-8d35-4fb8-a0d3-743b12f58379" providerId="ADAL" clId="{4A3ABEBD-0015-4F83-8ECB-AB52DB1F4A53}" dt="2018-09-19T08:24:20.707" v="2858" actId="1036"/>
          <ac:spMkLst>
            <pc:docMk/>
            <pc:sldMk cId="429051628" sldId="658"/>
            <ac:spMk id="445" creationId="{969ECDDB-752E-414B-AF8F-E4E1D76A4958}"/>
          </ac:spMkLst>
        </pc:spChg>
        <pc:spChg chg="mod">
          <ac:chgData name="Hélène LEPAROUX" userId="ec32876a-8d35-4fb8-a0d3-743b12f58379" providerId="ADAL" clId="{4A3ABEBD-0015-4F83-8ECB-AB52DB1F4A53}" dt="2018-09-19T08:24:20.707" v="2858" actId="1036"/>
          <ac:spMkLst>
            <pc:docMk/>
            <pc:sldMk cId="429051628" sldId="658"/>
            <ac:spMk id="446" creationId="{60E61B54-897E-4F41-B7CA-C8FAC2436775}"/>
          </ac:spMkLst>
        </pc:spChg>
        <pc:spChg chg="mod">
          <ac:chgData name="Hélène LEPAROUX" userId="ec32876a-8d35-4fb8-a0d3-743b12f58379" providerId="ADAL" clId="{4A3ABEBD-0015-4F83-8ECB-AB52DB1F4A53}" dt="2018-09-19T08:24:20.707" v="2858" actId="1036"/>
          <ac:spMkLst>
            <pc:docMk/>
            <pc:sldMk cId="429051628" sldId="658"/>
            <ac:spMk id="448" creationId="{2038A54F-8E6F-4490-9DF9-51CA1A354E1E}"/>
          </ac:spMkLst>
        </pc:spChg>
        <pc:spChg chg="mod">
          <ac:chgData name="Hélène LEPAROUX" userId="ec32876a-8d35-4fb8-a0d3-743b12f58379" providerId="ADAL" clId="{4A3ABEBD-0015-4F83-8ECB-AB52DB1F4A53}" dt="2018-09-19T08:24:20.707" v="2858" actId="1036"/>
          <ac:spMkLst>
            <pc:docMk/>
            <pc:sldMk cId="429051628" sldId="658"/>
            <ac:spMk id="451" creationId="{BF6677C5-74F5-4DF1-8E6B-2B54FEFE0F7D}"/>
          </ac:spMkLst>
        </pc:spChg>
        <pc:spChg chg="del">
          <ac:chgData name="Hélène LEPAROUX" userId="ec32876a-8d35-4fb8-a0d3-743b12f58379" providerId="ADAL" clId="{4A3ABEBD-0015-4F83-8ECB-AB52DB1F4A53}" dt="2018-09-19T08:22:52.411" v="2810" actId="478"/>
          <ac:spMkLst>
            <pc:docMk/>
            <pc:sldMk cId="429051628" sldId="658"/>
            <ac:spMk id="452" creationId="{FCF08CE3-30F1-4786-95F5-B21066160579}"/>
          </ac:spMkLst>
        </pc:spChg>
        <pc:spChg chg="del">
          <ac:chgData name="Hélène LEPAROUX" userId="ec32876a-8d35-4fb8-a0d3-743b12f58379" providerId="ADAL" clId="{4A3ABEBD-0015-4F83-8ECB-AB52DB1F4A53}" dt="2018-09-19T08:22:49.859" v="2809" actId="478"/>
          <ac:spMkLst>
            <pc:docMk/>
            <pc:sldMk cId="429051628" sldId="658"/>
            <ac:spMk id="454" creationId="{B26B5467-FEBC-44CE-9AD1-C7F77B5645E7}"/>
          </ac:spMkLst>
        </pc:spChg>
        <pc:spChg chg="mod">
          <ac:chgData name="Hélène LEPAROUX" userId="ec32876a-8d35-4fb8-a0d3-743b12f58379" providerId="ADAL" clId="{4A3ABEBD-0015-4F83-8ECB-AB52DB1F4A53}" dt="2018-09-19T08:25:15.540" v="2872" actId="313"/>
          <ac:spMkLst>
            <pc:docMk/>
            <pc:sldMk cId="429051628" sldId="658"/>
            <ac:spMk id="455" creationId="{D4FE0271-AAEE-4918-8113-2E33BCB8B6E0}"/>
          </ac:spMkLst>
        </pc:spChg>
        <pc:spChg chg="mod">
          <ac:chgData name="Hélène LEPAROUX" userId="ec32876a-8d35-4fb8-a0d3-743b12f58379" providerId="ADAL" clId="{4A3ABEBD-0015-4F83-8ECB-AB52DB1F4A53}" dt="2018-09-19T08:24:20.707" v="2858" actId="1036"/>
          <ac:spMkLst>
            <pc:docMk/>
            <pc:sldMk cId="429051628" sldId="658"/>
            <ac:spMk id="457" creationId="{A8FBC42C-1755-4466-B61D-7410DAEDE88C}"/>
          </ac:spMkLst>
        </pc:spChg>
        <pc:spChg chg="mod">
          <ac:chgData name="Hélène LEPAROUX" userId="ec32876a-8d35-4fb8-a0d3-743b12f58379" providerId="ADAL" clId="{4A3ABEBD-0015-4F83-8ECB-AB52DB1F4A53}" dt="2018-09-19T08:24:08.134" v="2843" actId="1036"/>
          <ac:spMkLst>
            <pc:docMk/>
            <pc:sldMk cId="429051628" sldId="658"/>
            <ac:spMk id="458" creationId="{AD9B554A-3A3F-4D42-BFAA-9359FE737557}"/>
          </ac:spMkLst>
        </pc:spChg>
        <pc:spChg chg="mod">
          <ac:chgData name="Hélène LEPAROUX" userId="ec32876a-8d35-4fb8-a0d3-743b12f58379" providerId="ADAL" clId="{4A3ABEBD-0015-4F83-8ECB-AB52DB1F4A53}" dt="2018-09-19T08:24:20.707" v="2858" actId="1036"/>
          <ac:spMkLst>
            <pc:docMk/>
            <pc:sldMk cId="429051628" sldId="658"/>
            <ac:spMk id="460" creationId="{8E70A56C-68EE-4B5B-BC8F-A8EC140C0479}"/>
          </ac:spMkLst>
        </pc:spChg>
        <pc:spChg chg="mod">
          <ac:chgData name="Hélène LEPAROUX" userId="ec32876a-8d35-4fb8-a0d3-743b12f58379" providerId="ADAL" clId="{4A3ABEBD-0015-4F83-8ECB-AB52DB1F4A53}" dt="2018-09-19T08:24:20.707" v="2858" actId="1036"/>
          <ac:spMkLst>
            <pc:docMk/>
            <pc:sldMk cId="429051628" sldId="658"/>
            <ac:spMk id="464" creationId="{88F9CEF5-DFE9-40FE-A5AF-5C20921A0770}"/>
          </ac:spMkLst>
        </pc:spChg>
        <pc:spChg chg="mod">
          <ac:chgData name="Hélène LEPAROUX" userId="ec32876a-8d35-4fb8-a0d3-743b12f58379" providerId="ADAL" clId="{4A3ABEBD-0015-4F83-8ECB-AB52DB1F4A53}" dt="2018-09-19T08:25:38.905" v="2873" actId="122"/>
          <ac:spMkLst>
            <pc:docMk/>
            <pc:sldMk cId="429051628" sldId="658"/>
            <ac:spMk id="470" creationId="{B3904CCA-08B3-40C2-AA19-737977F15314}"/>
          </ac:spMkLst>
        </pc:spChg>
        <pc:spChg chg="mod">
          <ac:chgData name="Hélène LEPAROUX" userId="ec32876a-8d35-4fb8-a0d3-743b12f58379" providerId="ADAL" clId="{4A3ABEBD-0015-4F83-8ECB-AB52DB1F4A53}" dt="2018-09-19T08:24:20.707" v="2858" actId="1036"/>
          <ac:spMkLst>
            <pc:docMk/>
            <pc:sldMk cId="429051628" sldId="658"/>
            <ac:spMk id="472" creationId="{6E122933-4BD1-4E92-A4E3-1BD1ECCF080F}"/>
          </ac:spMkLst>
        </pc:spChg>
        <pc:spChg chg="mod">
          <ac:chgData name="Hélène LEPAROUX" userId="ec32876a-8d35-4fb8-a0d3-743b12f58379" providerId="ADAL" clId="{4A3ABEBD-0015-4F83-8ECB-AB52DB1F4A53}" dt="2018-09-19T08:24:20.707" v="2858" actId="1036"/>
          <ac:spMkLst>
            <pc:docMk/>
            <pc:sldMk cId="429051628" sldId="658"/>
            <ac:spMk id="478" creationId="{4BA4AC8D-1678-4FD1-9D24-CA0CF2D366F4}"/>
          </ac:spMkLst>
        </pc:spChg>
        <pc:spChg chg="mod">
          <ac:chgData name="Hélène LEPAROUX" userId="ec32876a-8d35-4fb8-a0d3-743b12f58379" providerId="ADAL" clId="{4A3ABEBD-0015-4F83-8ECB-AB52DB1F4A53}" dt="2018-09-19T08:24:20.707" v="2858" actId="1036"/>
          <ac:spMkLst>
            <pc:docMk/>
            <pc:sldMk cId="429051628" sldId="658"/>
            <ac:spMk id="480" creationId="{BD1AE03D-1960-4014-B457-043112E487B1}"/>
          </ac:spMkLst>
        </pc:spChg>
        <pc:spChg chg="mod">
          <ac:chgData name="Hélène LEPAROUX" userId="ec32876a-8d35-4fb8-a0d3-743b12f58379" providerId="ADAL" clId="{4A3ABEBD-0015-4F83-8ECB-AB52DB1F4A53}" dt="2018-09-19T08:24:20.707" v="2858" actId="1036"/>
          <ac:spMkLst>
            <pc:docMk/>
            <pc:sldMk cId="429051628" sldId="658"/>
            <ac:spMk id="486" creationId="{ECB2844F-6191-4EEC-8261-C326184BD401}"/>
          </ac:spMkLst>
        </pc:spChg>
        <pc:spChg chg="mod">
          <ac:chgData name="Hélène LEPAROUX" userId="ec32876a-8d35-4fb8-a0d3-743b12f58379" providerId="ADAL" clId="{4A3ABEBD-0015-4F83-8ECB-AB52DB1F4A53}" dt="2018-09-19T08:24:20.707" v="2858" actId="1036"/>
          <ac:spMkLst>
            <pc:docMk/>
            <pc:sldMk cId="429051628" sldId="658"/>
            <ac:spMk id="494" creationId="{C8A7622B-EF15-40D2-9962-6573F1BF1A67}"/>
          </ac:spMkLst>
        </pc:spChg>
        <pc:spChg chg="mod">
          <ac:chgData name="Hélène LEPAROUX" userId="ec32876a-8d35-4fb8-a0d3-743b12f58379" providerId="ADAL" clId="{4A3ABEBD-0015-4F83-8ECB-AB52DB1F4A53}" dt="2018-09-19T08:24:20.707" v="2858" actId="1036"/>
          <ac:spMkLst>
            <pc:docMk/>
            <pc:sldMk cId="429051628" sldId="658"/>
            <ac:spMk id="495" creationId="{52D0F331-F4E2-4F24-8267-A64A47754565}"/>
          </ac:spMkLst>
        </pc:spChg>
        <pc:spChg chg="mod">
          <ac:chgData name="Hélène LEPAROUX" userId="ec32876a-8d35-4fb8-a0d3-743b12f58379" providerId="ADAL" clId="{4A3ABEBD-0015-4F83-8ECB-AB52DB1F4A53}" dt="2018-09-19T08:24:20.707" v="2858" actId="1036"/>
          <ac:spMkLst>
            <pc:docMk/>
            <pc:sldMk cId="429051628" sldId="658"/>
            <ac:spMk id="497" creationId="{7208B224-EB64-4632-86F1-72B084E1611E}"/>
          </ac:spMkLst>
        </pc:spChg>
        <pc:spChg chg="mod">
          <ac:chgData name="Hélène LEPAROUX" userId="ec32876a-8d35-4fb8-a0d3-743b12f58379" providerId="ADAL" clId="{4A3ABEBD-0015-4F83-8ECB-AB52DB1F4A53}" dt="2018-09-19T08:24:44.248" v="2861" actId="1076"/>
          <ac:spMkLst>
            <pc:docMk/>
            <pc:sldMk cId="429051628" sldId="658"/>
            <ac:spMk id="511" creationId="{B8FBF4FE-619D-4D87-A11D-4E469C318A05}"/>
          </ac:spMkLst>
        </pc:spChg>
        <pc:spChg chg="mod">
          <ac:chgData name="Hélène LEPAROUX" userId="ec32876a-8d35-4fb8-a0d3-743b12f58379" providerId="ADAL" clId="{4A3ABEBD-0015-4F83-8ECB-AB52DB1F4A53}" dt="2018-09-19T08:24:48.433" v="2868" actId="27636"/>
          <ac:spMkLst>
            <pc:docMk/>
            <pc:sldMk cId="429051628" sldId="658"/>
            <ac:spMk id="512" creationId="{908753A1-E93D-442E-9559-4E144B86A67B}"/>
          </ac:spMkLst>
        </pc:spChg>
        <pc:cxnChg chg="mod">
          <ac:chgData name="Hélène LEPAROUX" userId="ec32876a-8d35-4fb8-a0d3-743b12f58379" providerId="ADAL" clId="{4A3ABEBD-0015-4F83-8ECB-AB52DB1F4A53}" dt="2018-09-19T08:24:20.707" v="2858" actId="1036"/>
          <ac:cxnSpMkLst>
            <pc:docMk/>
            <pc:sldMk cId="429051628" sldId="658"/>
            <ac:cxnSpMk id="431" creationId="{DE325E84-CD7A-4B66-8B64-9AB01284E0C6}"/>
          </ac:cxnSpMkLst>
        </pc:cxnChg>
        <pc:cxnChg chg="mod">
          <ac:chgData name="Hélène LEPAROUX" userId="ec32876a-8d35-4fb8-a0d3-743b12f58379" providerId="ADAL" clId="{4A3ABEBD-0015-4F83-8ECB-AB52DB1F4A53}" dt="2018-09-19T08:24:20.707" v="2858" actId="1036"/>
          <ac:cxnSpMkLst>
            <pc:docMk/>
            <pc:sldMk cId="429051628" sldId="658"/>
            <ac:cxnSpMk id="433" creationId="{E144E6D5-F9B8-4392-B7F8-8531D6F913CB}"/>
          </ac:cxnSpMkLst>
        </pc:cxnChg>
        <pc:cxnChg chg="mod">
          <ac:chgData name="Hélène LEPAROUX" userId="ec32876a-8d35-4fb8-a0d3-743b12f58379" providerId="ADAL" clId="{4A3ABEBD-0015-4F83-8ECB-AB52DB1F4A53}" dt="2018-09-19T08:24:20.707" v="2858" actId="1036"/>
          <ac:cxnSpMkLst>
            <pc:docMk/>
            <pc:sldMk cId="429051628" sldId="658"/>
            <ac:cxnSpMk id="435" creationId="{04FEEA62-A71F-4ED4-A898-8A80D0CF0F8D}"/>
          </ac:cxnSpMkLst>
        </pc:cxnChg>
        <pc:cxnChg chg="mod">
          <ac:chgData name="Hélène LEPAROUX" userId="ec32876a-8d35-4fb8-a0d3-743b12f58379" providerId="ADAL" clId="{4A3ABEBD-0015-4F83-8ECB-AB52DB1F4A53}" dt="2018-09-19T08:24:20.707" v="2858" actId="1036"/>
          <ac:cxnSpMkLst>
            <pc:docMk/>
            <pc:sldMk cId="429051628" sldId="658"/>
            <ac:cxnSpMk id="436" creationId="{3CA9C6AF-B008-4C65-B386-300D6A004499}"/>
          </ac:cxnSpMkLst>
        </pc:cxnChg>
        <pc:cxnChg chg="mod">
          <ac:chgData name="Hélène LEPAROUX" userId="ec32876a-8d35-4fb8-a0d3-743b12f58379" providerId="ADAL" clId="{4A3ABEBD-0015-4F83-8ECB-AB52DB1F4A53}" dt="2018-09-19T08:24:20.707" v="2858" actId="1036"/>
          <ac:cxnSpMkLst>
            <pc:docMk/>
            <pc:sldMk cId="429051628" sldId="658"/>
            <ac:cxnSpMk id="437" creationId="{76B6A81F-8AB2-4B06-8202-B4F9AA2CCEEA}"/>
          </ac:cxnSpMkLst>
        </pc:cxnChg>
        <pc:cxnChg chg="del">
          <ac:chgData name="Hélène LEPAROUX" userId="ec32876a-8d35-4fb8-a0d3-743b12f58379" providerId="ADAL" clId="{4A3ABEBD-0015-4F83-8ECB-AB52DB1F4A53}" dt="2018-09-19T08:22:47.105" v="2808" actId="478"/>
          <ac:cxnSpMkLst>
            <pc:docMk/>
            <pc:sldMk cId="429051628" sldId="658"/>
            <ac:cxnSpMk id="438" creationId="{12890AC2-BD7D-4277-A8B9-481A3AEF3F20}"/>
          </ac:cxnSpMkLst>
        </pc:cxnChg>
        <pc:cxnChg chg="del">
          <ac:chgData name="Hélène LEPAROUX" userId="ec32876a-8d35-4fb8-a0d3-743b12f58379" providerId="ADAL" clId="{4A3ABEBD-0015-4F83-8ECB-AB52DB1F4A53}" dt="2018-09-19T08:22:54.936" v="2811" actId="478"/>
          <ac:cxnSpMkLst>
            <pc:docMk/>
            <pc:sldMk cId="429051628" sldId="658"/>
            <ac:cxnSpMk id="439" creationId="{2BE78F84-FF8D-465E-929D-400F5FE060FC}"/>
          </ac:cxnSpMkLst>
        </pc:cxnChg>
        <pc:cxnChg chg="mod">
          <ac:chgData name="Hélène LEPAROUX" userId="ec32876a-8d35-4fb8-a0d3-743b12f58379" providerId="ADAL" clId="{4A3ABEBD-0015-4F83-8ECB-AB52DB1F4A53}" dt="2018-09-19T08:24:20.707" v="2858" actId="1036"/>
          <ac:cxnSpMkLst>
            <pc:docMk/>
            <pc:sldMk cId="429051628" sldId="658"/>
            <ac:cxnSpMk id="440" creationId="{207E1275-4B79-48C4-9A0B-73CC959FAC37}"/>
          </ac:cxnSpMkLst>
        </pc:cxnChg>
        <pc:cxnChg chg="mod">
          <ac:chgData name="Hélène LEPAROUX" userId="ec32876a-8d35-4fb8-a0d3-743b12f58379" providerId="ADAL" clId="{4A3ABEBD-0015-4F83-8ECB-AB52DB1F4A53}" dt="2018-09-19T08:24:20.707" v="2858" actId="1036"/>
          <ac:cxnSpMkLst>
            <pc:docMk/>
            <pc:sldMk cId="429051628" sldId="658"/>
            <ac:cxnSpMk id="441" creationId="{5125A2AF-C091-44E5-8500-FD2D650EDE00}"/>
          </ac:cxnSpMkLst>
        </pc:cxnChg>
        <pc:cxnChg chg="mod">
          <ac:chgData name="Hélène LEPAROUX" userId="ec32876a-8d35-4fb8-a0d3-743b12f58379" providerId="ADAL" clId="{4A3ABEBD-0015-4F83-8ECB-AB52DB1F4A53}" dt="2018-09-19T08:24:20.707" v="2858" actId="1036"/>
          <ac:cxnSpMkLst>
            <pc:docMk/>
            <pc:sldMk cId="429051628" sldId="658"/>
            <ac:cxnSpMk id="496" creationId="{AB9AAF5D-80EB-450B-855E-EF2AF886A525}"/>
          </ac:cxnSpMkLst>
        </pc:cxnChg>
      </pc:sldChg>
      <pc:sldChg chg="modSp add">
        <pc:chgData name="Hélène LEPAROUX" userId="ec32876a-8d35-4fb8-a0d3-743b12f58379" providerId="ADAL" clId="{4A3ABEBD-0015-4F83-8ECB-AB52DB1F4A53}" dt="2018-09-19T08:42:41.347" v="3417" actId="1076"/>
        <pc:sldMkLst>
          <pc:docMk/>
          <pc:sldMk cId="3509483003" sldId="659"/>
        </pc:sldMkLst>
        <pc:spChg chg="mod">
          <ac:chgData name="Hélène LEPAROUX" userId="ec32876a-8d35-4fb8-a0d3-743b12f58379" providerId="ADAL" clId="{4A3ABEBD-0015-4F83-8ECB-AB52DB1F4A53}" dt="2018-09-19T08:41:22.966" v="3414" actId="20577"/>
          <ac:spMkLst>
            <pc:docMk/>
            <pc:sldMk cId="3509483003" sldId="659"/>
            <ac:spMk id="4" creationId="{F8A88074-CE92-4EF1-8BF4-3BA672CCF240}"/>
          </ac:spMkLst>
        </pc:spChg>
        <pc:picChg chg="mod">
          <ac:chgData name="Hélène LEPAROUX" userId="ec32876a-8d35-4fb8-a0d3-743b12f58379" providerId="ADAL" clId="{4A3ABEBD-0015-4F83-8ECB-AB52DB1F4A53}" dt="2018-09-19T08:42:41.347" v="3417" actId="1076"/>
          <ac:picMkLst>
            <pc:docMk/>
            <pc:sldMk cId="3509483003" sldId="659"/>
            <ac:picMk id="5" creationId="{160A9546-0430-4C60-905F-84982C404461}"/>
          </ac:picMkLst>
        </pc:picChg>
      </pc:sldChg>
      <pc:sldChg chg="addSp delSp modSp add delAnim modAnim">
        <pc:chgData name="Hélène LEPAROUX" userId="ec32876a-8d35-4fb8-a0d3-743b12f58379" providerId="ADAL" clId="{4A3ABEBD-0015-4F83-8ECB-AB52DB1F4A53}" dt="2018-09-19T10:13:04.842" v="5856" actId="20577"/>
        <pc:sldMkLst>
          <pc:docMk/>
          <pc:sldMk cId="55789425" sldId="660"/>
        </pc:sldMkLst>
        <pc:spChg chg="add del">
          <ac:chgData name="Hélène LEPAROUX" userId="ec32876a-8d35-4fb8-a0d3-743b12f58379" providerId="ADAL" clId="{4A3ABEBD-0015-4F83-8ECB-AB52DB1F4A53}" dt="2018-09-19T08:54:25.557" v="3957"/>
          <ac:spMkLst>
            <pc:docMk/>
            <pc:sldMk cId="55789425" sldId="660"/>
            <ac:spMk id="4" creationId="{44AF7B1F-BE47-43EC-9E4A-B0FE803A5CA7}"/>
          </ac:spMkLst>
        </pc:spChg>
        <pc:spChg chg="add del mod">
          <ac:chgData name="Hélène LEPAROUX" userId="ec32876a-8d35-4fb8-a0d3-743b12f58379" providerId="ADAL" clId="{4A3ABEBD-0015-4F83-8ECB-AB52DB1F4A53}" dt="2018-09-19T08:54:41.007" v="3961"/>
          <ac:spMkLst>
            <pc:docMk/>
            <pc:sldMk cId="55789425" sldId="660"/>
            <ac:spMk id="5" creationId="{9319995B-DC78-4DBD-97B0-121BB92742EC}"/>
          </ac:spMkLst>
        </pc:spChg>
        <pc:spChg chg="mod">
          <ac:chgData name="Hélène LEPAROUX" userId="ec32876a-8d35-4fb8-a0d3-743b12f58379" providerId="ADAL" clId="{4A3ABEBD-0015-4F83-8ECB-AB52DB1F4A53}" dt="2018-09-19T10:13:04.842" v="5856" actId="20577"/>
          <ac:spMkLst>
            <pc:docMk/>
            <pc:sldMk cId="55789425" sldId="660"/>
            <ac:spMk id="6" creationId="{AE607FCB-8453-4C96-A461-8652A073BF21}"/>
          </ac:spMkLst>
        </pc:spChg>
        <pc:spChg chg="del">
          <ac:chgData name="Hélène LEPAROUX" userId="ec32876a-8d35-4fb8-a0d3-743b12f58379" providerId="ADAL" clId="{4A3ABEBD-0015-4F83-8ECB-AB52DB1F4A53}" dt="2018-09-19T08:52:24.025" v="3884" actId="478"/>
          <ac:spMkLst>
            <pc:docMk/>
            <pc:sldMk cId="55789425" sldId="660"/>
            <ac:spMk id="11" creationId="{2CC2B061-964E-41D3-AD74-A80511440D34}"/>
          </ac:spMkLst>
        </pc:spChg>
        <pc:picChg chg="del">
          <ac:chgData name="Hélène LEPAROUX" userId="ec32876a-8d35-4fb8-a0d3-743b12f58379" providerId="ADAL" clId="{4A3ABEBD-0015-4F83-8ECB-AB52DB1F4A53}" dt="2018-09-19T08:52:19.821" v="3882" actId="478"/>
          <ac:picMkLst>
            <pc:docMk/>
            <pc:sldMk cId="55789425" sldId="660"/>
            <ac:picMk id="3" creationId="{DFAD717A-0AA7-4C67-8E9E-2E571BAB6B19}"/>
          </ac:picMkLst>
        </pc:picChg>
        <pc:picChg chg="del">
          <ac:chgData name="Hélène LEPAROUX" userId="ec32876a-8d35-4fb8-a0d3-743b12f58379" providerId="ADAL" clId="{4A3ABEBD-0015-4F83-8ECB-AB52DB1F4A53}" dt="2018-09-19T08:52:21.796" v="3883" actId="478"/>
          <ac:picMkLst>
            <pc:docMk/>
            <pc:sldMk cId="55789425" sldId="660"/>
            <ac:picMk id="7" creationId="{1402BBBD-837F-4DC4-9655-2E2ED10BC17B}"/>
          </ac:picMkLst>
        </pc:picChg>
        <pc:picChg chg="add mod">
          <ac:chgData name="Hélène LEPAROUX" userId="ec32876a-8d35-4fb8-a0d3-743b12f58379" providerId="ADAL" clId="{4A3ABEBD-0015-4F83-8ECB-AB52DB1F4A53}" dt="2018-09-19T08:55:27.823" v="4023" actId="1076"/>
          <ac:picMkLst>
            <pc:docMk/>
            <pc:sldMk cId="55789425" sldId="660"/>
            <ac:picMk id="8" creationId="{C703AFE6-4245-4F4B-9106-57082B95E91A}"/>
          </ac:picMkLst>
        </pc:picChg>
      </pc:sldChg>
      <pc:sldMasterChg chg="delSldLayout">
        <pc:chgData name="Hélène LEPAROUX" userId="ec32876a-8d35-4fb8-a0d3-743b12f58379" providerId="ADAL" clId="{4A3ABEBD-0015-4F83-8ECB-AB52DB1F4A53}" dt="2018-09-19T06:58:00.303" v="1691" actId="2696"/>
        <pc:sldMasterMkLst>
          <pc:docMk/>
          <pc:sldMasterMk cId="106489936" sldId="2147483664"/>
        </pc:sldMasterMkLst>
        <pc:sldLayoutChg chg="del">
          <pc:chgData name="Hélène LEPAROUX" userId="ec32876a-8d35-4fb8-a0d3-743b12f58379" providerId="ADAL" clId="{4A3ABEBD-0015-4F83-8ECB-AB52DB1F4A53}" dt="2018-09-19T06:58:00.303" v="1691" actId="2696"/>
          <pc:sldLayoutMkLst>
            <pc:docMk/>
            <pc:sldMasterMk cId="106489936" sldId="2147483664"/>
            <pc:sldLayoutMk cId="1645505940" sldId="2147483674"/>
          </pc:sldLayoutMkLst>
        </pc:sldLayoutChg>
      </pc:sldMasterChg>
    </pc:docChg>
  </pc:docChgLst>
  <pc:docChgLst>
    <pc:chgData name="Hélène LEPAROUX" userId="ec32876a-8d35-4fb8-a0d3-743b12f58379" providerId="ADAL" clId="{83FFC3B0-B884-4337-804B-03877EFF7B13}"/>
    <pc:docChg chg="modSld">
      <pc:chgData name="Hélène LEPAROUX" userId="ec32876a-8d35-4fb8-a0d3-743b12f58379" providerId="ADAL" clId="{83FFC3B0-B884-4337-804B-03877EFF7B13}" dt="2018-09-14T14:03:05.494" v="27" actId="1076"/>
      <pc:docMkLst>
        <pc:docMk/>
      </pc:docMkLst>
      <pc:sldChg chg="modSp">
        <pc:chgData name="Hélène LEPAROUX" userId="ec32876a-8d35-4fb8-a0d3-743b12f58379" providerId="ADAL" clId="{83FFC3B0-B884-4337-804B-03877EFF7B13}" dt="2018-09-14T13:45:45.184" v="0" actId="20577"/>
        <pc:sldMkLst>
          <pc:docMk/>
          <pc:sldMk cId="1088624068" sldId="261"/>
        </pc:sldMkLst>
        <pc:spChg chg="mod">
          <ac:chgData name="Hélène LEPAROUX" userId="ec32876a-8d35-4fb8-a0d3-743b12f58379" providerId="ADAL" clId="{83FFC3B0-B884-4337-804B-03877EFF7B13}" dt="2018-09-14T13:45:45.184" v="0" actId="20577"/>
          <ac:spMkLst>
            <pc:docMk/>
            <pc:sldMk cId="1088624068" sldId="261"/>
            <ac:spMk id="2" creationId="{00000000-0000-0000-0000-000000000000}"/>
          </ac:spMkLst>
        </pc:spChg>
      </pc:sldChg>
      <pc:sldChg chg="modSp">
        <pc:chgData name="Hélène LEPAROUX" userId="ec32876a-8d35-4fb8-a0d3-743b12f58379" providerId="ADAL" clId="{83FFC3B0-B884-4337-804B-03877EFF7B13}" dt="2018-09-14T14:03:05.494" v="27" actId="1076"/>
        <pc:sldMkLst>
          <pc:docMk/>
          <pc:sldMk cId="554780253" sldId="545"/>
        </pc:sldMkLst>
        <pc:spChg chg="mod">
          <ac:chgData name="Hélène LEPAROUX" userId="ec32876a-8d35-4fb8-a0d3-743b12f58379" providerId="ADAL" clId="{83FFC3B0-B884-4337-804B-03877EFF7B13}" dt="2018-09-14T14:03:00.809" v="26" actId="20577"/>
          <ac:spMkLst>
            <pc:docMk/>
            <pc:sldMk cId="554780253" sldId="545"/>
            <ac:spMk id="15" creationId="{898CB5AB-404A-47B1-8A3F-134A6CC04351}"/>
          </ac:spMkLst>
        </pc:spChg>
        <pc:picChg chg="mod">
          <ac:chgData name="Hélène LEPAROUX" userId="ec32876a-8d35-4fb8-a0d3-743b12f58379" providerId="ADAL" clId="{83FFC3B0-B884-4337-804B-03877EFF7B13}" dt="2018-09-14T14:03:05.494" v="27" actId="1076"/>
          <ac:picMkLst>
            <pc:docMk/>
            <pc:sldMk cId="554780253" sldId="545"/>
            <ac:picMk id="22" creationId="{89635AE9-A7E5-4399-9FE6-38F430DD76B9}"/>
          </ac:picMkLst>
        </pc:picChg>
      </pc:sldChg>
      <pc:sldChg chg="modSp">
        <pc:chgData name="Hélène LEPAROUX" userId="ec32876a-8d35-4fb8-a0d3-743b12f58379" providerId="ADAL" clId="{83FFC3B0-B884-4337-804B-03877EFF7B13}" dt="2018-09-14T13:46:12.364" v="2" actId="1076"/>
        <pc:sldMkLst>
          <pc:docMk/>
          <pc:sldMk cId="2751991055" sldId="607"/>
        </pc:sldMkLst>
        <pc:picChg chg="mod">
          <ac:chgData name="Hélène LEPAROUX" userId="ec32876a-8d35-4fb8-a0d3-743b12f58379" providerId="ADAL" clId="{83FFC3B0-B884-4337-804B-03877EFF7B13}" dt="2018-09-14T13:46:12.364" v="2" actId="1076"/>
          <ac:picMkLst>
            <pc:docMk/>
            <pc:sldMk cId="2751991055" sldId="607"/>
            <ac:picMk id="23" creationId="{EE5AF2D7-22BD-4E08-B1F9-4C4589DFB82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E7A8F-C7AC-4F15-96AF-543ADD50D282}" type="datetimeFigureOut">
              <a:rPr lang="fr-FR" smtClean="0"/>
              <a:t>19/09/2018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B7A5B-4680-4235-B1BF-AEDF7E690A35}" type="slidenum">
              <a:rPr lang="fr-FR" smtClean="0"/>
              <a:t>‹N°›</a:t>
            </a:fld>
            <a:endParaRPr lang="fr-FR"/>
          </a:p>
        </p:txBody>
      </p:sp>
    </p:spTree>
    <p:extLst>
      <p:ext uri="{BB962C8B-B14F-4D97-AF65-F5344CB8AC3E}">
        <p14:creationId xmlns:p14="http://schemas.microsoft.com/office/powerpoint/2010/main" val="402004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0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9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52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61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73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33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6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94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6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13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23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49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EB78B-D38B-4ECD-9944-D3271CED552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630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Volumes/Studio/EXE_Auditia/AUD002:1_Papeterie/AUD002-1_PowerPoint/AUD002_BlocPetitBleu.png" TargetMode="External"/><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Volumes/Studio/EXE_Auditia/AUD002:1_Papeterie/AUD002-1_PowerPoint/AUD002_BlocPetitBleu.png"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gimmick-blanc.ai" descr="gimmick-blanc.ai"/>
          <p:cNvPicPr>
            <a:picLocks noChangeAspect="1"/>
          </p:cNvPicPr>
          <p:nvPr userDrawn="1"/>
        </p:nvPicPr>
        <p:blipFill>
          <a:blip r:embed="rId2">
            <a:extLst/>
          </a:blip>
          <a:stretch>
            <a:fillRect/>
          </a:stretch>
        </p:blipFill>
        <p:spPr>
          <a:xfrm rot="20100000">
            <a:off x="5487750" y="3795357"/>
            <a:ext cx="1940834" cy="993244"/>
          </a:xfrm>
          <a:prstGeom prst="rect">
            <a:avLst/>
          </a:prstGeom>
          <a:ln w="3175">
            <a:miter lim="400000"/>
          </a:ln>
        </p:spPr>
      </p:pic>
      <p:sp>
        <p:nvSpPr>
          <p:cNvPr id="3" name="Espace réservé du texte 2"/>
          <p:cNvSpPr>
            <a:spLocks noGrp="1"/>
          </p:cNvSpPr>
          <p:nvPr>
            <p:ph type="body" sz="quarter" idx="10" hasCustomPrompt="1"/>
          </p:nvPr>
        </p:nvSpPr>
        <p:spPr>
          <a:xfrm>
            <a:off x="4069823" y="4293096"/>
            <a:ext cx="7512418" cy="1404938"/>
          </a:xfrm>
          <a:prstGeom prst="rect">
            <a:avLst/>
          </a:prstGeom>
        </p:spPr>
        <p:txBody>
          <a:bodyPr vert="horz"/>
          <a:lstStyle>
            <a:lvl1pPr algn="r">
              <a:spcBef>
                <a:spcPts val="0"/>
              </a:spcBef>
              <a:defRPr sz="6000" b="0" i="0">
                <a:solidFill>
                  <a:schemeClr val="bg1"/>
                </a:solidFill>
                <a:latin typeface="Raleway ExtraBold"/>
                <a:cs typeface="Raleway ExtraBold"/>
              </a:defRPr>
            </a:lvl1pPr>
            <a:lvl2pPr marL="0" indent="0" algn="r">
              <a:spcBef>
                <a:spcPts val="0"/>
              </a:spcBef>
              <a:buNone/>
              <a:defRPr sz="6000" b="0" i="0" baseline="0">
                <a:solidFill>
                  <a:schemeClr val="bg1"/>
                </a:solidFill>
                <a:latin typeface="Raleway ExtraBold"/>
                <a:cs typeface="Raleway ExtraBold"/>
              </a:defRPr>
            </a:lvl2pPr>
          </a:lstStyle>
          <a:p>
            <a:pPr lvl="0"/>
            <a:r>
              <a:rPr lang="fr-FR" dirty="0"/>
              <a:t>REUNION CIC</a:t>
            </a:r>
          </a:p>
          <a:p>
            <a:pPr lvl="1"/>
            <a:r>
              <a:rPr lang="fr-FR" dirty="0"/>
              <a:t>Jour mois 2017</a:t>
            </a:r>
          </a:p>
        </p:txBody>
      </p:sp>
    </p:spTree>
    <p:extLst>
      <p:ext uri="{BB962C8B-B14F-4D97-AF65-F5344CB8AC3E}">
        <p14:creationId xmlns:p14="http://schemas.microsoft.com/office/powerpoint/2010/main" val="258686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140380" y="1275627"/>
            <a:ext cx="2498751" cy="2549231"/>
          </a:xfrm>
          <a:prstGeom prst="rect">
            <a:avLst/>
          </a:prstGeom>
        </p:spPr>
      </p:pic>
      <p:pic>
        <p:nvPicPr>
          <p:cNvPr id="11"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140379" y="3950755"/>
            <a:ext cx="2498751" cy="2549231"/>
          </a:xfrm>
          <a:prstGeom prst="rect">
            <a:avLst/>
          </a:prstGeom>
        </p:spPr>
      </p:pic>
      <p:pic>
        <p:nvPicPr>
          <p:cNvPr id="12"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772870" y="1275627"/>
            <a:ext cx="2498751" cy="2549231"/>
          </a:xfrm>
          <a:prstGeom prst="rect">
            <a:avLst/>
          </a:prstGeom>
        </p:spPr>
      </p:pic>
      <p:pic>
        <p:nvPicPr>
          <p:cNvPr id="13"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772870" y="3950755"/>
            <a:ext cx="2498751" cy="2549231"/>
          </a:xfrm>
          <a:prstGeom prst="rect">
            <a:avLst/>
          </a:prstGeom>
        </p:spPr>
      </p:pic>
      <p:pic>
        <p:nvPicPr>
          <p:cNvPr id="14"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402836" y="1275627"/>
            <a:ext cx="2498751" cy="2549231"/>
          </a:xfrm>
          <a:prstGeom prst="rect">
            <a:avLst/>
          </a:prstGeom>
        </p:spPr>
      </p:pic>
      <p:pic>
        <p:nvPicPr>
          <p:cNvPr id="15"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402836" y="3950755"/>
            <a:ext cx="2498751" cy="2549231"/>
          </a:xfrm>
          <a:prstGeom prst="rect">
            <a:avLst/>
          </a:prstGeom>
        </p:spPr>
      </p:pic>
      <p:sp>
        <p:nvSpPr>
          <p:cNvPr id="24" name="Espace réservé du contenu 3"/>
          <p:cNvSpPr>
            <a:spLocks noGrp="1"/>
          </p:cNvSpPr>
          <p:nvPr>
            <p:ph sz="quarter" idx="21" hasCustomPrompt="1"/>
          </p:nvPr>
        </p:nvSpPr>
        <p:spPr>
          <a:xfrm>
            <a:off x="2358660"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5" name="Espace réservé du contenu 3"/>
          <p:cNvSpPr>
            <a:spLocks noGrp="1"/>
          </p:cNvSpPr>
          <p:nvPr>
            <p:ph sz="quarter" idx="22" hasCustomPrompt="1"/>
          </p:nvPr>
        </p:nvSpPr>
        <p:spPr>
          <a:xfrm>
            <a:off x="4943572"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6" name="Espace réservé du contenu 3"/>
          <p:cNvSpPr>
            <a:spLocks noGrp="1"/>
          </p:cNvSpPr>
          <p:nvPr>
            <p:ph sz="quarter" idx="23" hasCustomPrompt="1"/>
          </p:nvPr>
        </p:nvSpPr>
        <p:spPr>
          <a:xfrm>
            <a:off x="7608562"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7" name="Espace réservé du contenu 3"/>
          <p:cNvSpPr>
            <a:spLocks noGrp="1"/>
          </p:cNvSpPr>
          <p:nvPr>
            <p:ph sz="quarter" idx="24" hasCustomPrompt="1"/>
          </p:nvPr>
        </p:nvSpPr>
        <p:spPr>
          <a:xfrm>
            <a:off x="2358660"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8" name="Espace réservé du contenu 3"/>
          <p:cNvSpPr>
            <a:spLocks noGrp="1"/>
          </p:cNvSpPr>
          <p:nvPr>
            <p:ph sz="quarter" idx="25" hasCustomPrompt="1"/>
          </p:nvPr>
        </p:nvSpPr>
        <p:spPr>
          <a:xfrm>
            <a:off x="4943572"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9" name="Espace réservé du contenu 3"/>
          <p:cNvSpPr>
            <a:spLocks noGrp="1"/>
          </p:cNvSpPr>
          <p:nvPr>
            <p:ph sz="quarter" idx="26" hasCustomPrompt="1"/>
          </p:nvPr>
        </p:nvSpPr>
        <p:spPr>
          <a:xfrm>
            <a:off x="7608562"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30" name="Espace réservé du contenu 5"/>
          <p:cNvSpPr>
            <a:spLocks noGrp="1"/>
          </p:cNvSpPr>
          <p:nvPr>
            <p:ph sz="quarter" idx="11" hasCustomPrompt="1"/>
          </p:nvPr>
        </p:nvSpPr>
        <p:spPr>
          <a:xfrm>
            <a:off x="641517" y="211699"/>
            <a:ext cx="5155956" cy="1331913"/>
          </a:xfrm>
          <a:prstGeom prst="rect">
            <a:avLst/>
          </a:prstGeom>
        </p:spPr>
        <p:txBody>
          <a:bodyPr vert="horz"/>
          <a:lstStyle>
            <a:lvl1pPr marL="0" indent="0">
              <a:lnSpc>
                <a:spcPts val="4000"/>
              </a:lnSpc>
              <a:spcBef>
                <a:spcPts val="0"/>
              </a:spcBef>
              <a:buFontTx/>
              <a:buNone/>
              <a:defRPr sz="4000" cap="all" baseline="0">
                <a:solidFill>
                  <a:srgbClr val="606060"/>
                </a:solidFill>
                <a:latin typeface="Raleway ExtraBold"/>
              </a:defRPr>
            </a:lvl1pPr>
            <a:lvl2pPr marL="0" indent="0">
              <a:lnSpc>
                <a:spcPts val="4000"/>
              </a:lnSpc>
              <a:spcBef>
                <a:spcPts val="0"/>
              </a:spcBef>
              <a:buFontTx/>
              <a:buNone/>
              <a:defRPr sz="4000" b="0" i="0" cap="all" baseline="0">
                <a:solidFill>
                  <a:srgbClr val="606060"/>
                </a:solidFill>
                <a:latin typeface=""/>
              </a:defRPr>
            </a:lvl2pPr>
          </a:lstStyle>
          <a:p>
            <a:pPr lvl="0"/>
            <a:r>
              <a:rPr lang="fr-FR" dirty="0"/>
              <a:t>titre</a:t>
            </a:r>
          </a:p>
          <a:p>
            <a:pPr lvl="1"/>
            <a:r>
              <a:rPr lang="fr-FR" dirty="0"/>
              <a:t>Titre suite</a:t>
            </a:r>
          </a:p>
        </p:txBody>
      </p:sp>
    </p:spTree>
    <p:extLst>
      <p:ext uri="{BB962C8B-B14F-4D97-AF65-F5344CB8AC3E}">
        <p14:creationId xmlns:p14="http://schemas.microsoft.com/office/powerpoint/2010/main" val="284256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1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4" name="Espace réservé du texte 3"/>
          <p:cNvSpPr>
            <a:spLocks noGrp="1"/>
          </p:cNvSpPr>
          <p:nvPr>
            <p:ph type="body" sz="quarter" idx="10" hasCustomPrompt="1"/>
          </p:nvPr>
        </p:nvSpPr>
        <p:spPr>
          <a:xfrm>
            <a:off x="447298" y="5733257"/>
            <a:ext cx="11259894" cy="1056395"/>
          </a:xfrm>
          <a:prstGeom prst="rect">
            <a:avLst/>
          </a:prstGeom>
        </p:spPr>
        <p:txBody>
          <a:bodyPr vert="horz" lIns="0" tIns="0" rIns="0" bIns="0" numCol="5"/>
          <a:lstStyle>
            <a:lvl1pPr algn="ctr">
              <a:lnSpc>
                <a:spcPts val="1800"/>
              </a:lnSpc>
              <a:spcBef>
                <a:spcPts val="0"/>
              </a:spcBef>
              <a:spcAft>
                <a:spcPts val="500"/>
              </a:spcAft>
              <a:buFontTx/>
              <a:buNone/>
              <a:defRPr sz="1800" u="none" strike="noStrike" cap="all">
                <a:solidFill>
                  <a:srgbClr val="606060"/>
                </a:solidFill>
              </a:defRPr>
            </a:lvl1pPr>
            <a:lvl2pPr marL="0" indent="0" algn="ctr">
              <a:spcBef>
                <a:spcPts val="1000"/>
              </a:spcBef>
              <a:buFontTx/>
              <a:buNone/>
              <a:defRPr sz="1600" baseline="0">
                <a:ln>
                  <a:noFill/>
                </a:ln>
                <a:latin typeface="Raleway Medium"/>
              </a:defRPr>
            </a:lvl2pPr>
            <a:lvl3pPr marL="914400" indent="0">
              <a:buNone/>
              <a:defRPr/>
            </a:lvl3pPr>
          </a:lstStyle>
          <a:p>
            <a:pPr lvl="0"/>
            <a:r>
              <a:rPr lang="fr-FR" dirty="0"/>
              <a:t>VILLE</a:t>
            </a:r>
            <a:br>
              <a:rPr lang="fr-FR" dirty="0"/>
            </a:br>
            <a:r>
              <a:rPr lang="fr-FR" dirty="0"/>
              <a:t>DFSFSD</a:t>
            </a:r>
          </a:p>
          <a:p>
            <a:pPr lvl="1"/>
            <a:r>
              <a:rPr lang="fr-FR" dirty="0"/>
              <a:t>TELEPHONE</a:t>
            </a:r>
          </a:p>
        </p:txBody>
      </p:sp>
      <p:cxnSp>
        <p:nvCxnSpPr>
          <p:cNvPr id="6" name="Connecteur droit 5"/>
          <p:cNvCxnSpPr/>
          <p:nvPr userDrawn="1"/>
        </p:nvCxnSpPr>
        <p:spPr>
          <a:xfrm>
            <a:off x="712876" y="6285835"/>
            <a:ext cx="1882722"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cxnSp>
        <p:nvCxnSpPr>
          <p:cNvPr id="7" name="Connecteur droit 6"/>
          <p:cNvCxnSpPr/>
          <p:nvPr userDrawn="1"/>
        </p:nvCxnSpPr>
        <p:spPr>
          <a:xfrm>
            <a:off x="2940984" y="6285835"/>
            <a:ext cx="1882722"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cxnSp>
        <p:nvCxnSpPr>
          <p:cNvPr id="8" name="Connecteur droit 7"/>
          <p:cNvCxnSpPr/>
          <p:nvPr userDrawn="1"/>
        </p:nvCxnSpPr>
        <p:spPr>
          <a:xfrm>
            <a:off x="5169092" y="6285835"/>
            <a:ext cx="1882722"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cxnSp>
        <p:nvCxnSpPr>
          <p:cNvPr id="9" name="Connecteur droit 8"/>
          <p:cNvCxnSpPr/>
          <p:nvPr userDrawn="1"/>
        </p:nvCxnSpPr>
        <p:spPr>
          <a:xfrm>
            <a:off x="7397201" y="6285835"/>
            <a:ext cx="1882722"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cxnSp>
        <p:nvCxnSpPr>
          <p:cNvPr id="10" name="Connecteur droit 9"/>
          <p:cNvCxnSpPr/>
          <p:nvPr userDrawn="1"/>
        </p:nvCxnSpPr>
        <p:spPr>
          <a:xfrm>
            <a:off x="9625311" y="6285835"/>
            <a:ext cx="1882722"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015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contenu 5"/>
          <p:cNvSpPr>
            <a:spLocks noGrp="1"/>
          </p:cNvSpPr>
          <p:nvPr>
            <p:ph sz="quarter" idx="11" hasCustomPrompt="1"/>
          </p:nvPr>
        </p:nvSpPr>
        <p:spPr>
          <a:xfrm>
            <a:off x="641517" y="211699"/>
            <a:ext cx="5155956" cy="1331913"/>
          </a:xfrm>
          <a:prstGeom prst="rect">
            <a:avLst/>
          </a:prstGeom>
        </p:spPr>
        <p:txBody>
          <a:bodyPr vert="horz"/>
          <a:lstStyle>
            <a:lvl1pPr marL="0" indent="0">
              <a:lnSpc>
                <a:spcPts val="4000"/>
              </a:lnSpc>
              <a:spcBef>
                <a:spcPts val="0"/>
              </a:spcBef>
              <a:buFontTx/>
              <a:buNone/>
              <a:defRPr sz="4000" cap="all" baseline="0">
                <a:solidFill>
                  <a:srgbClr val="606060"/>
                </a:solidFill>
                <a:latin typeface="Raleway ExtraBold"/>
              </a:defRPr>
            </a:lvl1pPr>
            <a:lvl2pPr marL="0" indent="0">
              <a:lnSpc>
                <a:spcPts val="4000"/>
              </a:lnSpc>
              <a:spcBef>
                <a:spcPts val="0"/>
              </a:spcBef>
              <a:buFontTx/>
              <a:buNone/>
              <a:defRPr sz="4000" b="0" i="0" cap="all" baseline="0">
                <a:solidFill>
                  <a:srgbClr val="606060"/>
                </a:solidFill>
                <a:latin typeface=""/>
              </a:defRPr>
            </a:lvl2pPr>
          </a:lstStyle>
          <a:p>
            <a:pPr lvl="0"/>
            <a:r>
              <a:rPr lang="fr-FR" dirty="0"/>
              <a:t>titre</a:t>
            </a:r>
          </a:p>
          <a:p>
            <a:pPr lvl="1"/>
            <a:r>
              <a:rPr lang="fr-FR" dirty="0"/>
              <a:t>Titre suite</a:t>
            </a:r>
          </a:p>
        </p:txBody>
      </p:sp>
    </p:spTree>
    <p:extLst>
      <p:ext uri="{BB962C8B-B14F-4D97-AF65-F5344CB8AC3E}">
        <p14:creationId xmlns:p14="http://schemas.microsoft.com/office/powerpoint/2010/main" val="288570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140380" y="1275627"/>
            <a:ext cx="2498751" cy="2549231"/>
          </a:xfrm>
          <a:prstGeom prst="rect">
            <a:avLst/>
          </a:prstGeom>
        </p:spPr>
      </p:pic>
      <p:pic>
        <p:nvPicPr>
          <p:cNvPr id="11"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140379" y="3950755"/>
            <a:ext cx="2498751" cy="2549231"/>
          </a:xfrm>
          <a:prstGeom prst="rect">
            <a:avLst/>
          </a:prstGeom>
        </p:spPr>
      </p:pic>
      <p:pic>
        <p:nvPicPr>
          <p:cNvPr id="12"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772870" y="1275627"/>
            <a:ext cx="2498751" cy="2549231"/>
          </a:xfrm>
          <a:prstGeom prst="rect">
            <a:avLst/>
          </a:prstGeom>
        </p:spPr>
      </p:pic>
      <p:pic>
        <p:nvPicPr>
          <p:cNvPr id="13"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772870" y="3950755"/>
            <a:ext cx="2498751" cy="2549231"/>
          </a:xfrm>
          <a:prstGeom prst="rect">
            <a:avLst/>
          </a:prstGeom>
        </p:spPr>
      </p:pic>
      <p:pic>
        <p:nvPicPr>
          <p:cNvPr id="14"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402836" y="1275627"/>
            <a:ext cx="2498751" cy="2549231"/>
          </a:xfrm>
          <a:prstGeom prst="rect">
            <a:avLst/>
          </a:prstGeom>
        </p:spPr>
      </p:pic>
      <p:pic>
        <p:nvPicPr>
          <p:cNvPr id="15" name="AUD002_BlocPetitBleu.png" descr="/Volumes/Studio/EXE_Auditia/AUD002:1_Papeterie/AUD002-1_PowerPoint/AUD002_BlocPetitBleu.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402836" y="3950755"/>
            <a:ext cx="2498751" cy="2549231"/>
          </a:xfrm>
          <a:prstGeom prst="rect">
            <a:avLst/>
          </a:prstGeom>
        </p:spPr>
      </p:pic>
      <p:sp>
        <p:nvSpPr>
          <p:cNvPr id="24" name="Espace réservé du contenu 3"/>
          <p:cNvSpPr>
            <a:spLocks noGrp="1"/>
          </p:cNvSpPr>
          <p:nvPr>
            <p:ph sz="quarter" idx="21" hasCustomPrompt="1"/>
          </p:nvPr>
        </p:nvSpPr>
        <p:spPr>
          <a:xfrm>
            <a:off x="2358660"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5" name="Espace réservé du contenu 3"/>
          <p:cNvSpPr>
            <a:spLocks noGrp="1"/>
          </p:cNvSpPr>
          <p:nvPr>
            <p:ph sz="quarter" idx="22" hasCustomPrompt="1"/>
          </p:nvPr>
        </p:nvSpPr>
        <p:spPr>
          <a:xfrm>
            <a:off x="4943572"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6" name="Espace réservé du contenu 3"/>
          <p:cNvSpPr>
            <a:spLocks noGrp="1"/>
          </p:cNvSpPr>
          <p:nvPr>
            <p:ph sz="quarter" idx="23" hasCustomPrompt="1"/>
          </p:nvPr>
        </p:nvSpPr>
        <p:spPr>
          <a:xfrm>
            <a:off x="7608562" y="1560646"/>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7" name="Espace réservé du contenu 3"/>
          <p:cNvSpPr>
            <a:spLocks noGrp="1"/>
          </p:cNvSpPr>
          <p:nvPr>
            <p:ph sz="quarter" idx="24" hasCustomPrompt="1"/>
          </p:nvPr>
        </p:nvSpPr>
        <p:spPr>
          <a:xfrm>
            <a:off x="2358660"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8" name="Espace réservé du contenu 3"/>
          <p:cNvSpPr>
            <a:spLocks noGrp="1"/>
          </p:cNvSpPr>
          <p:nvPr>
            <p:ph sz="quarter" idx="25" hasCustomPrompt="1"/>
          </p:nvPr>
        </p:nvSpPr>
        <p:spPr>
          <a:xfrm>
            <a:off x="4943572"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29" name="Espace réservé du contenu 3"/>
          <p:cNvSpPr>
            <a:spLocks noGrp="1"/>
          </p:cNvSpPr>
          <p:nvPr>
            <p:ph sz="quarter" idx="26" hasCustomPrompt="1"/>
          </p:nvPr>
        </p:nvSpPr>
        <p:spPr>
          <a:xfrm>
            <a:off x="7608562" y="4221089"/>
            <a:ext cx="2242499" cy="2236787"/>
          </a:xfrm>
          <a:prstGeom prst="rect">
            <a:avLst/>
          </a:prstGeom>
        </p:spPr>
        <p:txBody>
          <a:bodyPr vert="horz"/>
          <a:lstStyle>
            <a:lvl1pPr marL="0" indent="0">
              <a:lnSpc>
                <a:spcPts val="1600"/>
              </a:lnSpc>
              <a:spcBef>
                <a:spcPts val="0"/>
              </a:spcBef>
              <a:spcAft>
                <a:spcPts val="400"/>
              </a:spcAft>
              <a:buFontTx/>
              <a:buNone/>
              <a:defRPr sz="1500" b="1" i="0" cap="all" baseline="0">
                <a:solidFill>
                  <a:schemeClr val="bg1"/>
                </a:solidFill>
                <a:latin typeface="Raleway"/>
                <a:cs typeface="Raleway"/>
              </a:defRPr>
            </a:lvl1pPr>
            <a:lvl2pPr marL="0" indent="0">
              <a:lnSpc>
                <a:spcPts val="1560"/>
              </a:lnSpc>
              <a:spcBef>
                <a:spcPts val="200"/>
              </a:spcBef>
              <a:buFontTx/>
              <a:buNone/>
              <a:defRPr sz="1300" baseline="0">
                <a:solidFill>
                  <a:schemeClr val="bg1"/>
                </a:solidFill>
                <a:latin typeface="Raleway"/>
                <a:cs typeface="Raleway"/>
              </a:defRPr>
            </a:lvl2pPr>
          </a:lstStyle>
          <a:p>
            <a:pPr lvl="0"/>
            <a:r>
              <a:rPr lang="fr-FR" dirty="0"/>
              <a:t>TITRE</a:t>
            </a:r>
          </a:p>
          <a:p>
            <a:pPr lvl="1"/>
            <a:r>
              <a:rPr lang="fr-FR" dirty="0"/>
              <a:t>Texte suite</a:t>
            </a:r>
          </a:p>
        </p:txBody>
      </p:sp>
      <p:sp>
        <p:nvSpPr>
          <p:cNvPr id="30" name="Espace réservé du contenu 5"/>
          <p:cNvSpPr>
            <a:spLocks noGrp="1"/>
          </p:cNvSpPr>
          <p:nvPr>
            <p:ph sz="quarter" idx="11" hasCustomPrompt="1"/>
          </p:nvPr>
        </p:nvSpPr>
        <p:spPr>
          <a:xfrm>
            <a:off x="641517" y="211699"/>
            <a:ext cx="5155956" cy="1331913"/>
          </a:xfrm>
          <a:prstGeom prst="rect">
            <a:avLst/>
          </a:prstGeom>
        </p:spPr>
        <p:txBody>
          <a:bodyPr vert="horz"/>
          <a:lstStyle>
            <a:lvl1pPr marL="0" indent="0">
              <a:lnSpc>
                <a:spcPts val="4000"/>
              </a:lnSpc>
              <a:spcBef>
                <a:spcPts val="0"/>
              </a:spcBef>
              <a:buFontTx/>
              <a:buNone/>
              <a:defRPr sz="4000" cap="all" baseline="0">
                <a:solidFill>
                  <a:srgbClr val="606060"/>
                </a:solidFill>
                <a:latin typeface="Raleway ExtraBold"/>
              </a:defRPr>
            </a:lvl1pPr>
            <a:lvl2pPr marL="0" indent="0">
              <a:lnSpc>
                <a:spcPts val="4000"/>
              </a:lnSpc>
              <a:spcBef>
                <a:spcPts val="0"/>
              </a:spcBef>
              <a:buFontTx/>
              <a:buNone/>
              <a:defRPr sz="4000" b="0" i="0" cap="all" baseline="0">
                <a:solidFill>
                  <a:srgbClr val="606060"/>
                </a:solidFill>
                <a:latin typeface=""/>
              </a:defRPr>
            </a:lvl2pPr>
          </a:lstStyle>
          <a:p>
            <a:pPr lvl="0"/>
            <a:r>
              <a:rPr lang="fr-FR" dirty="0"/>
              <a:t>titre</a:t>
            </a:r>
          </a:p>
          <a:p>
            <a:pPr lvl="1"/>
            <a:r>
              <a:rPr lang="fr-FR" dirty="0"/>
              <a:t>Titre suite</a:t>
            </a:r>
          </a:p>
        </p:txBody>
      </p:sp>
    </p:spTree>
    <p:extLst>
      <p:ext uri="{BB962C8B-B14F-4D97-AF65-F5344CB8AC3E}">
        <p14:creationId xmlns:p14="http://schemas.microsoft.com/office/powerpoint/2010/main" val="1972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9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sTitre">
    <p:spTree>
      <p:nvGrpSpPr>
        <p:cNvPr id="1" name=""/>
        <p:cNvGrpSpPr/>
        <p:nvPr/>
      </p:nvGrpSpPr>
      <p:grpSpPr>
        <a:xfrm>
          <a:off x="0" y="0"/>
          <a:ext cx="0" cy="0"/>
          <a:chOff x="0" y="0"/>
          <a:chExt cx="0" cy="0"/>
        </a:xfrm>
      </p:grpSpPr>
      <p:pic>
        <p:nvPicPr>
          <p:cNvPr id="7" name="gimmick-blanc.ai" descr="gimmick-blanc.ai"/>
          <p:cNvPicPr>
            <a:picLocks noChangeAspect="1"/>
          </p:cNvPicPr>
          <p:nvPr userDrawn="1"/>
        </p:nvPicPr>
        <p:blipFill>
          <a:blip r:embed="rId2">
            <a:extLst/>
          </a:blip>
          <a:stretch>
            <a:fillRect/>
          </a:stretch>
        </p:blipFill>
        <p:spPr>
          <a:xfrm rot="3585810">
            <a:off x="8117708" y="1622887"/>
            <a:ext cx="2116785" cy="1083853"/>
          </a:xfrm>
          <a:prstGeom prst="rect">
            <a:avLst/>
          </a:prstGeom>
          <a:ln w="3175">
            <a:miter lim="400000"/>
          </a:ln>
        </p:spPr>
      </p:pic>
      <p:sp>
        <p:nvSpPr>
          <p:cNvPr id="4" name="Espace réservé du contenu 3"/>
          <p:cNvSpPr>
            <a:spLocks noGrp="1"/>
          </p:cNvSpPr>
          <p:nvPr>
            <p:ph sz="quarter" idx="10" hasCustomPrompt="1"/>
          </p:nvPr>
        </p:nvSpPr>
        <p:spPr>
          <a:xfrm>
            <a:off x="1" y="1910993"/>
            <a:ext cx="12191999" cy="2847997"/>
          </a:xfrm>
          <a:prstGeom prst="rect">
            <a:avLst/>
          </a:prstGeom>
        </p:spPr>
        <p:txBody>
          <a:bodyPr vert="horz"/>
          <a:lstStyle>
            <a:lvl1pPr marL="0" indent="0" algn="ctr">
              <a:spcBef>
                <a:spcPts val="0"/>
              </a:spcBef>
              <a:buFontTx/>
              <a:buNone/>
              <a:defRPr sz="10000" kern="1200" cap="all" baseline="0">
                <a:solidFill>
                  <a:schemeClr val="bg1"/>
                </a:solidFill>
                <a:latin typeface="Raleway ExtraBold"/>
              </a:defRPr>
            </a:lvl1pPr>
            <a:lvl2pPr marL="457200" indent="0" algn="ctr">
              <a:spcBef>
                <a:spcPts val="0"/>
              </a:spcBef>
              <a:buFontTx/>
              <a:buNone/>
              <a:defRPr sz="10000" kern="1200" cap="all" baseline="0">
                <a:solidFill>
                  <a:schemeClr val="bg1"/>
                </a:solidFill>
                <a:latin typeface="Raleway"/>
              </a:defRPr>
            </a:lvl2pPr>
          </a:lstStyle>
          <a:p>
            <a:pPr lvl="0"/>
            <a:r>
              <a:rPr lang="fr-FR" dirty="0"/>
              <a:t>titre</a:t>
            </a:r>
          </a:p>
          <a:p>
            <a:pPr lvl="1"/>
            <a:r>
              <a:rPr lang="fr-FR" dirty="0"/>
              <a:t>Titre suite</a:t>
            </a:r>
          </a:p>
        </p:txBody>
      </p:sp>
    </p:spTree>
    <p:extLst>
      <p:ext uri="{BB962C8B-B14F-4D97-AF65-F5344CB8AC3E}">
        <p14:creationId xmlns:p14="http://schemas.microsoft.com/office/powerpoint/2010/main" val="122488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s Picto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760" y="274638"/>
            <a:ext cx="10972482" cy="1143000"/>
          </a:xfrm>
          <a:prstGeom prst="rect">
            <a:avLst/>
          </a:prstGeom>
        </p:spPr>
        <p:txBody>
          <a:bodyPr vert="horz"/>
          <a:lstStyle>
            <a:lvl1pPr>
              <a:defRPr sz="2000"/>
            </a:lvl1pPr>
          </a:lstStyle>
          <a:p>
            <a:r>
              <a:rPr lang="fr-FR" dirty="0"/>
              <a:t>Les visuels pour agrémenter</a:t>
            </a:r>
          </a:p>
        </p:txBody>
      </p:sp>
      <p:pic>
        <p:nvPicPr>
          <p:cNvPr id="3" name="Image 2" descr="AUD002_AmpouleBl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63" y="1110246"/>
            <a:ext cx="815858" cy="988763"/>
          </a:xfrm>
          <a:prstGeom prst="rect">
            <a:avLst/>
          </a:prstGeom>
        </p:spPr>
      </p:pic>
      <p:pic>
        <p:nvPicPr>
          <p:cNvPr id="4" name="Image 3" descr="AUD002_AmpouleBle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55" y="1062632"/>
            <a:ext cx="855146" cy="1036376"/>
          </a:xfrm>
          <a:prstGeom prst="rect">
            <a:avLst/>
          </a:prstGeom>
        </p:spPr>
      </p:pic>
      <p:pic>
        <p:nvPicPr>
          <p:cNvPr id="5" name="Image 4" descr="AUD002_AmpouleGri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47852" y="1075138"/>
            <a:ext cx="843595" cy="1022377"/>
          </a:xfrm>
          <a:prstGeom prst="rect">
            <a:avLst/>
          </a:prstGeom>
        </p:spPr>
      </p:pic>
      <p:pic>
        <p:nvPicPr>
          <p:cNvPr id="6" name="Image 5" descr="AUD002_EclatsBlc.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201934">
            <a:off x="9792799" y="2387482"/>
            <a:ext cx="865532" cy="441624"/>
          </a:xfrm>
          <a:prstGeom prst="rect">
            <a:avLst/>
          </a:prstGeom>
        </p:spPr>
      </p:pic>
      <p:pic>
        <p:nvPicPr>
          <p:cNvPr id="7" name="Image 6" descr="AUD002_EclatsGri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19281" y="2214229"/>
            <a:ext cx="605114" cy="847375"/>
          </a:xfrm>
          <a:prstGeom prst="rect">
            <a:avLst/>
          </a:prstGeom>
        </p:spPr>
      </p:pic>
      <p:pic>
        <p:nvPicPr>
          <p:cNvPr id="8" name="Image 7" descr="AUD002_EuroBlc.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77837" y="1193108"/>
            <a:ext cx="863830" cy="904406"/>
          </a:xfrm>
          <a:prstGeom prst="rect">
            <a:avLst/>
          </a:prstGeom>
        </p:spPr>
      </p:pic>
      <p:pic>
        <p:nvPicPr>
          <p:cNvPr id="9" name="Image 8" descr="AUD002_EuroBleu.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04105" y="1233782"/>
            <a:ext cx="826410" cy="865227"/>
          </a:xfrm>
          <a:prstGeom prst="rect">
            <a:avLst/>
          </a:prstGeom>
        </p:spPr>
      </p:pic>
      <p:pic>
        <p:nvPicPr>
          <p:cNvPr id="10" name="Image 9" descr="AUD002_Euro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823584" y="1193108"/>
            <a:ext cx="809938" cy="847982"/>
          </a:xfrm>
          <a:prstGeom prst="rect">
            <a:avLst/>
          </a:prstGeom>
        </p:spPr>
      </p:pic>
      <p:pic>
        <p:nvPicPr>
          <p:cNvPr id="11" name="Image 10" descr="AUD002_FlecheBlanc.gif"/>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963181" y="1188476"/>
            <a:ext cx="484566" cy="852614"/>
          </a:xfrm>
          <a:prstGeom prst="rect">
            <a:avLst/>
          </a:prstGeom>
        </p:spPr>
      </p:pic>
      <p:pic>
        <p:nvPicPr>
          <p:cNvPr id="13" name="Image 12" descr="AUD002_Hom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6907" y="3779897"/>
            <a:ext cx="705703" cy="1795867"/>
          </a:xfrm>
          <a:prstGeom prst="rect">
            <a:avLst/>
          </a:prstGeom>
        </p:spPr>
      </p:pic>
      <p:pic>
        <p:nvPicPr>
          <p:cNvPr id="14" name="Image 13" descr="AUD002_Hom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77187" y="3694113"/>
            <a:ext cx="739413" cy="1881650"/>
          </a:xfrm>
          <a:prstGeom prst="rect">
            <a:avLst/>
          </a:prstGeom>
        </p:spPr>
      </p:pic>
      <p:pic>
        <p:nvPicPr>
          <p:cNvPr id="15" name="Image 14" descr="AUD002_Hom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097930" y="3779896"/>
            <a:ext cx="684838" cy="1742772"/>
          </a:xfrm>
          <a:prstGeom prst="rect">
            <a:avLst/>
          </a:prstGeom>
        </p:spPr>
      </p:pic>
      <p:pic>
        <p:nvPicPr>
          <p:cNvPr id="16" name="Image 15" descr="AUD002_Poigne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332692" y="2603166"/>
            <a:ext cx="1261994" cy="797507"/>
          </a:xfrm>
          <a:prstGeom prst="rect">
            <a:avLst/>
          </a:prstGeom>
        </p:spPr>
      </p:pic>
      <p:pic>
        <p:nvPicPr>
          <p:cNvPr id="17" name="Image 16" descr="AUD002_Poigne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336873" y="3379642"/>
            <a:ext cx="1266745" cy="800509"/>
          </a:xfrm>
          <a:prstGeom prst="rect">
            <a:avLst/>
          </a:prstGeom>
        </p:spPr>
      </p:pic>
      <p:pic>
        <p:nvPicPr>
          <p:cNvPr id="19" name="Image 18" descr="AUD002_Poigne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231317" y="2603166"/>
            <a:ext cx="1329910" cy="840427"/>
          </a:xfrm>
          <a:prstGeom prst="rect">
            <a:avLst/>
          </a:prstGeom>
        </p:spPr>
      </p:pic>
      <p:pic>
        <p:nvPicPr>
          <p:cNvPr id="20" name="Image 19" descr="AUD002_Rouage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2262" y="5649647"/>
            <a:ext cx="1029192" cy="1045861"/>
          </a:xfrm>
          <a:prstGeom prst="rect">
            <a:avLst/>
          </a:prstGeom>
        </p:spPr>
      </p:pic>
      <p:pic>
        <p:nvPicPr>
          <p:cNvPr id="21" name="Image 20" descr="AUD002_Rouage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77188" y="5649646"/>
            <a:ext cx="1036475" cy="1053262"/>
          </a:xfrm>
          <a:prstGeom prst="rect">
            <a:avLst/>
          </a:prstGeom>
        </p:spPr>
      </p:pic>
      <p:pic>
        <p:nvPicPr>
          <p:cNvPr id="22" name="Image 21" descr="AUD002_Rouage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248504" y="5609673"/>
            <a:ext cx="1068528" cy="1085834"/>
          </a:xfrm>
          <a:prstGeom prst="rect">
            <a:avLst/>
          </a:prstGeom>
        </p:spPr>
      </p:pic>
      <p:pic>
        <p:nvPicPr>
          <p:cNvPr id="23" name="Image 22" descr="AUD002_PictoAttestation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6998915" y="2395544"/>
            <a:ext cx="842751" cy="835975"/>
          </a:xfrm>
          <a:prstGeom prst="rect">
            <a:avLst/>
          </a:prstGeom>
        </p:spPr>
      </p:pic>
      <p:pic>
        <p:nvPicPr>
          <p:cNvPr id="24" name="Image 23" descr="AUD002_PictoAttestation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7962711" y="2469888"/>
            <a:ext cx="767804" cy="761630"/>
          </a:xfrm>
          <a:prstGeom prst="rect">
            <a:avLst/>
          </a:prstGeom>
        </p:spPr>
      </p:pic>
      <p:pic>
        <p:nvPicPr>
          <p:cNvPr id="25" name="Image 24" descr="AUD002_PictoAttestationNoir.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927751" y="2341340"/>
            <a:ext cx="828140" cy="821481"/>
          </a:xfrm>
          <a:prstGeom prst="rect">
            <a:avLst/>
          </a:prstGeom>
        </p:spPr>
      </p:pic>
      <p:pic>
        <p:nvPicPr>
          <p:cNvPr id="26" name="Image 25" descr="AUD002_PictoComptes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434025" y="4323871"/>
            <a:ext cx="902848" cy="908817"/>
          </a:xfrm>
          <a:prstGeom prst="rect">
            <a:avLst/>
          </a:prstGeom>
        </p:spPr>
      </p:pic>
      <p:pic>
        <p:nvPicPr>
          <p:cNvPr id="27" name="Image 26" descr="AUD002_PictoComptes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487682" y="4323871"/>
            <a:ext cx="902848" cy="908817"/>
          </a:xfrm>
          <a:prstGeom prst="rect">
            <a:avLst/>
          </a:prstGeom>
        </p:spPr>
      </p:pic>
      <p:pic>
        <p:nvPicPr>
          <p:cNvPr id="28" name="Image 27" descr="AUD002_PictoComptes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657571" y="4323057"/>
            <a:ext cx="903657" cy="909631"/>
          </a:xfrm>
          <a:prstGeom prst="rect">
            <a:avLst/>
          </a:prstGeom>
        </p:spPr>
      </p:pic>
      <p:pic>
        <p:nvPicPr>
          <p:cNvPr id="29" name="Image 28" descr="AUD002_PictoDétail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537837" y="5506116"/>
            <a:ext cx="1077547" cy="1080453"/>
          </a:xfrm>
          <a:prstGeom prst="rect">
            <a:avLst/>
          </a:prstGeom>
        </p:spPr>
      </p:pic>
      <p:pic>
        <p:nvPicPr>
          <p:cNvPr id="30" name="Image 29" descr="AUD002_PictoDétail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692544" y="5506117"/>
            <a:ext cx="1077547" cy="1080453"/>
          </a:xfrm>
          <a:prstGeom prst="rect">
            <a:avLst/>
          </a:prstGeom>
        </p:spPr>
      </p:pic>
      <p:pic>
        <p:nvPicPr>
          <p:cNvPr id="31" name="Image 30" descr="AUD002_PictoDétail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837880" y="5506116"/>
            <a:ext cx="1035276" cy="1038068"/>
          </a:xfrm>
          <a:prstGeom prst="rect">
            <a:avLst/>
          </a:prstGeom>
        </p:spPr>
      </p:pic>
      <p:pic>
        <p:nvPicPr>
          <p:cNvPr id="32" name="Image 31" descr="AUD002_PictoGestion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576814" y="1012691"/>
            <a:ext cx="793788" cy="1183410"/>
          </a:xfrm>
          <a:prstGeom prst="rect">
            <a:avLst/>
          </a:prstGeom>
        </p:spPr>
      </p:pic>
      <p:pic>
        <p:nvPicPr>
          <p:cNvPr id="33" name="Image 32" descr="AUD002_PictoGestion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94686" y="1095941"/>
            <a:ext cx="737947" cy="1100161"/>
          </a:xfrm>
          <a:prstGeom prst="rect">
            <a:avLst/>
          </a:prstGeom>
        </p:spPr>
      </p:pic>
      <p:pic>
        <p:nvPicPr>
          <p:cNvPr id="34" name="Image 33" descr="AUD002_PictoGestion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603618" y="1075137"/>
            <a:ext cx="751901" cy="1120964"/>
          </a:xfrm>
          <a:prstGeom prst="rect">
            <a:avLst/>
          </a:prstGeom>
        </p:spPr>
      </p:pic>
      <p:pic>
        <p:nvPicPr>
          <p:cNvPr id="35" name="Image 34" descr="AUD002_PictoMission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77187" y="2344103"/>
            <a:ext cx="739413" cy="1103085"/>
          </a:xfrm>
          <a:prstGeom prst="rect">
            <a:avLst/>
          </a:prstGeom>
        </p:spPr>
      </p:pic>
      <p:pic>
        <p:nvPicPr>
          <p:cNvPr id="36" name="Image 35" descr="AUD002_PictoMission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120967" y="2344102"/>
            <a:ext cx="661801" cy="987302"/>
          </a:xfrm>
          <a:prstGeom prst="rect">
            <a:avLst/>
          </a:prstGeom>
        </p:spPr>
      </p:pic>
      <p:pic>
        <p:nvPicPr>
          <p:cNvPr id="37" name="Image 36" descr="AUD002_PictoMission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92039" y="2378998"/>
            <a:ext cx="684841" cy="1021674"/>
          </a:xfrm>
          <a:prstGeom prst="rect">
            <a:avLst/>
          </a:prstGeom>
        </p:spPr>
      </p:pic>
      <p:pic>
        <p:nvPicPr>
          <p:cNvPr id="38" name="Image 37" descr="AUD002_Fleche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548928" y="1235006"/>
            <a:ext cx="458121" cy="806084"/>
          </a:xfrm>
          <a:prstGeom prst="rect">
            <a:avLst/>
          </a:prstGeom>
        </p:spPr>
      </p:pic>
      <p:pic>
        <p:nvPicPr>
          <p:cNvPr id="39" name="Image 38" descr="AUD002_Fleche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219282" y="1235007"/>
            <a:ext cx="452278" cy="795801"/>
          </a:xfrm>
          <a:prstGeom prst="rect">
            <a:avLst/>
          </a:prstGeom>
        </p:spPr>
      </p:pic>
      <p:pic>
        <p:nvPicPr>
          <p:cNvPr id="40" name="Image 39" descr="AUD002_Eclats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503427" y="2194419"/>
            <a:ext cx="619259" cy="867184"/>
          </a:xfrm>
          <a:prstGeom prst="rect">
            <a:avLst/>
          </a:prstGeom>
        </p:spPr>
      </p:pic>
      <p:pic>
        <p:nvPicPr>
          <p:cNvPr id="41" name="Image 40" descr="AUD002_BlocCarre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051105" y="3640447"/>
            <a:ext cx="956722" cy="976050"/>
          </a:xfrm>
          <a:prstGeom prst="rect">
            <a:avLst/>
          </a:prstGeom>
        </p:spPr>
      </p:pic>
      <p:pic>
        <p:nvPicPr>
          <p:cNvPr id="42" name="Image 41" descr="AUD002_BlocCarre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140201" y="3640447"/>
            <a:ext cx="956722" cy="976050"/>
          </a:xfrm>
          <a:prstGeom prst="rect">
            <a:avLst/>
          </a:prstGeom>
        </p:spPr>
      </p:pic>
      <p:pic>
        <p:nvPicPr>
          <p:cNvPr id="43" name="Image 42" descr="AUD002_BlocCarre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285185" y="3694113"/>
            <a:ext cx="904118" cy="922384"/>
          </a:xfrm>
          <a:prstGeom prst="rect">
            <a:avLst/>
          </a:prstGeom>
        </p:spPr>
      </p:pic>
      <p:pic>
        <p:nvPicPr>
          <p:cNvPr id="44" name="Image 43" descr="AUD002_BlocLongBlc.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023124" y="4924849"/>
            <a:ext cx="3182077" cy="435831"/>
          </a:xfrm>
          <a:prstGeom prst="rect">
            <a:avLst/>
          </a:prstGeom>
        </p:spPr>
      </p:pic>
      <p:pic>
        <p:nvPicPr>
          <p:cNvPr id="45" name="Image 44" descr="AUD002_BlocLongBleu.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036479" y="5513468"/>
            <a:ext cx="3173271" cy="434625"/>
          </a:xfrm>
          <a:prstGeom prst="rect">
            <a:avLst/>
          </a:prstGeom>
        </p:spPr>
      </p:pic>
      <p:pic>
        <p:nvPicPr>
          <p:cNvPr id="46" name="Image 45" descr="AUD002_BlocLongGris.pn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036478" y="6195970"/>
            <a:ext cx="3408704" cy="466871"/>
          </a:xfrm>
          <a:prstGeom prst="rect">
            <a:avLst/>
          </a:prstGeom>
        </p:spPr>
      </p:pic>
    </p:spTree>
    <p:extLst>
      <p:ext uri="{BB962C8B-B14F-4D97-AF65-F5344CB8AC3E}">
        <p14:creationId xmlns:p14="http://schemas.microsoft.com/office/powerpoint/2010/main" val="2616686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contenu 5"/>
          <p:cNvSpPr>
            <a:spLocks noGrp="1"/>
          </p:cNvSpPr>
          <p:nvPr>
            <p:ph sz="quarter" idx="11" hasCustomPrompt="1"/>
          </p:nvPr>
        </p:nvSpPr>
        <p:spPr>
          <a:xfrm>
            <a:off x="641517" y="211699"/>
            <a:ext cx="5155956" cy="1331913"/>
          </a:xfrm>
          <a:prstGeom prst="rect">
            <a:avLst/>
          </a:prstGeom>
        </p:spPr>
        <p:txBody>
          <a:bodyPr vert="horz"/>
          <a:lstStyle>
            <a:lvl1pPr marL="0" indent="0">
              <a:lnSpc>
                <a:spcPts val="4000"/>
              </a:lnSpc>
              <a:spcBef>
                <a:spcPts val="0"/>
              </a:spcBef>
              <a:buFontTx/>
              <a:buNone/>
              <a:defRPr sz="4000" cap="all" baseline="0">
                <a:solidFill>
                  <a:srgbClr val="606060"/>
                </a:solidFill>
                <a:latin typeface="Raleway ExtraBold"/>
              </a:defRPr>
            </a:lvl1pPr>
            <a:lvl2pPr marL="0" indent="0">
              <a:lnSpc>
                <a:spcPts val="4000"/>
              </a:lnSpc>
              <a:spcBef>
                <a:spcPts val="0"/>
              </a:spcBef>
              <a:buFontTx/>
              <a:buNone/>
              <a:defRPr sz="4000" b="0" i="0" cap="all" baseline="0">
                <a:solidFill>
                  <a:srgbClr val="606060"/>
                </a:solidFill>
                <a:latin typeface=""/>
              </a:defRPr>
            </a:lvl2pPr>
          </a:lstStyle>
          <a:p>
            <a:pPr lvl="0"/>
            <a:r>
              <a:rPr lang="fr-FR" dirty="0"/>
              <a:t>titre</a:t>
            </a:r>
          </a:p>
          <a:p>
            <a:pPr lvl="1"/>
            <a:r>
              <a:rPr lang="fr-FR" dirty="0"/>
              <a:t>Titre suite</a:t>
            </a:r>
          </a:p>
        </p:txBody>
      </p:sp>
    </p:spTree>
    <p:extLst>
      <p:ext uri="{BB962C8B-B14F-4D97-AF65-F5344CB8AC3E}">
        <p14:creationId xmlns:p14="http://schemas.microsoft.com/office/powerpoint/2010/main" val="2369503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file://localhost/Volumes/Studio/EXE_Auditia/AUD002:1_Papeterie/AUD002-1_PowerPoint/AUD002_BlocPetitBleu.png" TargetMode="External"/><Relationship Id="rId5" Type="http://schemas.openxmlformats.org/officeDocument/2006/relationships/image" Target="../media/image3.png"/><Relationship Id="rId4" Type="http://schemas.openxmlformats.org/officeDocument/2006/relationships/theme" Target="../theme/theme2.xml"/><Relationship Id="rId9" Type="http://schemas.openxmlformats.org/officeDocument/2006/relationships/image" Target="file://localhost/Volumes/Studio/EXE_Auditia/AUD002:1_Papeterie/AUD002-1_PowerPoint/AUD002_EclatsGris.png"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file://localhost/Volumes/Studio/EXE_Auditia/AUD002:1_Papeterie/AUD002-1_PowerPoint/AUD002_EclatsGris.png" TargetMode="External"/><Relationship Id="rId3" Type="http://schemas.openxmlformats.org/officeDocument/2006/relationships/theme" Target="../theme/theme4.xml"/><Relationship Id="rId7"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file://localhost/Volumes/Studio/EXE_Auditia/AUD002:1_Papeterie/AUD002-1_PowerPoint/AUD002_BlocPetitBleu.png"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CB8"/>
        </a:solidFill>
        <a:effectLst/>
      </p:bgPr>
    </p:bg>
    <p:spTree>
      <p:nvGrpSpPr>
        <p:cNvPr id="1" name=""/>
        <p:cNvGrpSpPr/>
        <p:nvPr/>
      </p:nvGrpSpPr>
      <p:grpSpPr>
        <a:xfrm>
          <a:off x="0" y="0"/>
          <a:ext cx="0" cy="0"/>
          <a:chOff x="0" y="0"/>
          <a:chExt cx="0" cy="0"/>
        </a:xfrm>
      </p:grpSpPr>
      <p:pic>
        <p:nvPicPr>
          <p:cNvPr id="7" name="Image 6" descr="B-AuditiaA.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050" y="-391604"/>
            <a:ext cx="6414892" cy="8062335"/>
          </a:xfrm>
          <a:prstGeom prst="rect">
            <a:avLst/>
          </a:prstGeom>
        </p:spPr>
      </p:pic>
    </p:spTree>
    <p:extLst>
      <p:ext uri="{BB962C8B-B14F-4D97-AF65-F5344CB8AC3E}">
        <p14:creationId xmlns:p14="http://schemas.microsoft.com/office/powerpoint/2010/main" val="3026604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457200" rtl="0" eaLnBrk="1" latinLnBrk="0" hangingPunct="1">
        <a:spcBef>
          <a:spcPct val="0"/>
        </a:spcBef>
        <a:buNone/>
        <a:defRPr sz="4400" kern="1200" cap="all">
          <a:solidFill>
            <a:srgbClr val="606060"/>
          </a:solidFill>
          <a:latin typeface="Raleway ExtraBold"/>
          <a:ea typeface="+mj-ea"/>
          <a:cs typeface="+mj-cs"/>
        </a:defRPr>
      </a:lvl1pPr>
    </p:titleStyle>
    <p:bodyStyle>
      <a:lvl1pPr marL="0" indent="0" algn="l" defTabSz="457200" rtl="0" eaLnBrk="1" latinLnBrk="0" hangingPunct="1">
        <a:spcBef>
          <a:spcPct val="20000"/>
        </a:spcBef>
        <a:buFontTx/>
        <a:buNone/>
        <a:defRPr sz="3200" kern="1200">
          <a:solidFill>
            <a:schemeClr val="tx1"/>
          </a:solidFill>
          <a:latin typeface="Raleway Heavy"/>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Raleway"/>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AUD002_BlocPetitBleu.png" descr="/Volumes/Studio/EXE_Auditia/AUD002:1_Papeterie/AUD002-1_PowerPoint/AUD002_BlocPetitBleu.png"/>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10786405" y="-1086633"/>
            <a:ext cx="1802348" cy="1838760"/>
          </a:xfrm>
          <a:prstGeom prst="rect">
            <a:avLst/>
          </a:prstGeom>
        </p:spPr>
      </p:pic>
      <p:pic>
        <p:nvPicPr>
          <p:cNvPr id="9" name="Image 8" descr="Auditi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95660" y="102063"/>
            <a:ext cx="1282342" cy="555670"/>
          </a:xfrm>
          <a:prstGeom prst="rect">
            <a:avLst/>
          </a:prstGeom>
        </p:spPr>
      </p:pic>
      <p:pic>
        <p:nvPicPr>
          <p:cNvPr id="10" name="AUD002_EclatsGris.png" descr="/Volumes/Studio/EXE_Auditia/AUD002:1_Papeterie/AUD002-1_PowerPoint/AUD002_EclatsGris.png"/>
          <p:cNvPicPr>
            <a:picLocks noChangeAspect="1"/>
          </p:cNvPicPr>
          <p:nvPr userDrawn="1"/>
        </p:nvPicPr>
        <p:blipFill>
          <a:blip r:embed="rId8" r:link="rId9">
            <a:extLst>
              <a:ext uri="{28A0092B-C50C-407E-A947-70E740481C1C}">
                <a14:useLocalDpi xmlns:a14="http://schemas.microsoft.com/office/drawing/2010/main" val="0"/>
              </a:ext>
            </a:extLst>
          </a:blip>
          <a:stretch>
            <a:fillRect/>
          </a:stretch>
        </p:blipFill>
        <p:spPr>
          <a:xfrm>
            <a:off x="207761" y="112887"/>
            <a:ext cx="478524" cy="670104"/>
          </a:xfrm>
          <a:prstGeom prst="rect">
            <a:avLst/>
          </a:prstGeom>
        </p:spPr>
      </p:pic>
    </p:spTree>
    <p:extLst>
      <p:ext uri="{BB962C8B-B14F-4D97-AF65-F5344CB8AC3E}">
        <p14:creationId xmlns:p14="http://schemas.microsoft.com/office/powerpoint/2010/main" val="1064899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7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9E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90028"/>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ctr" defTabSz="457200" rtl="0" eaLnBrk="1" latinLnBrk="0" hangingPunct="1">
        <a:spcBef>
          <a:spcPct val="0"/>
        </a:spcBef>
        <a:buNone/>
        <a:defRPr sz="10000" kern="1200" cap="all">
          <a:solidFill>
            <a:schemeClr val="bg1"/>
          </a:solidFill>
          <a:latin typeface="Raleway Extra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AUD002_BlocPetitBleu.png" descr="/Volumes/Studio/EXE_Auditia/AUD002:1_Papeterie/AUD002-1_PowerPoint/AUD002_BlocPetitBleu.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0786405" y="-1086633"/>
            <a:ext cx="1802348" cy="1838760"/>
          </a:xfrm>
          <a:prstGeom prst="rect">
            <a:avLst/>
          </a:prstGeom>
        </p:spPr>
      </p:pic>
      <p:pic>
        <p:nvPicPr>
          <p:cNvPr id="9" name="Image 8" descr="Auditi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5660" y="102063"/>
            <a:ext cx="1282342" cy="555670"/>
          </a:xfrm>
          <a:prstGeom prst="rect">
            <a:avLst/>
          </a:prstGeom>
        </p:spPr>
      </p:pic>
      <p:pic>
        <p:nvPicPr>
          <p:cNvPr id="10" name="AUD002_EclatsGris.png" descr="/Volumes/Studio/EXE_Auditia/AUD002:1_Papeterie/AUD002-1_PowerPoint/AUD002_EclatsGris.png"/>
          <p:cNvPicPr>
            <a:picLocks noChangeAspect="1"/>
          </p:cNvPicPr>
          <p:nvPr userDrawn="1"/>
        </p:nvPicPr>
        <p:blipFill>
          <a:blip r:embed="rId7" r:link="rId8">
            <a:extLst>
              <a:ext uri="{28A0092B-C50C-407E-A947-70E740481C1C}">
                <a14:useLocalDpi xmlns:a14="http://schemas.microsoft.com/office/drawing/2010/main" val="0"/>
              </a:ext>
            </a:extLst>
          </a:blip>
          <a:stretch>
            <a:fillRect/>
          </a:stretch>
        </p:blipFill>
        <p:spPr>
          <a:xfrm>
            <a:off x="207761" y="112887"/>
            <a:ext cx="478524" cy="670104"/>
          </a:xfrm>
          <a:prstGeom prst="rect">
            <a:avLst/>
          </a:prstGeom>
        </p:spPr>
      </p:pic>
    </p:spTree>
    <p:extLst>
      <p:ext uri="{BB962C8B-B14F-4D97-AF65-F5344CB8AC3E}">
        <p14:creationId xmlns:p14="http://schemas.microsoft.com/office/powerpoint/2010/main" val="562580756"/>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tags" Target="../tags/tag76.xml"/><Relationship Id="rId39" Type="http://schemas.openxmlformats.org/officeDocument/2006/relationships/tags" Target="../tags/tag89.xml"/><Relationship Id="rId3" Type="http://schemas.openxmlformats.org/officeDocument/2006/relationships/tags" Target="../tags/tag53.xml"/><Relationship Id="rId21" Type="http://schemas.openxmlformats.org/officeDocument/2006/relationships/tags" Target="../tags/tag71.xml"/><Relationship Id="rId34" Type="http://schemas.openxmlformats.org/officeDocument/2006/relationships/tags" Target="../tags/tag84.xml"/><Relationship Id="rId42" Type="http://schemas.openxmlformats.org/officeDocument/2006/relationships/slideLayout" Target="../slideLayouts/slideLayout6.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tags" Target="../tags/tag75.xml"/><Relationship Id="rId33" Type="http://schemas.openxmlformats.org/officeDocument/2006/relationships/tags" Target="../tags/tag83.xml"/><Relationship Id="rId38" Type="http://schemas.openxmlformats.org/officeDocument/2006/relationships/tags" Target="../tags/tag88.xml"/><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tags" Target="../tags/tag70.xml"/><Relationship Id="rId29" Type="http://schemas.openxmlformats.org/officeDocument/2006/relationships/tags" Target="../tags/tag79.xml"/><Relationship Id="rId41" Type="http://schemas.openxmlformats.org/officeDocument/2006/relationships/tags" Target="../tags/tag91.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tags" Target="../tags/tag74.xml"/><Relationship Id="rId32" Type="http://schemas.openxmlformats.org/officeDocument/2006/relationships/tags" Target="../tags/tag82.xml"/><Relationship Id="rId37" Type="http://schemas.openxmlformats.org/officeDocument/2006/relationships/tags" Target="../tags/tag87.xml"/><Relationship Id="rId40" Type="http://schemas.openxmlformats.org/officeDocument/2006/relationships/tags" Target="../tags/tag90.xml"/><Relationship Id="rId5" Type="http://schemas.openxmlformats.org/officeDocument/2006/relationships/tags" Target="../tags/tag55.xml"/><Relationship Id="rId15" Type="http://schemas.openxmlformats.org/officeDocument/2006/relationships/tags" Target="../tags/tag65.xml"/><Relationship Id="rId23" Type="http://schemas.openxmlformats.org/officeDocument/2006/relationships/tags" Target="../tags/tag73.xml"/><Relationship Id="rId28" Type="http://schemas.openxmlformats.org/officeDocument/2006/relationships/tags" Target="../tags/tag78.xml"/><Relationship Id="rId36" Type="http://schemas.openxmlformats.org/officeDocument/2006/relationships/tags" Target="../tags/tag86.xml"/><Relationship Id="rId10" Type="http://schemas.openxmlformats.org/officeDocument/2006/relationships/tags" Target="../tags/tag60.xml"/><Relationship Id="rId19" Type="http://schemas.openxmlformats.org/officeDocument/2006/relationships/tags" Target="../tags/tag69.xml"/><Relationship Id="rId31" Type="http://schemas.openxmlformats.org/officeDocument/2006/relationships/tags" Target="../tags/tag81.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tags" Target="../tags/tag72.xml"/><Relationship Id="rId27" Type="http://schemas.openxmlformats.org/officeDocument/2006/relationships/tags" Target="../tags/tag77.xml"/><Relationship Id="rId30" Type="http://schemas.openxmlformats.org/officeDocument/2006/relationships/tags" Target="../tags/tag80.xml"/><Relationship Id="rId35" Type="http://schemas.openxmlformats.org/officeDocument/2006/relationships/tags" Target="../tags/tag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www.net-entreprises.fr/" TargetMode="External"/><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hyperlink" Target="http://www.msa.f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www.impots.gouv.fr/"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9" Type="http://schemas.openxmlformats.org/officeDocument/2006/relationships/tags" Target="../tags/tag42.xml"/><Relationship Id="rId3" Type="http://schemas.openxmlformats.org/officeDocument/2006/relationships/tags" Target="../tags/tag6.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41" Type="http://schemas.openxmlformats.org/officeDocument/2006/relationships/tags" Target="../tags/tag44.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4" Type="http://schemas.openxmlformats.org/officeDocument/2006/relationships/tags" Target="../tags/tag47.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8" Type="http://schemas.openxmlformats.org/officeDocument/2006/relationships/image" Target="../media/image72.gif"/><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71.pn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hyperlink" Target="http://www.prelevementalasource-phasetest.fr/pas_phase_test/editeurs_logicielst.html" TargetMode="External"/><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73.tmp"/></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2.wdp"/><Relationship Id="rId7" Type="http://schemas.openxmlformats.org/officeDocument/2006/relationships/image" Target="../media/image72.gif"/><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71.png"/><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hyperlink" Target="https://www.economie.gouv.fr/prelevement-a-la-source/prelevement-a-source-videos" TargetMode="Externa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93.emf"/></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ti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media/image98.tmp"/><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781391" y="4414189"/>
            <a:ext cx="4324026" cy="1404938"/>
          </a:xfrm>
        </p:spPr>
        <p:txBody>
          <a:bodyPr/>
          <a:lstStyle/>
          <a:p>
            <a:pPr algn="l"/>
            <a:r>
              <a:rPr lang="fr-FR" sz="4400" dirty="0"/>
              <a:t>Le prélèvement </a:t>
            </a:r>
          </a:p>
          <a:p>
            <a:pPr algn="l"/>
            <a:r>
              <a:rPr lang="fr-FR" sz="4400" dirty="0"/>
              <a:t>à la source</a:t>
            </a:r>
          </a:p>
          <a:p>
            <a:pPr algn="l"/>
            <a:r>
              <a:rPr lang="fr-FR" sz="4400" dirty="0"/>
              <a:t>19 SEPT 2018</a:t>
            </a:r>
          </a:p>
        </p:txBody>
      </p:sp>
      <p:pic>
        <p:nvPicPr>
          <p:cNvPr id="3" name="Image 2">
            <a:extLst>
              <a:ext uri="{FF2B5EF4-FFF2-40B4-BE49-F238E27FC236}">
                <a16:creationId xmlns:a16="http://schemas.microsoft.com/office/drawing/2014/main" id="{A7315CE2-08C4-4B2C-A00D-EE3641C8DAE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416" b="89888" l="6180" r="90590">
                        <a14:foregroundMark x1="24719" y1="46292" x2="24719" y2="46292"/>
                        <a14:foregroundMark x1="11236" y1="51461" x2="11236" y2="51461"/>
                        <a14:foregroundMark x1="6320" y1="54157" x2="6320" y2="54157"/>
                        <a14:foregroundMark x1="30758" y1="34157" x2="30758" y2="34157"/>
                        <a14:foregroundMark x1="35534" y1="40000" x2="35534" y2="40000"/>
                        <a14:foregroundMark x1="14466" y1="64270" x2="14466" y2="64270"/>
                        <a14:foregroundMark x1="17275" y1="66292" x2="17275" y2="66292"/>
                        <a14:foregroundMark x1="55758" y1="7416" x2="55758" y2="7416"/>
                        <a14:foregroundMark x1="64326" y1="22472" x2="64326" y2="22472"/>
                        <a14:foregroundMark x1="90590" y1="35730" x2="90590" y2="35730"/>
                        <a14:foregroundMark x1="70225" y1="12584" x2="70225" y2="12584"/>
                        <a14:foregroundMark x1="73174" y1="10562" x2="73174" y2="10562"/>
                        <a14:foregroundMark x1="76826" y1="11461" x2="76826" y2="11461"/>
                        <a14:foregroundMark x1="64888" y1="12135" x2="64888" y2="12135"/>
                        <a14:foregroundMark x1="59972" y1="13258" x2="59972" y2="13258"/>
                        <a14:foregroundMark x1="53371" y1="16180" x2="53371" y2="16180"/>
                        <a14:backgroundMark x1="93258" y1="39775" x2="93258" y2="39775"/>
                        <a14:backgroundMark x1="93399" y1="41348" x2="93399" y2="41348"/>
                      </a14:backgroundRemoval>
                    </a14:imgEffect>
                  </a14:imgLayer>
                </a14:imgProps>
              </a:ext>
            </a:extLst>
          </a:blip>
          <a:srcRect l="42080" b="28702"/>
          <a:stretch/>
        </p:blipFill>
        <p:spPr>
          <a:xfrm>
            <a:off x="7251404" y="548913"/>
            <a:ext cx="3384000" cy="2603505"/>
          </a:xfrm>
          <a:prstGeom prst="rect">
            <a:avLst/>
          </a:prstGeom>
        </p:spPr>
      </p:pic>
    </p:spTree>
    <p:extLst>
      <p:ext uri="{BB962C8B-B14F-4D97-AF65-F5344CB8AC3E}">
        <p14:creationId xmlns:p14="http://schemas.microsoft.com/office/powerpoint/2010/main" val="1088624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1">
            <a:extLst>
              <a:ext uri="{FF2B5EF4-FFF2-40B4-BE49-F238E27FC236}">
                <a16:creationId xmlns:a16="http://schemas.microsoft.com/office/drawing/2014/main" id="{6581631D-F672-4E6A-B5DE-3ED04FE849CA}"/>
              </a:ext>
            </a:extLst>
          </p:cNvPr>
          <p:cNvSpPr>
            <a:spLocks noGrp="1"/>
          </p:cNvSpPr>
          <p:nvPr>
            <p:ph sz="quarter" idx="11"/>
          </p:nvPr>
        </p:nvSpPr>
        <p:spPr>
          <a:xfrm>
            <a:off x="642939" y="211699"/>
            <a:ext cx="5154613" cy="1331913"/>
          </a:xfrm>
        </p:spPr>
        <p:txBody>
          <a:bodyPr/>
          <a:lstStyle/>
          <a:p>
            <a:r>
              <a:rPr lang="fr-FR" dirty="0"/>
              <a:t>Comprendre LE PAS</a:t>
            </a:r>
          </a:p>
        </p:txBody>
      </p:sp>
      <p:sp>
        <p:nvSpPr>
          <p:cNvPr id="18" name="Titre 2">
            <a:extLst>
              <a:ext uri="{FF2B5EF4-FFF2-40B4-BE49-F238E27FC236}">
                <a16:creationId xmlns:a16="http://schemas.microsoft.com/office/drawing/2014/main" id="{71346958-EEDE-42F1-9ECA-521A3A3A8E5E}"/>
              </a:ext>
            </a:extLst>
          </p:cNvPr>
          <p:cNvSpPr txBox="1">
            <a:spLocks/>
          </p:cNvSpPr>
          <p:nvPr/>
        </p:nvSpPr>
        <p:spPr>
          <a:xfrm>
            <a:off x="1103173" y="880830"/>
            <a:ext cx="7018867"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b="1" dirty="0">
                <a:latin typeface="Calibri"/>
              </a:rPr>
              <a:t>Qui sont les collecteurs ?</a:t>
            </a:r>
          </a:p>
        </p:txBody>
      </p:sp>
      <p:sp>
        <p:nvSpPr>
          <p:cNvPr id="2" name="Rectangle 1">
            <a:extLst>
              <a:ext uri="{FF2B5EF4-FFF2-40B4-BE49-F238E27FC236}">
                <a16:creationId xmlns:a16="http://schemas.microsoft.com/office/drawing/2014/main" id="{423F5A1F-7C75-4693-91D6-56649A0982E4}"/>
              </a:ext>
            </a:extLst>
          </p:cNvPr>
          <p:cNvSpPr/>
          <p:nvPr/>
        </p:nvSpPr>
        <p:spPr>
          <a:xfrm>
            <a:off x="1585773" y="2032338"/>
            <a:ext cx="10007600" cy="4401205"/>
          </a:xfrm>
          <a:prstGeom prst="rect">
            <a:avLst/>
          </a:prstGeom>
        </p:spPr>
        <p:txBody>
          <a:bodyPr wrap="square">
            <a:spAutoFit/>
          </a:bodyPr>
          <a:lstStyle/>
          <a:p>
            <a:pPr marL="73025" defTabSz="457200">
              <a:defRPr/>
            </a:pPr>
            <a:r>
              <a:rPr lang="fr-FR" sz="2800" dirty="0">
                <a:solidFill>
                  <a:prstClr val="black"/>
                </a:solidFill>
              </a:rPr>
              <a:t>Selon le Code Général des impôts, la </a:t>
            </a:r>
            <a:r>
              <a:rPr lang="fr-FR" sz="2800" b="1" dirty="0">
                <a:solidFill>
                  <a:srgbClr val="FF0000"/>
                </a:solidFill>
              </a:rPr>
              <a:t>personne tenue d’effectuer la retenue à la source</a:t>
            </a:r>
            <a:r>
              <a:rPr lang="fr-FR" sz="2800" dirty="0">
                <a:solidFill>
                  <a:prstClr val="black"/>
                </a:solidFill>
              </a:rPr>
              <a:t> est la personne physique ou morale </a:t>
            </a:r>
            <a:r>
              <a:rPr lang="fr-FR" sz="2800" dirty="0">
                <a:solidFill>
                  <a:srgbClr val="FF0000"/>
                </a:solidFill>
              </a:rPr>
              <a:t>qui </a:t>
            </a:r>
            <a:r>
              <a:rPr lang="fr-FR" sz="2800" b="1" dirty="0">
                <a:solidFill>
                  <a:srgbClr val="FF0000"/>
                </a:solidFill>
              </a:rPr>
              <a:t>verse les revenus</a:t>
            </a:r>
            <a:r>
              <a:rPr lang="fr-FR" sz="2800" b="1" dirty="0">
                <a:solidFill>
                  <a:prstClr val="black"/>
                </a:solidFill>
              </a:rPr>
              <a:t> </a:t>
            </a:r>
            <a:r>
              <a:rPr lang="fr-FR" sz="2800" dirty="0">
                <a:solidFill>
                  <a:prstClr val="black"/>
                </a:solidFill>
              </a:rPr>
              <a:t>soumis à cette retenue, </a:t>
            </a:r>
          </a:p>
          <a:p>
            <a:pPr marL="73025" defTabSz="457200">
              <a:defRPr/>
            </a:pPr>
            <a:endParaRPr lang="fr-FR" sz="2800" dirty="0">
              <a:solidFill>
                <a:prstClr val="black"/>
              </a:solidFill>
            </a:endParaRPr>
          </a:p>
          <a:p>
            <a:pPr marL="73025" defTabSz="457200">
              <a:defRPr/>
            </a:pPr>
            <a:r>
              <a:rPr lang="fr-FR" sz="2800" dirty="0">
                <a:solidFill>
                  <a:prstClr val="black"/>
                </a:solidFill>
              </a:rPr>
              <a:t>c’est-à-dire celle qui </a:t>
            </a:r>
            <a:r>
              <a:rPr lang="fr-FR" sz="2800" b="1" dirty="0">
                <a:solidFill>
                  <a:srgbClr val="FF0000"/>
                </a:solidFill>
              </a:rPr>
              <a:t>assure le paiement </a:t>
            </a:r>
            <a:r>
              <a:rPr lang="fr-FR" sz="2800" dirty="0">
                <a:solidFill>
                  <a:prstClr val="black"/>
                </a:solidFill>
              </a:rPr>
              <a:t>et qui est le débiteur au sens juridique des sommes versées.</a:t>
            </a:r>
          </a:p>
          <a:p>
            <a:pPr marL="73025" defTabSz="457200">
              <a:defRPr/>
            </a:pPr>
            <a:endParaRPr lang="fr-FR" sz="2800" dirty="0">
              <a:solidFill>
                <a:prstClr val="black"/>
              </a:solidFill>
            </a:endParaRPr>
          </a:p>
          <a:p>
            <a:pPr marL="73025" defTabSz="457200">
              <a:defRPr/>
            </a:pPr>
            <a:r>
              <a:rPr lang="fr-FR" sz="2800" dirty="0">
                <a:solidFill>
                  <a:prstClr val="black"/>
                </a:solidFill>
              </a:rPr>
              <a:t>Il s’agit normalement de l’employeur lorsque les revenus versés sont des salaires, l’organisme de retraite lorsqu’il s’agit de retraites,…</a:t>
            </a:r>
          </a:p>
        </p:txBody>
      </p:sp>
    </p:spTree>
    <p:extLst>
      <p:ext uri="{BB962C8B-B14F-4D97-AF65-F5344CB8AC3E}">
        <p14:creationId xmlns:p14="http://schemas.microsoft.com/office/powerpoint/2010/main" val="218504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E73162-6221-4131-B356-83B093F65177}"/>
              </a:ext>
            </a:extLst>
          </p:cNvPr>
          <p:cNvPicPr>
            <a:picLocks noChangeAspect="1"/>
          </p:cNvPicPr>
          <p:nvPr/>
        </p:nvPicPr>
        <p:blipFill>
          <a:blip r:embed="rId3"/>
          <a:stretch>
            <a:fillRect/>
          </a:stretch>
        </p:blipFill>
        <p:spPr>
          <a:xfrm>
            <a:off x="4213437" y="1916638"/>
            <a:ext cx="4547547" cy="2994305"/>
          </a:xfrm>
          <a:prstGeom prst="rect">
            <a:avLst/>
          </a:prstGeom>
        </p:spPr>
      </p:pic>
      <p:pic>
        <p:nvPicPr>
          <p:cNvPr id="1026" name="Picture 2" descr="https://www.maisondeservicesaupublic.fr/sites/default/files/public/thumbnails/image/cnam_1.png">
            <a:extLst>
              <a:ext uri="{FF2B5EF4-FFF2-40B4-BE49-F238E27FC236}">
                <a16:creationId xmlns:a16="http://schemas.microsoft.com/office/drawing/2014/main" id="{1154F174-7D6A-4DDD-AC31-47E5DEFF9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980" y="2137556"/>
            <a:ext cx="1668462" cy="1253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msa">
            <a:extLst>
              <a:ext uri="{FF2B5EF4-FFF2-40B4-BE49-F238E27FC236}">
                <a16:creationId xmlns:a16="http://schemas.microsoft.com/office/drawing/2014/main" id="{5BE4006A-42D1-424C-8EAC-B0D155FBC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0312" y="4937313"/>
            <a:ext cx="2107916" cy="1185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logo cnav&quot;">
            <a:extLst>
              <a:ext uri="{FF2B5EF4-FFF2-40B4-BE49-F238E27FC236}">
                <a16:creationId xmlns:a16="http://schemas.microsoft.com/office/drawing/2014/main" id="{ED853341-1EA1-4035-BEB4-41B95B275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94" y="3642653"/>
            <a:ext cx="1829481" cy="10292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logo agirc arrco&quot;">
            <a:extLst>
              <a:ext uri="{FF2B5EF4-FFF2-40B4-BE49-F238E27FC236}">
                <a16:creationId xmlns:a16="http://schemas.microsoft.com/office/drawing/2014/main" id="{095A3DB6-424E-41DD-9A8F-146F9DAE5D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5307" y="5541093"/>
            <a:ext cx="2182812" cy="58208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RÃ©sultat de recherche d'images pour &quot;logo sÃ©curitÃ© sociale des indÃ©pendants&quot;">
            <a:extLst>
              <a:ext uri="{FF2B5EF4-FFF2-40B4-BE49-F238E27FC236}">
                <a16:creationId xmlns:a16="http://schemas.microsoft.com/office/drawing/2014/main" id="{81115E77-7B01-4DEB-94DB-6D0229A2FAA9}"/>
              </a:ext>
            </a:extLst>
          </p:cNvPr>
          <p:cNvSpPr>
            <a:spLocks noChangeAspect="1" noChangeArrowheads="1"/>
          </p:cNvSpPr>
          <p:nvPr/>
        </p:nvSpPr>
        <p:spPr bwMode="auto">
          <a:xfrm>
            <a:off x="5943601" y="1951038"/>
            <a:ext cx="1630362" cy="16303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fr-FR">
              <a:solidFill>
                <a:prstClr val="black"/>
              </a:solidFill>
              <a:latin typeface="Calibri"/>
            </a:endParaRPr>
          </a:p>
        </p:txBody>
      </p:sp>
      <p:sp>
        <p:nvSpPr>
          <p:cNvPr id="6" name="AutoShape 14" descr="RÃ©sultat de recherche d'images pour &quot;logo sÃ©curitÃ© sociale des indÃ©pendants&quot;">
            <a:extLst>
              <a:ext uri="{FF2B5EF4-FFF2-40B4-BE49-F238E27FC236}">
                <a16:creationId xmlns:a16="http://schemas.microsoft.com/office/drawing/2014/main" id="{1924C995-2775-43A2-B422-7103414A21F0}"/>
              </a:ext>
            </a:extLst>
          </p:cNvPr>
          <p:cNvSpPr>
            <a:spLocks noChangeAspect="1" noChangeArrowheads="1"/>
          </p:cNvSpPr>
          <p:nvPr/>
        </p:nvSpPr>
        <p:spPr bwMode="auto">
          <a:xfrm>
            <a:off x="9230312" y="3124200"/>
            <a:ext cx="1477376" cy="1477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fr-FR">
              <a:solidFill>
                <a:prstClr val="black"/>
              </a:solidFill>
              <a:latin typeface="Calibri"/>
            </a:endParaRPr>
          </a:p>
        </p:txBody>
      </p:sp>
      <p:pic>
        <p:nvPicPr>
          <p:cNvPr id="7" name="Image 6">
            <a:extLst>
              <a:ext uri="{FF2B5EF4-FFF2-40B4-BE49-F238E27FC236}">
                <a16:creationId xmlns:a16="http://schemas.microsoft.com/office/drawing/2014/main" id="{ABD1E116-0526-4615-A66E-D02AC8FBB06E}"/>
              </a:ext>
            </a:extLst>
          </p:cNvPr>
          <p:cNvPicPr>
            <a:picLocks noChangeAspect="1"/>
          </p:cNvPicPr>
          <p:nvPr/>
        </p:nvPicPr>
        <p:blipFill>
          <a:blip r:embed="rId8"/>
          <a:stretch>
            <a:fillRect/>
          </a:stretch>
        </p:blipFill>
        <p:spPr>
          <a:xfrm>
            <a:off x="9279328" y="1316685"/>
            <a:ext cx="1479299" cy="1007795"/>
          </a:xfrm>
          <a:prstGeom prst="rect">
            <a:avLst/>
          </a:prstGeom>
        </p:spPr>
      </p:pic>
      <p:pic>
        <p:nvPicPr>
          <p:cNvPr id="1042" name="Picture 18" descr="RÃ©sultat de recherche d'images pour &quot;logo pÃ´le emploi&quot;">
            <a:extLst>
              <a:ext uri="{FF2B5EF4-FFF2-40B4-BE49-F238E27FC236}">
                <a16:creationId xmlns:a16="http://schemas.microsoft.com/office/drawing/2014/main" id="{5C66B618-7EB0-491E-899C-B82096CA01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9635" y="4891892"/>
            <a:ext cx="1627250" cy="13560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Ã©sultat de recherche d'images pour &quot;logo ci btp&quot;">
            <a:extLst>
              <a:ext uri="{FF2B5EF4-FFF2-40B4-BE49-F238E27FC236}">
                <a16:creationId xmlns:a16="http://schemas.microsoft.com/office/drawing/2014/main" id="{6D59D086-969F-47C0-A2CF-93FED8B8C6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0560" y="3124200"/>
            <a:ext cx="1630362" cy="1146348"/>
          </a:xfrm>
          <a:prstGeom prst="rect">
            <a:avLst/>
          </a:prstGeom>
          <a:noFill/>
          <a:extLst>
            <a:ext uri="{909E8E84-426E-40DD-AFC4-6F175D3DCCD1}">
              <a14:hiddenFill xmlns:a14="http://schemas.microsoft.com/office/drawing/2010/main">
                <a:solidFill>
                  <a:srgbClr val="FFFFFF"/>
                </a:solidFill>
              </a14:hiddenFill>
            </a:ext>
          </a:extLst>
        </p:spPr>
      </p:pic>
      <p:sp>
        <p:nvSpPr>
          <p:cNvPr id="17" name="Espace réservé du contenu 1">
            <a:extLst>
              <a:ext uri="{FF2B5EF4-FFF2-40B4-BE49-F238E27FC236}">
                <a16:creationId xmlns:a16="http://schemas.microsoft.com/office/drawing/2014/main" id="{6581631D-F672-4E6A-B5DE-3ED04FE849CA}"/>
              </a:ext>
            </a:extLst>
          </p:cNvPr>
          <p:cNvSpPr>
            <a:spLocks noGrp="1"/>
          </p:cNvSpPr>
          <p:nvPr>
            <p:ph sz="quarter" idx="11"/>
          </p:nvPr>
        </p:nvSpPr>
        <p:spPr>
          <a:xfrm>
            <a:off x="642939" y="211699"/>
            <a:ext cx="5154613" cy="1331913"/>
          </a:xfrm>
        </p:spPr>
        <p:txBody>
          <a:bodyPr/>
          <a:lstStyle/>
          <a:p>
            <a:r>
              <a:rPr lang="fr-FR" dirty="0"/>
              <a:t>Comprendre LE PAS</a:t>
            </a:r>
          </a:p>
        </p:txBody>
      </p:sp>
      <p:sp>
        <p:nvSpPr>
          <p:cNvPr id="18" name="Titre 2">
            <a:extLst>
              <a:ext uri="{FF2B5EF4-FFF2-40B4-BE49-F238E27FC236}">
                <a16:creationId xmlns:a16="http://schemas.microsoft.com/office/drawing/2014/main" id="{71346958-EEDE-42F1-9ECA-521A3A3A8E5E}"/>
              </a:ext>
            </a:extLst>
          </p:cNvPr>
          <p:cNvSpPr txBox="1">
            <a:spLocks/>
          </p:cNvSpPr>
          <p:nvPr/>
        </p:nvSpPr>
        <p:spPr>
          <a:xfrm>
            <a:off x="1433373" y="564545"/>
            <a:ext cx="7018867"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b="1" dirty="0">
                <a:latin typeface="Calibri"/>
              </a:rPr>
              <a:t>Qui sont les collecteurs ?</a:t>
            </a:r>
          </a:p>
        </p:txBody>
      </p:sp>
    </p:spTree>
    <p:extLst>
      <p:ext uri="{BB962C8B-B14F-4D97-AF65-F5344CB8AC3E}">
        <p14:creationId xmlns:p14="http://schemas.microsoft.com/office/powerpoint/2010/main" val="246040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6940683" y="-49584"/>
            <a:ext cx="2431236" cy="1792986"/>
          </a:xfrm>
          <a:prstGeom prst="rect">
            <a:avLst/>
          </a:prstGeom>
        </p:spPr>
      </p:pic>
      <p:pic>
        <p:nvPicPr>
          <p:cNvPr id="7" name="Image 6">
            <a:extLst>
              <a:ext uri="{FF2B5EF4-FFF2-40B4-BE49-F238E27FC236}">
                <a16:creationId xmlns:a16="http://schemas.microsoft.com/office/drawing/2014/main" id="{7148A02B-F27A-43A8-8FEF-8FE725D9EEB4}"/>
              </a:ext>
            </a:extLst>
          </p:cNvPr>
          <p:cNvPicPr>
            <a:picLocks noChangeAspect="1"/>
          </p:cNvPicPr>
          <p:nvPr/>
        </p:nvPicPr>
        <p:blipFill rotWithShape="1">
          <a:blip r:embed="rId3"/>
          <a:srcRect l="2605" t="49675" r="11683" b="20296"/>
          <a:stretch/>
        </p:blipFill>
        <p:spPr>
          <a:xfrm>
            <a:off x="1677989" y="4117248"/>
            <a:ext cx="9492239" cy="2093052"/>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4"/>
          <a:srcRect t="50000"/>
          <a:stretch/>
        </p:blipFill>
        <p:spPr>
          <a:xfrm rot="19647288">
            <a:off x="157567" y="3599885"/>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2"/>
            <a:ext cx="8382286" cy="1200329"/>
          </a:xfrm>
          <a:prstGeom prst="rect">
            <a:avLst/>
          </a:prstGeom>
          <a:noFill/>
        </p:spPr>
        <p:txBody>
          <a:bodyPr wrap="square" rtlCol="0">
            <a:spAutoFit/>
          </a:bodyPr>
          <a:lstStyle/>
          <a:p>
            <a:pPr algn="ctr" defTabSz="457200"/>
            <a:r>
              <a:rPr lang="fr-FR" sz="3600" b="1" dirty="0">
                <a:solidFill>
                  <a:prstClr val="black">
                    <a:lumMod val="65000"/>
                    <a:lumOff val="35000"/>
                  </a:prstClr>
                </a:solidFill>
                <a:latin typeface="Calibri"/>
              </a:rPr>
              <a:t>Le prélèvement à la source, c’est comme </a:t>
            </a:r>
            <a:r>
              <a:rPr lang="fr-FR" sz="3600" b="1" dirty="0">
                <a:solidFill>
                  <a:srgbClr val="FF0000"/>
                </a:solidFill>
                <a:latin typeface="Calibri"/>
              </a:rPr>
              <a:t>la mensualisation</a:t>
            </a:r>
            <a:r>
              <a:rPr lang="fr-FR" sz="3600" b="1" dirty="0">
                <a:solidFill>
                  <a:prstClr val="black">
                    <a:lumMod val="65000"/>
                    <a:lumOff val="35000"/>
                  </a:prstClr>
                </a:solidFill>
                <a:latin typeface="Calibri"/>
              </a:rPr>
              <a:t>.</a:t>
            </a:r>
          </a:p>
        </p:txBody>
      </p:sp>
    </p:spTree>
    <p:extLst>
      <p:ext uri="{BB962C8B-B14F-4D97-AF65-F5344CB8AC3E}">
        <p14:creationId xmlns:p14="http://schemas.microsoft.com/office/powerpoint/2010/main" val="26835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56B05F-E111-46E2-B84F-7D634D8A13A8}"/>
              </a:ext>
            </a:extLst>
          </p:cNvPr>
          <p:cNvPicPr>
            <a:picLocks noChangeAspect="1"/>
          </p:cNvPicPr>
          <p:nvPr/>
        </p:nvPicPr>
        <p:blipFill rotWithShape="1">
          <a:blip r:embed="rId2"/>
          <a:srcRect l="902" t="54073" b="1276"/>
          <a:stretch/>
        </p:blipFill>
        <p:spPr>
          <a:xfrm>
            <a:off x="5997575" y="3135491"/>
            <a:ext cx="5854455" cy="3477852"/>
          </a:xfrm>
          <a:prstGeom prst="rect">
            <a:avLst/>
          </a:prstGeom>
        </p:spPr>
      </p:pic>
      <p:pic>
        <p:nvPicPr>
          <p:cNvPr id="4" name="Image 3">
            <a:extLst>
              <a:ext uri="{FF2B5EF4-FFF2-40B4-BE49-F238E27FC236}">
                <a16:creationId xmlns:a16="http://schemas.microsoft.com/office/drawing/2014/main" id="{2CED0054-B388-4DC3-82BE-F3AB452E3B94}"/>
              </a:ext>
            </a:extLst>
          </p:cNvPr>
          <p:cNvPicPr>
            <a:picLocks noChangeAspect="1"/>
          </p:cNvPicPr>
          <p:nvPr/>
        </p:nvPicPr>
        <p:blipFill rotWithShape="1">
          <a:blip r:embed="rId3"/>
          <a:srcRect b="54074"/>
          <a:stretch/>
        </p:blipFill>
        <p:spPr>
          <a:xfrm>
            <a:off x="415619" y="3135490"/>
            <a:ext cx="5741821" cy="3477851"/>
          </a:xfrm>
          <a:prstGeom prst="rect">
            <a:avLst/>
          </a:prstGeom>
        </p:spPr>
      </p:pic>
      <p:sp>
        <p:nvSpPr>
          <p:cNvPr id="6" name="Espace réservé du contenu 1">
            <a:extLst>
              <a:ext uri="{FF2B5EF4-FFF2-40B4-BE49-F238E27FC236}">
                <a16:creationId xmlns:a16="http://schemas.microsoft.com/office/drawing/2014/main" id="{A97C36C7-EBC2-46CF-A87B-96C796F63A61}"/>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COMPRENDRE LE PAS</a:t>
            </a:r>
            <a:endParaRPr lang="fr-FR" dirty="0"/>
          </a:p>
        </p:txBody>
      </p:sp>
      <p:pic>
        <p:nvPicPr>
          <p:cNvPr id="8" name="Image 7">
            <a:extLst>
              <a:ext uri="{FF2B5EF4-FFF2-40B4-BE49-F238E27FC236}">
                <a16:creationId xmlns:a16="http://schemas.microsoft.com/office/drawing/2014/main" id="{9FE775C3-C81D-45C4-B139-F793A07CA08F}"/>
              </a:ext>
            </a:extLst>
          </p:cNvPr>
          <p:cNvPicPr>
            <a:picLocks noChangeAspect="1"/>
          </p:cNvPicPr>
          <p:nvPr/>
        </p:nvPicPr>
        <p:blipFill rotWithShape="1">
          <a:blip r:embed="rId2"/>
          <a:srcRect l="19653" t="96667" b="371"/>
          <a:stretch/>
        </p:blipFill>
        <p:spPr>
          <a:xfrm>
            <a:off x="2232463" y="3878552"/>
            <a:ext cx="3717489" cy="327377"/>
          </a:xfrm>
          <a:prstGeom prst="rect">
            <a:avLst/>
          </a:prstGeom>
        </p:spPr>
      </p:pic>
      <p:pic>
        <p:nvPicPr>
          <p:cNvPr id="9" name="Image 8">
            <a:extLst>
              <a:ext uri="{FF2B5EF4-FFF2-40B4-BE49-F238E27FC236}">
                <a16:creationId xmlns:a16="http://schemas.microsoft.com/office/drawing/2014/main" id="{4654966F-28F2-4E67-9A6C-159A4D71F465}"/>
              </a:ext>
            </a:extLst>
          </p:cNvPr>
          <p:cNvPicPr>
            <a:picLocks noChangeAspect="1"/>
          </p:cNvPicPr>
          <p:nvPr/>
        </p:nvPicPr>
        <p:blipFill rotWithShape="1">
          <a:blip r:embed="rId4"/>
          <a:srcRect t="50000"/>
          <a:stretch/>
        </p:blipFill>
        <p:spPr>
          <a:xfrm rot="19647288">
            <a:off x="603174" y="1769673"/>
            <a:ext cx="1588022" cy="794011"/>
          </a:xfrm>
          <a:prstGeom prst="rect">
            <a:avLst/>
          </a:prstGeom>
        </p:spPr>
      </p:pic>
      <p:sp>
        <p:nvSpPr>
          <p:cNvPr id="10" name="ZoneTexte 9">
            <a:extLst>
              <a:ext uri="{FF2B5EF4-FFF2-40B4-BE49-F238E27FC236}">
                <a16:creationId xmlns:a16="http://schemas.microsoft.com/office/drawing/2014/main" id="{6DA7B29F-6C62-4CFE-BFFE-5C4A598FCFD2}"/>
              </a:ext>
            </a:extLst>
          </p:cNvPr>
          <p:cNvSpPr txBox="1"/>
          <p:nvPr/>
        </p:nvSpPr>
        <p:spPr>
          <a:xfrm>
            <a:off x="1999033" y="1521161"/>
            <a:ext cx="8382286" cy="1200329"/>
          </a:xfrm>
          <a:prstGeom prst="rect">
            <a:avLst/>
          </a:prstGeom>
          <a:noFill/>
        </p:spPr>
        <p:txBody>
          <a:bodyPr wrap="square" rtlCol="0">
            <a:spAutoFit/>
          </a:bodyPr>
          <a:lstStyle/>
          <a:p>
            <a:pPr algn="ctr" defTabSz="457200"/>
            <a:r>
              <a:rPr lang="fr-FR" sz="3600" b="1" dirty="0">
                <a:solidFill>
                  <a:prstClr val="black">
                    <a:lumMod val="65000"/>
                    <a:lumOff val="35000"/>
                  </a:prstClr>
                </a:solidFill>
                <a:latin typeface="Calibri"/>
              </a:rPr>
              <a:t>Le prélèvement à la source, c’est comme </a:t>
            </a:r>
            <a:r>
              <a:rPr lang="fr-FR" sz="3600" b="1" dirty="0">
                <a:solidFill>
                  <a:srgbClr val="FF0000"/>
                </a:solidFill>
                <a:latin typeface="Calibri"/>
              </a:rPr>
              <a:t>la mensualisation</a:t>
            </a:r>
            <a:r>
              <a:rPr lang="fr-FR" sz="3600" b="1" dirty="0">
                <a:solidFill>
                  <a:prstClr val="black">
                    <a:lumMod val="65000"/>
                    <a:lumOff val="35000"/>
                  </a:prstClr>
                </a:solidFill>
                <a:latin typeface="Calibri"/>
              </a:rPr>
              <a:t> ?</a:t>
            </a:r>
          </a:p>
        </p:txBody>
      </p:sp>
    </p:spTree>
    <p:extLst>
      <p:ext uri="{BB962C8B-B14F-4D97-AF65-F5344CB8AC3E}">
        <p14:creationId xmlns:p14="http://schemas.microsoft.com/office/powerpoint/2010/main" val="137692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7" name="Titre 1">
            <a:extLst>
              <a:ext uri="{FF2B5EF4-FFF2-40B4-BE49-F238E27FC236}">
                <a16:creationId xmlns:a16="http://schemas.microsoft.com/office/drawing/2014/main" id="{8E41BB4C-E72F-42BB-B583-6AB7BF3D8C67}"/>
              </a:ext>
            </a:extLst>
          </p:cNvPr>
          <p:cNvSpPr txBox="1">
            <a:spLocks/>
          </p:cNvSpPr>
          <p:nvPr/>
        </p:nvSpPr>
        <p:spPr>
          <a:xfrm>
            <a:off x="922056" y="1291584"/>
            <a:ext cx="7110468" cy="960695"/>
          </a:xfrm>
          <a:prstGeom prst="rect">
            <a:avLst/>
          </a:prstGeom>
        </p:spPr>
        <p:txBody>
          <a:bodyPr vert="horz" lIns="91440" tIns="45720" rIns="91440" bIns="45720" rtlCol="0" anchor="ctr">
            <a:normAutofit fontScale="900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dirty="0">
                <a:latin typeface="Calibri bold"/>
              </a:rPr>
              <a:t>Qui calcule le taux du PAS sur les salaires ? </a:t>
            </a:r>
            <a:br>
              <a:rPr lang="fr-FR" dirty="0">
                <a:latin typeface="Calibri bold"/>
              </a:rPr>
            </a:br>
            <a:endParaRPr lang="fr-FR" dirty="0">
              <a:latin typeface="Calibri bold"/>
            </a:endParaRPr>
          </a:p>
        </p:txBody>
      </p:sp>
      <p:sp>
        <p:nvSpPr>
          <p:cNvPr id="8" name="Rectangle 7">
            <a:extLst>
              <a:ext uri="{FF2B5EF4-FFF2-40B4-BE49-F238E27FC236}">
                <a16:creationId xmlns:a16="http://schemas.microsoft.com/office/drawing/2014/main" id="{AEF22121-2748-4B73-BCAE-8ED0A9E2A30B}"/>
              </a:ext>
            </a:extLst>
          </p:cNvPr>
          <p:cNvSpPr/>
          <p:nvPr/>
        </p:nvSpPr>
        <p:spPr>
          <a:xfrm>
            <a:off x="1892301" y="2252279"/>
            <a:ext cx="9181700" cy="3921073"/>
          </a:xfrm>
          <a:prstGeom prst="rect">
            <a:avLst/>
          </a:prstGeom>
        </p:spPr>
        <p:txBody>
          <a:bodyPr wrap="square">
            <a:spAutoFit/>
          </a:bodyPr>
          <a:lstStyle/>
          <a:p>
            <a:pPr>
              <a:lnSpc>
                <a:spcPct val="90000"/>
              </a:lnSpc>
              <a:spcBef>
                <a:spcPts val="1200"/>
              </a:spcBef>
              <a:spcAft>
                <a:spcPts val="300"/>
              </a:spcAft>
              <a:buSzPct val="25000"/>
              <a:buFont typeface="Calibri bold" panose="020F0702030404030204" pitchFamily="34" charset="0"/>
              <a:buChar char=" "/>
              <a:defRPr/>
            </a:pPr>
            <a:r>
              <a:rPr lang="fr-FR" sz="3200" kern="0" dirty="0">
                <a:solidFill>
                  <a:prstClr val="black"/>
                </a:solidFill>
                <a:latin typeface="Calibri bold"/>
              </a:rPr>
              <a:t>L’administration calcule le taux du PAS</a:t>
            </a:r>
          </a:p>
          <a:p>
            <a:pPr>
              <a:lnSpc>
                <a:spcPct val="90000"/>
              </a:lnSpc>
              <a:spcBef>
                <a:spcPts val="1200"/>
              </a:spcBef>
              <a:spcAft>
                <a:spcPts val="300"/>
              </a:spcAft>
              <a:buSzPct val="25000"/>
              <a:buFont typeface="Calibri bold" panose="020F0702030404030204" pitchFamily="34" charset="0"/>
              <a:buChar char=" "/>
              <a:defRPr/>
            </a:pPr>
            <a:endParaRPr lang="fr-FR" sz="3200" kern="0" dirty="0">
              <a:solidFill>
                <a:prstClr val="black"/>
              </a:solidFill>
              <a:latin typeface="Calibri bold"/>
            </a:endParaRPr>
          </a:p>
          <a:p>
            <a:pPr marL="358775" lvl="1" indent="-269875">
              <a:lnSpc>
                <a:spcPct val="90000"/>
              </a:lnSpc>
              <a:spcBef>
                <a:spcPts val="500"/>
              </a:spcBef>
              <a:buBlip>
                <a:blip r:embed="rId2"/>
              </a:buBlip>
              <a:defRPr/>
            </a:pPr>
            <a:r>
              <a:rPr lang="fr-FR" sz="2400" kern="0" dirty="0">
                <a:solidFill>
                  <a:prstClr val="black">
                    <a:lumMod val="85000"/>
                    <a:lumOff val="15000"/>
                  </a:prstClr>
                </a:solidFill>
                <a:latin typeface="Calibri"/>
              </a:rPr>
              <a:t>En fonction des déclarations du contribuable</a:t>
            </a: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Déclaration des revenus de 2017 déposée en avril-mai 2018</a:t>
            </a:r>
          </a:p>
          <a:p>
            <a:pPr marL="715963" lvl="3" indent="-176213">
              <a:lnSpc>
                <a:spcPct val="90000"/>
              </a:lnSpc>
              <a:spcBef>
                <a:spcPts val="500"/>
              </a:spcBef>
              <a:buFont typeface="Calibri Light" panose="020F030202020403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Pour le taux applicable à compter du 1</a:t>
            </a:r>
            <a:r>
              <a:rPr lang="fr-FR" sz="2400" kern="0" baseline="30000" dirty="0">
                <a:solidFill>
                  <a:prstClr val="black">
                    <a:lumMod val="75000"/>
                    <a:lumOff val="25000"/>
                  </a:prstClr>
                </a:solidFill>
                <a:latin typeface="Calibri Light" panose="020F0302020204030204" pitchFamily="34" charset="0"/>
                <a:cs typeface="Calibri Light" panose="020F0302020204030204" pitchFamily="34" charset="0"/>
              </a:rPr>
              <a:t>er</a:t>
            </a: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 janvier 2019</a:t>
            </a:r>
          </a:p>
          <a:p>
            <a:pPr marL="715963" lvl="3" indent="-176213">
              <a:lnSpc>
                <a:spcPct val="90000"/>
              </a:lnSpc>
              <a:spcBef>
                <a:spcPts val="500"/>
              </a:spcBef>
              <a:buFont typeface="Calibri Light" panose="020F0302020204030204" pitchFamily="34" charset="0"/>
              <a:buChar char="-"/>
              <a:defRPr/>
            </a:pPr>
            <a:endParaRPr lang="fr-FR" sz="2400" kern="0" dirty="0">
              <a:solidFill>
                <a:prstClr val="black">
                  <a:lumMod val="75000"/>
                  <a:lumOff val="25000"/>
                </a:prstClr>
              </a:solidFill>
              <a:latin typeface="Calibri Light" panose="020F0302020204030204" pitchFamily="34" charset="0"/>
              <a:cs typeface="Calibri Light" panose="020F0302020204030204" pitchFamily="34" charset="0"/>
            </a:endParaRP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Déclaration des revenus de 2018  déposée en avril-mai 2019</a:t>
            </a:r>
          </a:p>
          <a:p>
            <a:pPr marL="715963" lvl="3" indent="-176213">
              <a:lnSpc>
                <a:spcPct val="90000"/>
              </a:lnSpc>
              <a:spcBef>
                <a:spcPts val="500"/>
              </a:spcBef>
              <a:buFont typeface="Calibri Light" panose="020F030202020403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 Rafraîchissement » du taux de PAS appliqué à partir de septembre 2019</a:t>
            </a:r>
          </a:p>
        </p:txBody>
      </p:sp>
    </p:spTree>
    <p:extLst>
      <p:ext uri="{BB962C8B-B14F-4D97-AF65-F5344CB8AC3E}">
        <p14:creationId xmlns:p14="http://schemas.microsoft.com/office/powerpoint/2010/main" val="66252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7" name="OTLSHAPE_M_8539de98c3e44a7eaf2a2818459db610_Connector1">
            <a:extLst>
              <a:ext uri="{FF2B5EF4-FFF2-40B4-BE49-F238E27FC236}">
                <a16:creationId xmlns:a16="http://schemas.microsoft.com/office/drawing/2014/main" id="{76B6A81F-8AB2-4B06-8202-B4F9AA2CCEEA}"/>
              </a:ext>
            </a:extLst>
          </p:cNvPr>
          <p:cNvCxnSpPr>
            <a:cxnSpLocks/>
          </p:cNvCxnSpPr>
          <p:nvPr>
            <p:custDataLst>
              <p:tags r:id="rId2"/>
            </p:custDataLst>
          </p:nvPr>
        </p:nvCxnSpPr>
        <p:spPr>
          <a:xfrm>
            <a:off x="5526871" y="2868706"/>
            <a:ext cx="0" cy="1398492"/>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6" name="OTLSHAPE_M_7a0afbed00e24237ba2ac5da22ba6f5c_Connector1">
            <a:extLst>
              <a:ext uri="{FF2B5EF4-FFF2-40B4-BE49-F238E27FC236}">
                <a16:creationId xmlns:a16="http://schemas.microsoft.com/office/drawing/2014/main" id="{3CA9C6AF-B008-4C65-B386-300D6A004499}"/>
              </a:ext>
            </a:extLst>
          </p:cNvPr>
          <p:cNvCxnSpPr>
            <a:cxnSpLocks/>
          </p:cNvCxnSpPr>
          <p:nvPr>
            <p:custDataLst>
              <p:tags r:id="rId3"/>
            </p:custDataLst>
          </p:nvPr>
        </p:nvCxnSpPr>
        <p:spPr>
          <a:xfrm>
            <a:off x="2016577" y="2804798"/>
            <a:ext cx="7541" cy="1419147"/>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5" name="OTLSHAPE_M_92d4fd78c4a841fd9fa655d4bba04ab0_Connector1">
            <a:extLst>
              <a:ext uri="{FF2B5EF4-FFF2-40B4-BE49-F238E27FC236}">
                <a16:creationId xmlns:a16="http://schemas.microsoft.com/office/drawing/2014/main" id="{04FEEA62-A71F-4ED4-A898-8A80D0CF0F8D}"/>
              </a:ext>
            </a:extLst>
          </p:cNvPr>
          <p:cNvCxnSpPr>
            <a:cxnSpLocks/>
          </p:cNvCxnSpPr>
          <p:nvPr>
            <p:custDataLst>
              <p:tags r:id="rId4"/>
            </p:custDataLst>
          </p:nvPr>
        </p:nvCxnSpPr>
        <p:spPr>
          <a:xfrm>
            <a:off x="4424777" y="2083664"/>
            <a:ext cx="0" cy="2183534"/>
          </a:xfrm>
          <a:prstGeom prst="line">
            <a:avLst/>
          </a:prstGeom>
          <a:ln w="28575" cap="flat" cmpd="sng" algn="ctr">
            <a:solidFill>
              <a:srgbClr val="EA161E"/>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24" name="OTLSHAPE_TB_00000000000000000000000000000000_LeftEndCaps" hidden="1">
            <a:extLst>
              <a:ext uri="{FF2B5EF4-FFF2-40B4-BE49-F238E27FC236}">
                <a16:creationId xmlns:a16="http://schemas.microsoft.com/office/drawing/2014/main" id="{188D15C2-405E-4658-BB1A-B739C46AD2B2}"/>
              </a:ext>
            </a:extLst>
          </p:cNvPr>
          <p:cNvSpPr txBox="1"/>
          <p:nvPr>
            <p:custDataLst>
              <p:tags r:id="rId5"/>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FR" b="1">
                <a:solidFill>
                  <a:srgbClr val="ED7D31"/>
                </a:solidFill>
                <a:latin typeface="Calibri" panose="020F0502020204030204" pitchFamily="34" charset="0"/>
              </a:rPr>
              <a:t>2018</a:t>
            </a:r>
          </a:p>
        </p:txBody>
      </p:sp>
      <p:sp>
        <p:nvSpPr>
          <p:cNvPr id="425" name="OTLSHAPE_TB_00000000000000000000000000000000_RightEndCaps">
            <a:extLst>
              <a:ext uri="{FF2B5EF4-FFF2-40B4-BE49-F238E27FC236}">
                <a16:creationId xmlns:a16="http://schemas.microsoft.com/office/drawing/2014/main" id="{80608F51-6E8C-4E40-B0AA-88B87AF890A2}"/>
              </a:ext>
            </a:extLst>
          </p:cNvPr>
          <p:cNvSpPr txBox="1"/>
          <p:nvPr>
            <p:custDataLst>
              <p:tags r:id="rId6"/>
            </p:custDataLst>
          </p:nvPr>
        </p:nvSpPr>
        <p:spPr>
          <a:xfrm>
            <a:off x="11476074" y="4319198"/>
            <a:ext cx="448584" cy="276999"/>
          </a:xfrm>
          <a:prstGeom prst="rect">
            <a:avLst/>
          </a:prstGeom>
          <a:noFill/>
        </p:spPr>
        <p:txBody>
          <a:bodyPr vert="horz" wrap="none" lIns="0" tIns="0" rIns="0" bIns="0" rtlCol="0" anchor="ctr" anchorCtr="0">
            <a:spAutoFit/>
          </a:bodyPr>
          <a:lstStyle/>
          <a:p>
            <a:pPr algn="ctr"/>
            <a:r>
              <a:rPr lang="fr-FR" b="1" spc="-38" dirty="0">
                <a:solidFill>
                  <a:srgbClr val="ED7D31"/>
                </a:solidFill>
                <a:latin typeface="Calibri" panose="020F0502020204030204" pitchFamily="34" charset="0"/>
              </a:rPr>
              <a:t>2021</a:t>
            </a:r>
          </a:p>
        </p:txBody>
      </p:sp>
      <p:sp>
        <p:nvSpPr>
          <p:cNvPr id="426" name="OTLSHAPE_TB_00000000000000000000000000000000_ScaleContainer">
            <a:extLst>
              <a:ext uri="{FF2B5EF4-FFF2-40B4-BE49-F238E27FC236}">
                <a16:creationId xmlns:a16="http://schemas.microsoft.com/office/drawing/2014/main" id="{E9990095-A542-4340-8420-B5F5B6FAD539}"/>
              </a:ext>
            </a:extLst>
          </p:cNvPr>
          <p:cNvSpPr/>
          <p:nvPr>
            <p:custDataLst>
              <p:tags r:id="rId7"/>
            </p:custDataLst>
          </p:nvPr>
        </p:nvSpPr>
        <p:spPr>
          <a:xfrm>
            <a:off x="838200" y="4342767"/>
            <a:ext cx="10515600" cy="809625"/>
          </a:xfrm>
          <a:prstGeom prst="roundRect">
            <a:avLst>
              <a:gd name="adj" fmla="val 100000"/>
            </a:avLst>
          </a:prstGeom>
          <a:gradFill flip="none" rotWithShape="1">
            <a:gsLst>
              <a:gs pos="0">
                <a:srgbClr val="44546A"/>
              </a:gs>
              <a:gs pos="0">
                <a:srgbClr val="44546A"/>
              </a:gs>
            </a:gsLst>
            <a:lin ang="5400000" scaled="1"/>
            <a:tileRect/>
          </a:gradFill>
          <a:ln w="9525"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reflection blurRad="6350" stA="50000" endA="300" endPos="55500" dist="50800" dir="5400000" sy="-100000" algn="bl" rotWithShape="0"/>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8" name="OTLSHAPE_TB_00000000000000000000000000000000_TodayMarkerShape">
            <a:extLst>
              <a:ext uri="{FF2B5EF4-FFF2-40B4-BE49-F238E27FC236}">
                <a16:creationId xmlns:a16="http://schemas.microsoft.com/office/drawing/2014/main" id="{8994DB91-CE0B-4C19-AF84-D71D56E5C4AA}"/>
              </a:ext>
            </a:extLst>
          </p:cNvPr>
          <p:cNvSpPr/>
          <p:nvPr>
            <p:custDataLst>
              <p:tags r:id="rId8"/>
            </p:custDataLst>
          </p:nvPr>
        </p:nvSpPr>
        <p:spPr>
          <a:xfrm flipH="1">
            <a:off x="3335261" y="4519726"/>
            <a:ext cx="341990" cy="154755"/>
          </a:xfrm>
          <a:prstGeom prst="triangle">
            <a:avLst/>
          </a:prstGeom>
          <a:solidFill>
            <a:srgbClr val="FF0000"/>
          </a:solidFill>
          <a:ln w="9525" cap="flat" cmpd="sng" algn="ctr">
            <a:noFill/>
            <a:prstDash val="solid"/>
          </a:ln>
          <a:effectLst>
            <a:outerShdw>
              <a:srgbClr val="000000">
                <a:alpha val="50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9" name="OTLSHAPE_TB_00000000000000000000000000000000_TodayMarkerText">
            <a:extLst>
              <a:ext uri="{FF2B5EF4-FFF2-40B4-BE49-F238E27FC236}">
                <a16:creationId xmlns:a16="http://schemas.microsoft.com/office/drawing/2014/main" id="{B41CDFC1-33A5-4102-A026-3D79C4EE8DC9}"/>
              </a:ext>
            </a:extLst>
          </p:cNvPr>
          <p:cNvSpPr txBox="1"/>
          <p:nvPr>
            <p:custDataLst>
              <p:tags r:id="rId9"/>
            </p:custDataLst>
          </p:nvPr>
        </p:nvSpPr>
        <p:spPr>
          <a:xfrm>
            <a:off x="3111672" y="4737535"/>
            <a:ext cx="848310" cy="215444"/>
          </a:xfrm>
          <a:prstGeom prst="rect">
            <a:avLst/>
          </a:prstGeom>
          <a:noFill/>
        </p:spPr>
        <p:txBody>
          <a:bodyPr vert="horz" wrap="none" lIns="0" tIns="0" rIns="0" bIns="0" rtlCol="0" anchor="ctr" anchorCtr="0">
            <a:spAutoFit/>
          </a:bodyPr>
          <a:lstStyle/>
          <a:p>
            <a:pPr algn="ctr"/>
            <a:r>
              <a:rPr lang="fr-FR" sz="1400" spc="-6" dirty="0">
                <a:solidFill>
                  <a:schemeClr val="bg1"/>
                </a:solidFill>
                <a:latin typeface="Calibri" panose="020F0502020204030204" pitchFamily="34" charset="0"/>
              </a:rPr>
              <a:t>Aujourd'hui</a:t>
            </a:r>
          </a:p>
        </p:txBody>
      </p:sp>
      <p:sp>
        <p:nvSpPr>
          <p:cNvPr id="430" name="OTLSHAPE_TB_00000000000000000000000000000000_TimescaleInterval1">
            <a:extLst>
              <a:ext uri="{FF2B5EF4-FFF2-40B4-BE49-F238E27FC236}">
                <a16:creationId xmlns:a16="http://schemas.microsoft.com/office/drawing/2014/main" id="{26F620DF-0005-4F02-B67E-39E64DB0644E}"/>
              </a:ext>
            </a:extLst>
          </p:cNvPr>
          <p:cNvSpPr txBox="1"/>
          <p:nvPr>
            <p:custDataLst>
              <p:tags r:id="rId10"/>
            </p:custDataLst>
          </p:nvPr>
        </p:nvSpPr>
        <p:spPr>
          <a:xfrm>
            <a:off x="1073065" y="4364671"/>
            <a:ext cx="304955" cy="186055"/>
          </a:xfrm>
          <a:prstGeom prst="rect">
            <a:avLst/>
          </a:prstGeom>
          <a:noFill/>
        </p:spPr>
        <p:txBody>
          <a:bodyPr vert="horz" wrap="none" lIns="0" tIns="0" rIns="0" bIns="0" rtlCol="0" anchor="ctr" anchorCtr="0">
            <a:noAutofit/>
          </a:bodyPr>
          <a:lstStyle/>
          <a:p>
            <a:r>
              <a:rPr lang="fr-FR" sz="2000" b="1" spc="-20" dirty="0">
                <a:solidFill>
                  <a:schemeClr val="lt1"/>
                </a:solidFill>
                <a:latin typeface="Calibri" panose="020F0502020204030204" pitchFamily="34" charset="0"/>
              </a:rPr>
              <a:t>2018</a:t>
            </a:r>
          </a:p>
        </p:txBody>
      </p:sp>
      <p:cxnSp>
        <p:nvCxnSpPr>
          <p:cNvPr id="431" name="OTLSHAPE_TB_00000000000000000000000000000000_Separator1">
            <a:extLst>
              <a:ext uri="{FF2B5EF4-FFF2-40B4-BE49-F238E27FC236}">
                <a16:creationId xmlns:a16="http://schemas.microsoft.com/office/drawing/2014/main" id="{DE325E84-CD7A-4B66-8B64-9AB01284E0C6}"/>
              </a:ext>
            </a:extLst>
          </p:cNvPr>
          <p:cNvCxnSpPr/>
          <p:nvPr>
            <p:custDataLst>
              <p:tags r:id="rId11"/>
            </p:custDataLst>
          </p:nvPr>
        </p:nvCxnSpPr>
        <p:spPr>
          <a:xfrm>
            <a:off x="4397428" y="4330698"/>
            <a:ext cx="0" cy="254000"/>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32" name="OTLSHAPE_TB_00000000000000000000000000000000_TimescaleInterval2">
            <a:extLst>
              <a:ext uri="{FF2B5EF4-FFF2-40B4-BE49-F238E27FC236}">
                <a16:creationId xmlns:a16="http://schemas.microsoft.com/office/drawing/2014/main" id="{B56ACA63-79BF-4B7F-BB09-22D9B40D83DF}"/>
              </a:ext>
            </a:extLst>
          </p:cNvPr>
          <p:cNvSpPr txBox="1"/>
          <p:nvPr>
            <p:custDataLst>
              <p:tags r:id="rId12"/>
            </p:custDataLst>
          </p:nvPr>
        </p:nvSpPr>
        <p:spPr>
          <a:xfrm>
            <a:off x="4460928" y="4364671"/>
            <a:ext cx="304955" cy="186055"/>
          </a:xfrm>
          <a:prstGeom prst="rect">
            <a:avLst/>
          </a:prstGeom>
          <a:noFill/>
        </p:spPr>
        <p:txBody>
          <a:bodyPr vert="horz" wrap="none" lIns="0" tIns="0" rIns="0" bIns="0" rtlCol="0" anchor="ctr" anchorCtr="0">
            <a:noAutofit/>
          </a:bodyPr>
          <a:lstStyle/>
          <a:p>
            <a:r>
              <a:rPr lang="fr-FR" sz="2000" b="1" spc="-20">
                <a:solidFill>
                  <a:schemeClr val="lt1"/>
                </a:solidFill>
                <a:latin typeface="Calibri" panose="020F0502020204030204" pitchFamily="34" charset="0"/>
              </a:rPr>
              <a:t>2019</a:t>
            </a:r>
          </a:p>
        </p:txBody>
      </p:sp>
      <p:cxnSp>
        <p:nvCxnSpPr>
          <p:cNvPr id="433" name="OTLSHAPE_TB_00000000000000000000000000000000_Separator2">
            <a:extLst>
              <a:ext uri="{FF2B5EF4-FFF2-40B4-BE49-F238E27FC236}">
                <a16:creationId xmlns:a16="http://schemas.microsoft.com/office/drawing/2014/main" id="{E144E6D5-F9B8-4392-B7F8-8531D6F913CB}"/>
              </a:ext>
            </a:extLst>
          </p:cNvPr>
          <p:cNvCxnSpPr/>
          <p:nvPr>
            <p:custDataLst>
              <p:tags r:id="rId13"/>
            </p:custDataLst>
          </p:nvPr>
        </p:nvCxnSpPr>
        <p:spPr>
          <a:xfrm>
            <a:off x="7785291" y="4330698"/>
            <a:ext cx="0" cy="254000"/>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34" name="OTLSHAPE_TB_00000000000000000000000000000000_TimescaleInterval3">
            <a:extLst>
              <a:ext uri="{FF2B5EF4-FFF2-40B4-BE49-F238E27FC236}">
                <a16:creationId xmlns:a16="http://schemas.microsoft.com/office/drawing/2014/main" id="{4E159581-FA6F-4E0C-889E-29436603F4E4}"/>
              </a:ext>
            </a:extLst>
          </p:cNvPr>
          <p:cNvSpPr txBox="1"/>
          <p:nvPr>
            <p:custDataLst>
              <p:tags r:id="rId14"/>
            </p:custDataLst>
          </p:nvPr>
        </p:nvSpPr>
        <p:spPr>
          <a:xfrm>
            <a:off x="7848791" y="4364671"/>
            <a:ext cx="304955" cy="186055"/>
          </a:xfrm>
          <a:prstGeom prst="rect">
            <a:avLst/>
          </a:prstGeom>
          <a:noFill/>
        </p:spPr>
        <p:txBody>
          <a:bodyPr vert="horz" wrap="none" lIns="0" tIns="0" rIns="0" bIns="0" rtlCol="0" anchor="ctr" anchorCtr="0">
            <a:noAutofit/>
          </a:bodyPr>
          <a:lstStyle/>
          <a:p>
            <a:r>
              <a:rPr lang="fr-FR" sz="2000" b="1" spc="-20">
                <a:solidFill>
                  <a:schemeClr val="lt1"/>
                </a:solidFill>
                <a:latin typeface="Calibri" panose="020F0502020204030204" pitchFamily="34" charset="0"/>
              </a:rPr>
              <a:t>2020</a:t>
            </a:r>
          </a:p>
        </p:txBody>
      </p:sp>
      <p:sp>
        <p:nvSpPr>
          <p:cNvPr id="443" name="OTLSHAPE_M_92d4fd78c4a841fd9fa655d4bba04ab0_Title">
            <a:extLst>
              <a:ext uri="{FF2B5EF4-FFF2-40B4-BE49-F238E27FC236}">
                <a16:creationId xmlns:a16="http://schemas.microsoft.com/office/drawing/2014/main" id="{44F8849D-9B8D-4317-BAE5-AA5D0F176345}"/>
              </a:ext>
            </a:extLst>
          </p:cNvPr>
          <p:cNvSpPr txBox="1"/>
          <p:nvPr>
            <p:custDataLst>
              <p:tags r:id="rId15"/>
            </p:custDataLst>
          </p:nvPr>
        </p:nvSpPr>
        <p:spPr>
          <a:xfrm>
            <a:off x="4739445" y="2069771"/>
            <a:ext cx="1574852" cy="200055"/>
          </a:xfrm>
          <a:prstGeom prst="rect">
            <a:avLst/>
          </a:prstGeom>
          <a:noFill/>
        </p:spPr>
        <p:txBody>
          <a:bodyPr vert="horz" wrap="square" lIns="0" tIns="0" rIns="0" bIns="0" rtlCol="0" anchor="ctr" anchorCtr="0">
            <a:spAutoFit/>
          </a:bodyPr>
          <a:lstStyle/>
          <a:p>
            <a:r>
              <a:rPr lang="fr-FR" sz="1300" b="1" spc="-10" dirty="0">
                <a:solidFill>
                  <a:srgbClr val="FF0000"/>
                </a:solidFill>
                <a:latin typeface="Calibri" panose="020F0502020204030204" pitchFamily="34" charset="0"/>
              </a:rPr>
              <a:t>Début du PAS</a:t>
            </a:r>
          </a:p>
        </p:txBody>
      </p:sp>
      <p:sp>
        <p:nvSpPr>
          <p:cNvPr id="445" name="OTLSHAPE_M_92d4fd78c4a841fd9fa655d4bba04ab0_Shape">
            <a:extLst>
              <a:ext uri="{FF2B5EF4-FFF2-40B4-BE49-F238E27FC236}">
                <a16:creationId xmlns:a16="http://schemas.microsoft.com/office/drawing/2014/main" id="{969ECDDB-752E-414B-AF8F-E4E1D76A4958}"/>
              </a:ext>
            </a:extLst>
          </p:cNvPr>
          <p:cNvSpPr/>
          <p:nvPr>
            <p:custDataLst>
              <p:tags r:id="rId16"/>
            </p:custDataLst>
          </p:nvPr>
        </p:nvSpPr>
        <p:spPr>
          <a:xfrm rot="16200000">
            <a:off x="4459247" y="2062871"/>
            <a:ext cx="189532" cy="231118"/>
          </a:xfrm>
          <a:prstGeom prst="flowChartMerge">
            <a:avLst/>
          </a:prstGeom>
          <a:solidFill>
            <a:srgbClr val="EA161E"/>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46" name="OTLSHAPE_M_7a0afbed00e24237ba2ac5da22ba6f5c_Title">
            <a:extLst>
              <a:ext uri="{FF2B5EF4-FFF2-40B4-BE49-F238E27FC236}">
                <a16:creationId xmlns:a16="http://schemas.microsoft.com/office/drawing/2014/main" id="{60E61B54-897E-4F41-B7CA-C8FAC2436775}"/>
              </a:ext>
            </a:extLst>
          </p:cNvPr>
          <p:cNvSpPr txBox="1"/>
          <p:nvPr>
            <p:custDataLst>
              <p:tags r:id="rId17"/>
            </p:custDataLst>
          </p:nvPr>
        </p:nvSpPr>
        <p:spPr>
          <a:xfrm>
            <a:off x="2299629" y="2658604"/>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2017</a:t>
            </a:r>
          </a:p>
          <a:p>
            <a:r>
              <a:rPr lang="fr-FR" sz="1300" b="1" spc="-4" dirty="0">
                <a:solidFill>
                  <a:schemeClr val="dk1"/>
                </a:solidFill>
                <a:latin typeface="Calibri" panose="020F0502020204030204" pitchFamily="34" charset="0"/>
              </a:rPr>
              <a:t>Mai 2018</a:t>
            </a:r>
          </a:p>
        </p:txBody>
      </p:sp>
      <p:sp>
        <p:nvSpPr>
          <p:cNvPr id="448" name="OTLSHAPE_M_7a0afbed00e24237ba2ac5da22ba6f5c_Shape">
            <a:extLst>
              <a:ext uri="{FF2B5EF4-FFF2-40B4-BE49-F238E27FC236}">
                <a16:creationId xmlns:a16="http://schemas.microsoft.com/office/drawing/2014/main" id="{2038A54F-8E6F-4490-9DF9-51CA1A354E1E}"/>
              </a:ext>
            </a:extLst>
          </p:cNvPr>
          <p:cNvSpPr/>
          <p:nvPr>
            <p:custDataLst>
              <p:tags r:id="rId18"/>
            </p:custDataLst>
          </p:nvPr>
        </p:nvSpPr>
        <p:spPr>
          <a:xfrm rot="16200000" flipH="1">
            <a:off x="2023098" y="2858193"/>
            <a:ext cx="249142" cy="178034"/>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51" name="OTLSHAPE_M_8539de98c3e44a7eaf2a2818459db610_Shape">
            <a:extLst>
              <a:ext uri="{FF2B5EF4-FFF2-40B4-BE49-F238E27FC236}">
                <a16:creationId xmlns:a16="http://schemas.microsoft.com/office/drawing/2014/main" id="{BF6677C5-74F5-4DF1-8E6B-2B54FEFE0F7D}"/>
              </a:ext>
            </a:extLst>
          </p:cNvPr>
          <p:cNvSpPr/>
          <p:nvPr>
            <p:custDataLst>
              <p:tags r:id="rId19"/>
            </p:custDataLst>
          </p:nvPr>
        </p:nvSpPr>
        <p:spPr>
          <a:xfrm rot="16200000">
            <a:off x="5566914" y="2868706"/>
            <a:ext cx="165100" cy="165100"/>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64" name="OTLSHAPE_T_8425263f584c48ea88a77b28121dbe73_Shape">
            <a:extLst>
              <a:ext uri="{FF2B5EF4-FFF2-40B4-BE49-F238E27FC236}">
                <a16:creationId xmlns:a16="http://schemas.microsoft.com/office/drawing/2014/main" id="{88F9CEF5-DFE9-40FE-A5AF-5C20921A0770}"/>
              </a:ext>
            </a:extLst>
          </p:cNvPr>
          <p:cNvSpPr/>
          <p:nvPr>
            <p:custDataLst>
              <p:tags r:id="rId20"/>
            </p:custDataLst>
          </p:nvPr>
        </p:nvSpPr>
        <p:spPr>
          <a:xfrm>
            <a:off x="4397428" y="5334970"/>
            <a:ext cx="2260600" cy="796043"/>
          </a:xfrm>
          <a:prstGeom prst="rect">
            <a:avLst/>
          </a:prstGeom>
          <a:solidFill>
            <a:srgbClr val="4472C4"/>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65" name="OTLSHAPE_T_8425263f584c48ea88a77b28121dbe73_ShapePercentage" hidden="1">
            <a:extLst>
              <a:ext uri="{FF2B5EF4-FFF2-40B4-BE49-F238E27FC236}">
                <a16:creationId xmlns:a16="http://schemas.microsoft.com/office/drawing/2014/main" id="{52DED794-3624-435C-9A72-286EF33FA7A3}"/>
              </a:ext>
            </a:extLst>
          </p:cNvPr>
          <p:cNvSpPr/>
          <p:nvPr>
            <p:custDataLst>
              <p:tags r:id="rId21"/>
            </p:custDataLst>
          </p:nvPr>
        </p:nvSpPr>
        <p:spPr>
          <a:xfrm>
            <a:off x="4397428" y="4115774"/>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6" name="OTLSHAPE_T_8425263f584c48ea88a77b28121dbe73_Duration" hidden="1">
            <a:extLst>
              <a:ext uri="{FF2B5EF4-FFF2-40B4-BE49-F238E27FC236}">
                <a16:creationId xmlns:a16="http://schemas.microsoft.com/office/drawing/2014/main" id="{5A9056A0-2EAB-488A-BDE9-2E41864FE15C}"/>
              </a:ext>
            </a:extLst>
          </p:cNvPr>
          <p:cNvSpPr txBox="1"/>
          <p:nvPr>
            <p:custDataLst>
              <p:tags r:id="rId22"/>
            </p:custDataLst>
          </p:nvPr>
        </p:nvSpPr>
        <p:spPr>
          <a:xfrm>
            <a:off x="0" y="3945255"/>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243 jours</a:t>
            </a:r>
          </a:p>
        </p:txBody>
      </p:sp>
      <p:sp>
        <p:nvSpPr>
          <p:cNvPr id="467" name="OTLSHAPE_T_8425263f584c48ea88a77b28121dbe73_TextPercentage" hidden="1">
            <a:extLst>
              <a:ext uri="{FF2B5EF4-FFF2-40B4-BE49-F238E27FC236}">
                <a16:creationId xmlns:a16="http://schemas.microsoft.com/office/drawing/2014/main" id="{56717D02-5C9F-4373-9FBF-E5455E173DEC}"/>
              </a:ext>
            </a:extLst>
          </p:cNvPr>
          <p:cNvSpPr txBox="1"/>
          <p:nvPr>
            <p:custDataLst>
              <p:tags r:id="rId23"/>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68" name="OTLSHAPE_T_8425263f584c48ea88a77b28121dbe73_JoinedDate" hidden="1">
            <a:extLst>
              <a:ext uri="{FF2B5EF4-FFF2-40B4-BE49-F238E27FC236}">
                <a16:creationId xmlns:a16="http://schemas.microsoft.com/office/drawing/2014/main" id="{1F532299-1CAD-48C9-8028-0BDDC327B406}"/>
              </a:ext>
            </a:extLst>
          </p:cNvPr>
          <p:cNvSpPr txBox="1"/>
          <p:nvPr>
            <p:custDataLst>
              <p:tags r:id="rId24"/>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70" name="OTLSHAPE_T_8425263f584c48ea88a77b28121dbe73_Title">
            <a:extLst>
              <a:ext uri="{FF2B5EF4-FFF2-40B4-BE49-F238E27FC236}">
                <a16:creationId xmlns:a16="http://schemas.microsoft.com/office/drawing/2014/main" id="{B3904CCA-08B3-40C2-AA19-737977F15314}"/>
              </a:ext>
            </a:extLst>
          </p:cNvPr>
          <p:cNvSpPr txBox="1"/>
          <p:nvPr>
            <p:custDataLst>
              <p:tags r:id="rId25"/>
            </p:custDataLst>
          </p:nvPr>
        </p:nvSpPr>
        <p:spPr>
          <a:xfrm>
            <a:off x="4424777" y="5434670"/>
            <a:ext cx="2209807" cy="630942"/>
          </a:xfrm>
          <a:prstGeom prst="rect">
            <a:avLst/>
          </a:prstGeom>
          <a:noFill/>
        </p:spPr>
        <p:txBody>
          <a:bodyPr vert="horz" wrap="square" lIns="0" tIns="0" rIns="0" bIns="0" rtlCol="0" anchor="ctr" anchorCtr="0">
            <a:spAutoFit/>
          </a:bodyPr>
          <a:lstStyle/>
          <a:p>
            <a:pPr algn="ctr"/>
            <a:r>
              <a:rPr lang="fr-FR" sz="1300" b="1" spc="-4" dirty="0">
                <a:solidFill>
                  <a:schemeClr val="bg1"/>
                </a:solidFill>
                <a:latin typeface="Calibri" panose="020F0502020204030204" pitchFamily="34" charset="0"/>
              </a:rPr>
              <a:t>Application d'un taux calculé en fonction des revenus </a:t>
            </a:r>
            <a:r>
              <a:rPr lang="fr-FR" sz="2800" b="1" spc="-4" dirty="0">
                <a:solidFill>
                  <a:schemeClr val="bg1"/>
                </a:solidFill>
                <a:latin typeface="Calibri" panose="020F0502020204030204" pitchFamily="34" charset="0"/>
              </a:rPr>
              <a:t>2017</a:t>
            </a:r>
          </a:p>
        </p:txBody>
      </p:sp>
      <p:sp>
        <p:nvSpPr>
          <p:cNvPr id="472" name="OTLSHAPE_T_a863018e191f4a0f92ce9c24b9344cf2_Shape">
            <a:extLst>
              <a:ext uri="{FF2B5EF4-FFF2-40B4-BE49-F238E27FC236}">
                <a16:creationId xmlns:a16="http://schemas.microsoft.com/office/drawing/2014/main" id="{6E122933-4BD1-4E92-A4E3-1BD1ECCF080F}"/>
              </a:ext>
            </a:extLst>
          </p:cNvPr>
          <p:cNvSpPr/>
          <p:nvPr>
            <p:custDataLst>
              <p:tags r:id="rId26"/>
            </p:custDataLst>
          </p:nvPr>
        </p:nvSpPr>
        <p:spPr>
          <a:xfrm>
            <a:off x="6648598" y="5351003"/>
            <a:ext cx="3403600" cy="780012"/>
          </a:xfrm>
          <a:prstGeom prst="rect">
            <a:avLst/>
          </a:prstGeom>
          <a:solidFill>
            <a:srgbClr val="ED7D31"/>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73" name="OTLSHAPE_T_a863018e191f4a0f92ce9c24b9344cf2_ShapePercentage" hidden="1">
            <a:extLst>
              <a:ext uri="{FF2B5EF4-FFF2-40B4-BE49-F238E27FC236}">
                <a16:creationId xmlns:a16="http://schemas.microsoft.com/office/drawing/2014/main" id="{EF257886-9566-4074-9B44-D30185231219}"/>
              </a:ext>
            </a:extLst>
          </p:cNvPr>
          <p:cNvSpPr/>
          <p:nvPr>
            <p:custDataLst>
              <p:tags r:id="rId27"/>
            </p:custDataLst>
          </p:nvPr>
        </p:nvSpPr>
        <p:spPr>
          <a:xfrm>
            <a:off x="6652909" y="4552992"/>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4" name="OTLSHAPE_T_a863018e191f4a0f92ce9c24b9344cf2_Duration" hidden="1">
            <a:extLst>
              <a:ext uri="{FF2B5EF4-FFF2-40B4-BE49-F238E27FC236}">
                <a16:creationId xmlns:a16="http://schemas.microsoft.com/office/drawing/2014/main" id="{417AFDA2-BC9B-40F9-B88F-FA61317B7760}"/>
              </a:ext>
            </a:extLst>
          </p:cNvPr>
          <p:cNvSpPr txBox="1"/>
          <p:nvPr>
            <p:custDataLst>
              <p:tags r:id="rId28"/>
            </p:custDataLst>
          </p:nvPr>
        </p:nvSpPr>
        <p:spPr>
          <a:xfrm>
            <a:off x="0" y="4382474"/>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366 jours</a:t>
            </a:r>
          </a:p>
        </p:txBody>
      </p:sp>
      <p:sp>
        <p:nvSpPr>
          <p:cNvPr id="475" name="OTLSHAPE_T_a863018e191f4a0f92ce9c24b9344cf2_TextPercentage" hidden="1">
            <a:extLst>
              <a:ext uri="{FF2B5EF4-FFF2-40B4-BE49-F238E27FC236}">
                <a16:creationId xmlns:a16="http://schemas.microsoft.com/office/drawing/2014/main" id="{FEB6B2A9-3E21-4D69-A88E-2D593F54E084}"/>
              </a:ext>
            </a:extLst>
          </p:cNvPr>
          <p:cNvSpPr txBox="1"/>
          <p:nvPr>
            <p:custDataLst>
              <p:tags r:id="rId29"/>
            </p:custDataLst>
          </p:nvPr>
        </p:nvSpPr>
        <p:spPr>
          <a:xfrm>
            <a:off x="0" y="4537498"/>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76" name="OTLSHAPE_T_a863018e191f4a0f92ce9c24b9344cf2_JoinedDate" hidden="1">
            <a:extLst>
              <a:ext uri="{FF2B5EF4-FFF2-40B4-BE49-F238E27FC236}">
                <a16:creationId xmlns:a16="http://schemas.microsoft.com/office/drawing/2014/main" id="{49D1CC9E-F8EC-4F6D-BC40-9198D958BF02}"/>
              </a:ext>
            </a:extLst>
          </p:cNvPr>
          <p:cNvSpPr txBox="1"/>
          <p:nvPr>
            <p:custDataLst>
              <p:tags r:id="rId30"/>
            </p:custDataLst>
          </p:nvPr>
        </p:nvSpPr>
        <p:spPr>
          <a:xfrm>
            <a:off x="0" y="4537498"/>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78" name="OTLSHAPE_T_a863018e191f4a0f92ce9c24b9344cf2_Title">
            <a:extLst>
              <a:ext uri="{FF2B5EF4-FFF2-40B4-BE49-F238E27FC236}">
                <a16:creationId xmlns:a16="http://schemas.microsoft.com/office/drawing/2014/main" id="{4BA4AC8D-1678-4FD1-9D24-CA0CF2D366F4}"/>
              </a:ext>
            </a:extLst>
          </p:cNvPr>
          <p:cNvSpPr txBox="1"/>
          <p:nvPr>
            <p:custDataLst>
              <p:tags r:id="rId31"/>
            </p:custDataLst>
          </p:nvPr>
        </p:nvSpPr>
        <p:spPr>
          <a:xfrm>
            <a:off x="6847091" y="5452207"/>
            <a:ext cx="3147583" cy="630942"/>
          </a:xfrm>
          <a:prstGeom prst="rect">
            <a:avLst/>
          </a:prstGeom>
          <a:noFill/>
        </p:spPr>
        <p:txBody>
          <a:bodyPr vert="horz" wrap="square" lIns="0" tIns="0" rIns="0" bIns="0" rtlCol="0" anchor="ctr" anchorCtr="0">
            <a:spAutoFit/>
          </a:bodyPr>
          <a:lstStyle/>
          <a:p>
            <a:pPr algn="ctr"/>
            <a:r>
              <a:rPr lang="fr-FR" sz="1300" b="1" spc="-4" dirty="0">
                <a:solidFill>
                  <a:schemeClr val="bg1"/>
                </a:solidFill>
                <a:latin typeface="Calibri" panose="020F0502020204030204" pitchFamily="34" charset="0"/>
              </a:rPr>
              <a:t>Application d'un 2nd taux calculé en fonction des revenus </a:t>
            </a:r>
            <a:r>
              <a:rPr lang="fr-FR" sz="2800" b="1" spc="-4" dirty="0">
                <a:solidFill>
                  <a:schemeClr val="bg1"/>
                </a:solidFill>
                <a:latin typeface="Calibri" panose="020F0502020204030204" pitchFamily="34" charset="0"/>
              </a:rPr>
              <a:t>2018</a:t>
            </a:r>
          </a:p>
        </p:txBody>
      </p:sp>
      <p:sp>
        <p:nvSpPr>
          <p:cNvPr id="480" name="OTLSHAPE_T_755c93157cf2490589b4cdd5650ce136_Shape">
            <a:extLst>
              <a:ext uri="{FF2B5EF4-FFF2-40B4-BE49-F238E27FC236}">
                <a16:creationId xmlns:a16="http://schemas.microsoft.com/office/drawing/2014/main" id="{BD1AE03D-1960-4014-B457-043112E487B1}"/>
              </a:ext>
            </a:extLst>
          </p:cNvPr>
          <p:cNvSpPr/>
          <p:nvPr>
            <p:custDataLst>
              <p:tags r:id="rId32"/>
            </p:custDataLst>
          </p:nvPr>
        </p:nvSpPr>
        <p:spPr>
          <a:xfrm>
            <a:off x="10050052" y="5362502"/>
            <a:ext cx="2012993" cy="768512"/>
          </a:xfrm>
          <a:prstGeom prst="rect">
            <a:avLst/>
          </a:prstGeom>
          <a:solidFill>
            <a:srgbClr val="96D642"/>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81" name="OTLSHAPE_T_755c93157cf2490589b4cdd5650ce136_ShapePercentage" hidden="1">
            <a:extLst>
              <a:ext uri="{FF2B5EF4-FFF2-40B4-BE49-F238E27FC236}">
                <a16:creationId xmlns:a16="http://schemas.microsoft.com/office/drawing/2014/main" id="{B51A6E95-C48A-4886-9AA6-A37A4C33F2C2}"/>
              </a:ext>
            </a:extLst>
          </p:cNvPr>
          <p:cNvSpPr/>
          <p:nvPr>
            <p:custDataLst>
              <p:tags r:id="rId33"/>
            </p:custDataLst>
          </p:nvPr>
        </p:nvSpPr>
        <p:spPr>
          <a:xfrm>
            <a:off x="10050053" y="5160730"/>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2" name="OTLSHAPE_T_755c93157cf2490589b4cdd5650ce136_Duration" hidden="1">
            <a:extLst>
              <a:ext uri="{FF2B5EF4-FFF2-40B4-BE49-F238E27FC236}">
                <a16:creationId xmlns:a16="http://schemas.microsoft.com/office/drawing/2014/main" id="{CC82CCA8-CB04-4A0B-BE8B-6AE94C1FC403}"/>
              </a:ext>
            </a:extLst>
          </p:cNvPr>
          <p:cNvSpPr txBox="1"/>
          <p:nvPr>
            <p:custDataLst>
              <p:tags r:id="rId34"/>
            </p:custDataLst>
          </p:nvPr>
        </p:nvSpPr>
        <p:spPr>
          <a:xfrm>
            <a:off x="0" y="4819692"/>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122 jours</a:t>
            </a:r>
          </a:p>
        </p:txBody>
      </p:sp>
      <p:sp>
        <p:nvSpPr>
          <p:cNvPr id="483" name="OTLSHAPE_T_755c93157cf2490589b4cdd5650ce136_TextPercentage" hidden="1">
            <a:extLst>
              <a:ext uri="{FF2B5EF4-FFF2-40B4-BE49-F238E27FC236}">
                <a16:creationId xmlns:a16="http://schemas.microsoft.com/office/drawing/2014/main" id="{581E659E-A5FA-43EF-AB78-E7BBBF8D98AC}"/>
              </a:ext>
            </a:extLst>
          </p:cNvPr>
          <p:cNvSpPr txBox="1"/>
          <p:nvPr>
            <p:custDataLst>
              <p:tags r:id="rId35"/>
            </p:custDataLst>
          </p:nvPr>
        </p:nvSpPr>
        <p:spPr>
          <a:xfrm>
            <a:off x="0" y="4974717"/>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84" name="OTLSHAPE_T_755c93157cf2490589b4cdd5650ce136_JoinedDate" hidden="1">
            <a:extLst>
              <a:ext uri="{FF2B5EF4-FFF2-40B4-BE49-F238E27FC236}">
                <a16:creationId xmlns:a16="http://schemas.microsoft.com/office/drawing/2014/main" id="{DD29A064-FC28-450A-A69A-32199FC66E37}"/>
              </a:ext>
            </a:extLst>
          </p:cNvPr>
          <p:cNvSpPr txBox="1"/>
          <p:nvPr>
            <p:custDataLst>
              <p:tags r:id="rId36"/>
            </p:custDataLst>
          </p:nvPr>
        </p:nvSpPr>
        <p:spPr>
          <a:xfrm>
            <a:off x="0" y="4974717"/>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86" name="OTLSHAPE_T_755c93157cf2490589b4cdd5650ce136_Title">
            <a:extLst>
              <a:ext uri="{FF2B5EF4-FFF2-40B4-BE49-F238E27FC236}">
                <a16:creationId xmlns:a16="http://schemas.microsoft.com/office/drawing/2014/main" id="{ECB2844F-6191-4EEC-8261-C326184BD401}"/>
              </a:ext>
            </a:extLst>
          </p:cNvPr>
          <p:cNvSpPr txBox="1"/>
          <p:nvPr>
            <p:custDataLst>
              <p:tags r:id="rId37"/>
            </p:custDataLst>
          </p:nvPr>
        </p:nvSpPr>
        <p:spPr>
          <a:xfrm>
            <a:off x="10143729" y="5452207"/>
            <a:ext cx="1827784" cy="630942"/>
          </a:xfrm>
          <a:prstGeom prst="rect">
            <a:avLst/>
          </a:prstGeom>
          <a:noFill/>
        </p:spPr>
        <p:txBody>
          <a:bodyPr vert="horz" wrap="square" lIns="0" tIns="0" rIns="0" bIns="0" rtlCol="0" anchor="ctr" anchorCtr="0">
            <a:spAutoFit/>
          </a:bodyPr>
          <a:lstStyle/>
          <a:p>
            <a:pPr algn="ctr"/>
            <a:r>
              <a:rPr lang="fr-FR" sz="1300" b="1" spc="-4" dirty="0">
                <a:solidFill>
                  <a:schemeClr val="bg1"/>
                </a:solidFill>
                <a:latin typeface="Calibri" panose="020F0502020204030204" pitchFamily="34" charset="0"/>
              </a:rPr>
              <a:t>taux calculé s/revenus </a:t>
            </a:r>
            <a:r>
              <a:rPr lang="fr-FR" sz="2800" b="1" spc="-4" dirty="0">
                <a:solidFill>
                  <a:schemeClr val="bg1"/>
                </a:solidFill>
                <a:latin typeface="Calibri" panose="020F0502020204030204" pitchFamily="34" charset="0"/>
              </a:rPr>
              <a:t>2019</a:t>
            </a:r>
          </a:p>
        </p:txBody>
      </p:sp>
      <p:sp>
        <p:nvSpPr>
          <p:cNvPr id="494" name="OTLSHAPE_M_7a0afbed00e24237ba2ac5da22ba6f5c_Title">
            <a:extLst>
              <a:ext uri="{FF2B5EF4-FFF2-40B4-BE49-F238E27FC236}">
                <a16:creationId xmlns:a16="http://schemas.microsoft.com/office/drawing/2014/main" id="{C8A7622B-EF15-40D2-9962-6573F1BF1A67}"/>
              </a:ext>
            </a:extLst>
          </p:cNvPr>
          <p:cNvSpPr txBox="1"/>
          <p:nvPr>
            <p:custDataLst>
              <p:tags r:id="rId38"/>
            </p:custDataLst>
          </p:nvPr>
        </p:nvSpPr>
        <p:spPr>
          <a:xfrm>
            <a:off x="5774089" y="2676445"/>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2018</a:t>
            </a:r>
          </a:p>
          <a:p>
            <a:r>
              <a:rPr lang="fr-FR" sz="1300" b="1" spc="-4" dirty="0">
                <a:solidFill>
                  <a:schemeClr val="dk1"/>
                </a:solidFill>
                <a:latin typeface="Calibri" panose="020F0502020204030204" pitchFamily="34" charset="0"/>
              </a:rPr>
              <a:t>Mai 2019</a:t>
            </a:r>
          </a:p>
        </p:txBody>
      </p:sp>
      <p:sp>
        <p:nvSpPr>
          <p:cNvPr id="495" name="OTLSHAPE_M_7a0afbed00e24237ba2ac5da22ba6f5c_Title">
            <a:extLst>
              <a:ext uri="{FF2B5EF4-FFF2-40B4-BE49-F238E27FC236}">
                <a16:creationId xmlns:a16="http://schemas.microsoft.com/office/drawing/2014/main" id="{52D0F331-F4E2-4F24-8267-A64A47754565}"/>
              </a:ext>
            </a:extLst>
          </p:cNvPr>
          <p:cNvSpPr txBox="1"/>
          <p:nvPr>
            <p:custDataLst>
              <p:tags r:id="rId39"/>
            </p:custDataLst>
          </p:nvPr>
        </p:nvSpPr>
        <p:spPr>
          <a:xfrm>
            <a:off x="8827614" y="2629733"/>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2019</a:t>
            </a:r>
          </a:p>
          <a:p>
            <a:r>
              <a:rPr lang="fr-FR" sz="1300" b="1" spc="-4" dirty="0">
                <a:solidFill>
                  <a:schemeClr val="dk1"/>
                </a:solidFill>
                <a:latin typeface="Calibri" panose="020F0502020204030204" pitchFamily="34" charset="0"/>
              </a:rPr>
              <a:t>Mai 2020</a:t>
            </a:r>
          </a:p>
        </p:txBody>
      </p:sp>
      <p:cxnSp>
        <p:nvCxnSpPr>
          <p:cNvPr id="496" name="OTLSHAPE_M_8539de98c3e44a7eaf2a2818459db610_Connector1">
            <a:extLst>
              <a:ext uri="{FF2B5EF4-FFF2-40B4-BE49-F238E27FC236}">
                <a16:creationId xmlns:a16="http://schemas.microsoft.com/office/drawing/2014/main" id="{AB9AAF5D-80EB-450B-855E-EF2AF886A525}"/>
              </a:ext>
            </a:extLst>
          </p:cNvPr>
          <p:cNvCxnSpPr>
            <a:cxnSpLocks/>
          </p:cNvCxnSpPr>
          <p:nvPr>
            <p:custDataLst>
              <p:tags r:id="rId40"/>
            </p:custDataLst>
          </p:nvPr>
        </p:nvCxnSpPr>
        <p:spPr>
          <a:xfrm>
            <a:off x="8621764" y="2865892"/>
            <a:ext cx="0" cy="1401307"/>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97" name="OTLSHAPE_M_8539de98c3e44a7eaf2a2818459db610_Shape">
            <a:extLst>
              <a:ext uri="{FF2B5EF4-FFF2-40B4-BE49-F238E27FC236}">
                <a16:creationId xmlns:a16="http://schemas.microsoft.com/office/drawing/2014/main" id="{7208B224-EB64-4632-86F1-72B084E1611E}"/>
              </a:ext>
            </a:extLst>
          </p:cNvPr>
          <p:cNvSpPr/>
          <p:nvPr>
            <p:custDataLst>
              <p:tags r:id="rId41"/>
            </p:custDataLst>
          </p:nvPr>
        </p:nvSpPr>
        <p:spPr>
          <a:xfrm rot="16200000">
            <a:off x="8662514" y="2865892"/>
            <a:ext cx="165100" cy="165100"/>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511" name="Espace réservé du contenu 1">
            <a:extLst>
              <a:ext uri="{FF2B5EF4-FFF2-40B4-BE49-F238E27FC236}">
                <a16:creationId xmlns:a16="http://schemas.microsoft.com/office/drawing/2014/main" id="{B8FBF4FE-619D-4D87-A11D-4E469C318A05}"/>
              </a:ext>
            </a:extLst>
          </p:cNvPr>
          <p:cNvSpPr txBox="1">
            <a:spLocks/>
          </p:cNvSpPr>
          <p:nvPr/>
        </p:nvSpPr>
        <p:spPr>
          <a:xfrm>
            <a:off x="641517" y="211699"/>
            <a:ext cx="6029218" cy="1331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4000" cap="all" dirty="0">
                <a:solidFill>
                  <a:srgbClr val="606060"/>
                </a:solidFill>
                <a:latin typeface="Raleway ExtraBold"/>
              </a:rPr>
              <a:t>COMPRENDRE LE PAS</a:t>
            </a:r>
          </a:p>
        </p:txBody>
      </p:sp>
      <p:sp>
        <p:nvSpPr>
          <p:cNvPr id="512" name="Titre 1">
            <a:extLst>
              <a:ext uri="{FF2B5EF4-FFF2-40B4-BE49-F238E27FC236}">
                <a16:creationId xmlns:a16="http://schemas.microsoft.com/office/drawing/2014/main" id="{908753A1-E93D-442E-9559-4E144B86A67B}"/>
              </a:ext>
            </a:extLst>
          </p:cNvPr>
          <p:cNvSpPr txBox="1">
            <a:spLocks/>
          </p:cNvSpPr>
          <p:nvPr/>
        </p:nvSpPr>
        <p:spPr>
          <a:xfrm>
            <a:off x="922056" y="1291584"/>
            <a:ext cx="7110468" cy="960695"/>
          </a:xfrm>
          <a:prstGeom prst="rect">
            <a:avLst/>
          </a:prstGeom>
        </p:spPr>
        <p:txBody>
          <a:bodyPr vert="horz" lIns="91440" tIns="45720" rIns="91440" bIns="45720" rtlCol="0" anchor="ctr">
            <a:normAutofit fontScale="97500" lnSpcReduction="100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dirty="0">
                <a:latin typeface="Calibri bold"/>
              </a:rPr>
              <a:t>L’actualisation des taux</a:t>
            </a:r>
            <a:br>
              <a:rPr lang="fr-FR" dirty="0">
                <a:latin typeface="Calibri bold"/>
              </a:rPr>
            </a:br>
            <a:endParaRPr lang="fr-FR" dirty="0">
              <a:latin typeface="Calibri bold"/>
            </a:endParaRPr>
          </a:p>
        </p:txBody>
      </p:sp>
    </p:spTree>
    <p:custDataLst>
      <p:tags r:id="rId1"/>
    </p:custDataLst>
    <p:extLst>
      <p:ext uri="{BB962C8B-B14F-4D97-AF65-F5344CB8AC3E}">
        <p14:creationId xmlns:p14="http://schemas.microsoft.com/office/powerpoint/2010/main" val="238996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6" name="Titre 2">
            <a:extLst>
              <a:ext uri="{FF2B5EF4-FFF2-40B4-BE49-F238E27FC236}">
                <a16:creationId xmlns:a16="http://schemas.microsoft.com/office/drawing/2014/main" id="{64069388-A125-4CF0-A3F3-821BE76A3C5A}"/>
              </a:ext>
            </a:extLst>
          </p:cNvPr>
          <p:cNvSpPr txBox="1">
            <a:spLocks/>
          </p:cNvSpPr>
          <p:nvPr/>
        </p:nvSpPr>
        <p:spPr>
          <a:xfrm>
            <a:off x="1309223" y="980236"/>
            <a:ext cx="9271627" cy="1331913"/>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2800" dirty="0">
                <a:latin typeface="Calibri bold"/>
              </a:rPr>
              <a:t>Quand et comment le salarié est informé de son taux de prélèvement ?</a:t>
            </a:r>
          </a:p>
        </p:txBody>
      </p:sp>
      <p:sp>
        <p:nvSpPr>
          <p:cNvPr id="7" name="Rectangle : coins arrondis 6">
            <a:extLst>
              <a:ext uri="{FF2B5EF4-FFF2-40B4-BE49-F238E27FC236}">
                <a16:creationId xmlns:a16="http://schemas.microsoft.com/office/drawing/2014/main" id="{2AF32520-A41C-4667-98DF-AA7FC24C2316}"/>
              </a:ext>
            </a:extLst>
          </p:cNvPr>
          <p:cNvSpPr/>
          <p:nvPr/>
        </p:nvSpPr>
        <p:spPr>
          <a:xfrm>
            <a:off x="2612021" y="2519849"/>
            <a:ext cx="3185530" cy="2026005"/>
          </a:xfrm>
          <a:prstGeom prst="roundRect">
            <a:avLst/>
          </a:prstGeom>
          <a:solidFill>
            <a:srgbClr val="E73446"/>
          </a:solidFill>
          <a:ln w="12700" cap="flat" cmpd="sng" algn="ctr">
            <a:noFill/>
            <a:prstDash val="solid"/>
            <a:miter lim="800000"/>
          </a:ln>
          <a:effectLst/>
        </p:spPr>
        <p:txBody>
          <a:bodyPr rtlCol="0" anchor="ctr"/>
          <a:lstStyle/>
          <a:p>
            <a:pPr algn="ctr">
              <a:defRPr/>
            </a:pPr>
            <a:r>
              <a:rPr lang="fr-FR" b="1" kern="0" dirty="0">
                <a:solidFill>
                  <a:prstClr val="white"/>
                </a:solidFill>
                <a:latin typeface="Calibri"/>
              </a:rPr>
              <a:t>Avril-Mai 2018</a:t>
            </a:r>
          </a:p>
          <a:p>
            <a:pPr algn="ctr">
              <a:defRPr/>
            </a:pPr>
            <a:r>
              <a:rPr lang="fr-FR" kern="0" dirty="0">
                <a:solidFill>
                  <a:prstClr val="white"/>
                </a:solidFill>
                <a:latin typeface="Calibri"/>
              </a:rPr>
              <a:t>Déclaration des revenus 2017 </a:t>
            </a:r>
          </a:p>
          <a:p>
            <a:pPr algn="ctr">
              <a:defRPr/>
            </a:pPr>
            <a:r>
              <a:rPr lang="fr-FR" kern="0" dirty="0">
                <a:solidFill>
                  <a:prstClr val="white"/>
                </a:solidFill>
                <a:latin typeface="Calibri"/>
              </a:rPr>
              <a:t>Communication </a:t>
            </a:r>
            <a:br>
              <a:rPr lang="fr-FR" kern="0" dirty="0">
                <a:solidFill>
                  <a:prstClr val="white"/>
                </a:solidFill>
                <a:latin typeface="Calibri"/>
              </a:rPr>
            </a:br>
            <a:r>
              <a:rPr lang="fr-FR" kern="0" dirty="0">
                <a:solidFill>
                  <a:prstClr val="white"/>
                </a:solidFill>
                <a:latin typeface="Calibri"/>
              </a:rPr>
              <a:t>du taux de PAS </a:t>
            </a:r>
          </a:p>
          <a:p>
            <a:pPr algn="ctr">
              <a:defRPr/>
            </a:pPr>
            <a:r>
              <a:rPr lang="fr-FR" kern="0" dirty="0">
                <a:solidFill>
                  <a:prstClr val="white"/>
                </a:solidFill>
                <a:latin typeface="Calibri"/>
              </a:rPr>
              <a:t>Possibilité d’option pour le taux individualisé ou non individualisé</a:t>
            </a:r>
          </a:p>
        </p:txBody>
      </p:sp>
      <p:sp>
        <p:nvSpPr>
          <p:cNvPr id="8" name="Rectangle : coins arrondis 7">
            <a:extLst>
              <a:ext uri="{FF2B5EF4-FFF2-40B4-BE49-F238E27FC236}">
                <a16:creationId xmlns:a16="http://schemas.microsoft.com/office/drawing/2014/main" id="{88FD503B-7044-4FBD-9A22-7E468898CC3B}"/>
              </a:ext>
            </a:extLst>
          </p:cNvPr>
          <p:cNvSpPr/>
          <p:nvPr/>
        </p:nvSpPr>
        <p:spPr>
          <a:xfrm>
            <a:off x="6394452" y="2508595"/>
            <a:ext cx="3316687" cy="2037259"/>
          </a:xfrm>
          <a:prstGeom prst="roundRect">
            <a:avLst/>
          </a:prstGeom>
          <a:solidFill>
            <a:srgbClr val="E73446"/>
          </a:solidFill>
          <a:ln w="12700" cap="flat" cmpd="sng" algn="ctr">
            <a:noFill/>
            <a:prstDash val="solid"/>
            <a:miter lim="800000"/>
          </a:ln>
          <a:effectLst/>
        </p:spPr>
        <p:txBody>
          <a:bodyPr rtlCol="0" anchor="ctr"/>
          <a:lstStyle/>
          <a:p>
            <a:pPr algn="ctr">
              <a:defRPr/>
            </a:pPr>
            <a:r>
              <a:rPr lang="fr-FR" b="1" kern="0" dirty="0">
                <a:solidFill>
                  <a:prstClr val="white"/>
                </a:solidFill>
                <a:latin typeface="Calibri"/>
              </a:rPr>
              <a:t>Septembre 2018</a:t>
            </a:r>
          </a:p>
          <a:p>
            <a:pPr algn="ctr">
              <a:defRPr/>
            </a:pPr>
            <a:endParaRPr lang="fr-FR" b="1" kern="0" dirty="0">
              <a:solidFill>
                <a:prstClr val="white"/>
              </a:solidFill>
              <a:latin typeface="Calibri"/>
            </a:endParaRPr>
          </a:p>
          <a:p>
            <a:pPr algn="ctr">
              <a:defRPr/>
            </a:pPr>
            <a:r>
              <a:rPr lang="fr-FR" kern="0" dirty="0">
                <a:solidFill>
                  <a:prstClr val="white"/>
                </a:solidFill>
                <a:latin typeface="Calibri"/>
              </a:rPr>
              <a:t>Communication par l’administration du taux de PAS à l’employeur</a:t>
            </a:r>
          </a:p>
        </p:txBody>
      </p:sp>
      <p:sp>
        <p:nvSpPr>
          <p:cNvPr id="19" name="Rectangle 18">
            <a:extLst>
              <a:ext uri="{FF2B5EF4-FFF2-40B4-BE49-F238E27FC236}">
                <a16:creationId xmlns:a16="http://schemas.microsoft.com/office/drawing/2014/main" id="{AE9736E6-FEEF-42F5-997B-7A11FDB5597F}"/>
              </a:ext>
            </a:extLst>
          </p:cNvPr>
          <p:cNvSpPr/>
          <p:nvPr/>
        </p:nvSpPr>
        <p:spPr>
          <a:xfrm>
            <a:off x="2320384" y="4877027"/>
            <a:ext cx="9271627" cy="1200329"/>
          </a:xfrm>
          <a:prstGeom prst="rect">
            <a:avLst/>
          </a:prstGeom>
        </p:spPr>
        <p:txBody>
          <a:bodyPr wrap="square">
            <a:spAutoFit/>
          </a:bodyPr>
          <a:lstStyle/>
          <a:p>
            <a:pPr marL="73025" algn="just" defTabSz="457200">
              <a:defRPr/>
            </a:pPr>
            <a:r>
              <a:rPr lang="fr-FR" dirty="0">
                <a:solidFill>
                  <a:prstClr val="black"/>
                </a:solidFill>
                <a:latin typeface="Calibri"/>
              </a:rPr>
              <a:t>Le contribuable a son taux de prélèvement </a:t>
            </a:r>
            <a:r>
              <a:rPr lang="fr-FR" b="1" dirty="0">
                <a:solidFill>
                  <a:prstClr val="black"/>
                </a:solidFill>
                <a:latin typeface="Calibri"/>
              </a:rPr>
              <a:t>dès sa déclaration de revenus en ligne au printemps 2018 et sur son avis d’imposition à l’été 2018.</a:t>
            </a:r>
          </a:p>
          <a:p>
            <a:pPr marL="73025" algn="just" defTabSz="457200">
              <a:defRPr/>
            </a:pPr>
            <a:endParaRPr lang="fr-FR" b="1" dirty="0">
              <a:solidFill>
                <a:prstClr val="black"/>
              </a:solidFill>
              <a:latin typeface="Calibri"/>
            </a:endParaRPr>
          </a:p>
          <a:p>
            <a:pPr marL="73025" algn="just" defTabSz="457200">
              <a:defRPr/>
            </a:pPr>
            <a:r>
              <a:rPr lang="fr-FR" b="1" dirty="0">
                <a:solidFill>
                  <a:prstClr val="black"/>
                </a:solidFill>
                <a:latin typeface="Calibri"/>
              </a:rPr>
              <a:t>=&gt; Le contribuable peut gérer son prélèvement à la source</a:t>
            </a:r>
          </a:p>
        </p:txBody>
      </p:sp>
    </p:spTree>
    <p:extLst>
      <p:ext uri="{BB962C8B-B14F-4D97-AF65-F5344CB8AC3E}">
        <p14:creationId xmlns:p14="http://schemas.microsoft.com/office/powerpoint/2010/main" val="63283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6" name="Titre 2">
            <a:extLst>
              <a:ext uri="{FF2B5EF4-FFF2-40B4-BE49-F238E27FC236}">
                <a16:creationId xmlns:a16="http://schemas.microsoft.com/office/drawing/2014/main" id="{64069388-A125-4CF0-A3F3-821BE76A3C5A}"/>
              </a:ext>
            </a:extLst>
          </p:cNvPr>
          <p:cNvSpPr txBox="1">
            <a:spLocks/>
          </p:cNvSpPr>
          <p:nvPr/>
        </p:nvSpPr>
        <p:spPr>
          <a:xfrm>
            <a:off x="1161659" y="511313"/>
            <a:ext cx="9271627" cy="1331913"/>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2800" dirty="0">
                <a:latin typeface="Calibri bold"/>
              </a:rPr>
              <a:t>Quand et comment le salarié est informé de son taux de prélèvement ?</a:t>
            </a:r>
          </a:p>
        </p:txBody>
      </p:sp>
      <p:pic>
        <p:nvPicPr>
          <p:cNvPr id="4" name="Image 3">
            <a:extLst>
              <a:ext uri="{FF2B5EF4-FFF2-40B4-BE49-F238E27FC236}">
                <a16:creationId xmlns:a16="http://schemas.microsoft.com/office/drawing/2014/main" id="{D9BA3991-5B5C-43A7-9866-D2B6534BB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258" y="1442326"/>
            <a:ext cx="7649083" cy="5465138"/>
          </a:xfrm>
          <a:prstGeom prst="rect">
            <a:avLst/>
          </a:prstGeom>
        </p:spPr>
      </p:pic>
      <p:sp>
        <p:nvSpPr>
          <p:cNvPr id="5" name="ZoneTexte 4">
            <a:extLst>
              <a:ext uri="{FF2B5EF4-FFF2-40B4-BE49-F238E27FC236}">
                <a16:creationId xmlns:a16="http://schemas.microsoft.com/office/drawing/2014/main" id="{AECF39D8-3105-4EBE-81AD-7754BE6B0DA1}"/>
              </a:ext>
            </a:extLst>
          </p:cNvPr>
          <p:cNvSpPr txBox="1"/>
          <p:nvPr/>
        </p:nvSpPr>
        <p:spPr>
          <a:xfrm>
            <a:off x="246184" y="3198167"/>
            <a:ext cx="3364523" cy="461665"/>
          </a:xfrm>
          <a:prstGeom prst="rect">
            <a:avLst/>
          </a:prstGeom>
          <a:noFill/>
        </p:spPr>
        <p:txBody>
          <a:bodyPr wrap="square" rtlCol="0">
            <a:spAutoFit/>
          </a:bodyPr>
          <a:lstStyle/>
          <a:p>
            <a:r>
              <a:rPr lang="fr-FR" sz="2400" b="1" dirty="0"/>
              <a:t>Fin de l’avis d’imposition</a:t>
            </a:r>
          </a:p>
        </p:txBody>
      </p:sp>
    </p:spTree>
    <p:extLst>
      <p:ext uri="{BB962C8B-B14F-4D97-AF65-F5344CB8AC3E}">
        <p14:creationId xmlns:p14="http://schemas.microsoft.com/office/powerpoint/2010/main" val="854942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2DC30098-8DD8-4CE3-B167-268EE4DD2118}"/>
              </a:ext>
            </a:extLst>
          </p:cNvPr>
          <p:cNvSpPr txBox="1">
            <a:spLocks/>
          </p:cNvSpPr>
          <p:nvPr/>
        </p:nvSpPr>
        <p:spPr>
          <a:xfrm>
            <a:off x="1311554" y="1786355"/>
            <a:ext cx="10362642" cy="518887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ysClr val="windowText" lastClr="000000"/>
                </a:solidFill>
                <a:latin typeface="Calibri bold"/>
              </a:rPr>
              <a:t>Plusieurs options sont possibles</a:t>
            </a:r>
          </a:p>
          <a:p>
            <a:pPr>
              <a:defRPr/>
            </a:pPr>
            <a:endParaRPr lang="fr-FR" sz="2400" dirty="0">
              <a:solidFill>
                <a:sysClr val="windowText" lastClr="000000"/>
              </a:solidFill>
              <a:latin typeface="Calibri bold"/>
            </a:endParaRPr>
          </a:p>
          <a:p>
            <a:pPr lvl="1">
              <a:defRPr/>
            </a:pPr>
            <a:r>
              <a:rPr lang="fr-FR" sz="2600" b="1" dirty="0">
                <a:solidFill>
                  <a:srgbClr val="C00000"/>
                </a:solidFill>
                <a:latin typeface="Calibri"/>
              </a:rPr>
              <a:t>Taux individualisé</a:t>
            </a:r>
          </a:p>
          <a:p>
            <a:pPr lvl="2">
              <a:defRPr/>
            </a:pPr>
            <a:r>
              <a:rPr lang="fr-FR" sz="2800" dirty="0">
                <a:solidFill>
                  <a:sysClr val="windowText" lastClr="000000">
                    <a:lumMod val="75000"/>
                    <a:lumOff val="25000"/>
                  </a:sysClr>
                </a:solidFill>
              </a:rPr>
              <a:t>Uniquement pour les contribuables mariés ou pacsés soumis à une imposition commune</a:t>
            </a:r>
          </a:p>
          <a:p>
            <a:pPr lvl="3">
              <a:defRPr/>
            </a:pPr>
            <a:r>
              <a:rPr lang="fr-FR" sz="2800" dirty="0">
                <a:solidFill>
                  <a:sysClr val="windowText" lastClr="000000">
                    <a:lumMod val="75000"/>
                    <a:lumOff val="25000"/>
                  </a:sysClr>
                </a:solidFill>
              </a:rPr>
              <a:t>En cas de disparité de revenus dans le couple</a:t>
            </a:r>
          </a:p>
          <a:p>
            <a:pPr lvl="4">
              <a:buClr>
                <a:sysClr val="windowText" lastClr="000000">
                  <a:lumMod val="65000"/>
                  <a:lumOff val="35000"/>
                </a:sysClr>
              </a:buClr>
              <a:defRPr/>
            </a:pPr>
            <a:r>
              <a:rPr lang="fr-FR" sz="2800" dirty="0">
                <a:solidFill>
                  <a:sysClr val="windowText" lastClr="000000">
                    <a:lumMod val="75000"/>
                    <a:lumOff val="25000"/>
                  </a:sysClr>
                </a:solidFill>
              </a:rPr>
              <a:t>Impôt réparti entre les conjoints en fonction de leurs revenus</a:t>
            </a:r>
          </a:p>
          <a:p>
            <a:pPr lvl="4">
              <a:buClr>
                <a:sysClr val="windowText" lastClr="000000">
                  <a:lumMod val="65000"/>
                  <a:lumOff val="35000"/>
                </a:sysClr>
              </a:buClr>
              <a:defRPr/>
            </a:pPr>
            <a:endParaRPr lang="fr-FR" sz="2600" dirty="0">
              <a:solidFill>
                <a:sysClr val="windowText" lastClr="000000">
                  <a:lumMod val="75000"/>
                  <a:lumOff val="25000"/>
                </a:sysClr>
              </a:solidFill>
            </a:endParaRPr>
          </a:p>
          <a:p>
            <a:pPr defTabSz="457200">
              <a:lnSpc>
                <a:spcPct val="100000"/>
              </a:lnSpc>
              <a:spcBef>
                <a:spcPts val="0"/>
              </a:spcBef>
              <a:spcAft>
                <a:spcPts val="0"/>
              </a:spcAft>
              <a:buSzTx/>
              <a:defRPr/>
            </a:pPr>
            <a:r>
              <a:rPr lang="fr-FR" sz="2600" dirty="0">
                <a:solidFill>
                  <a:prstClr val="black"/>
                </a:solidFill>
                <a:latin typeface="Calibri"/>
              </a:rPr>
              <a:t>Les taux appliqués permettront de prélever le </a:t>
            </a:r>
            <a:r>
              <a:rPr lang="fr-FR" sz="2600" b="1" dirty="0">
                <a:solidFill>
                  <a:prstClr val="black"/>
                </a:solidFill>
                <a:latin typeface="Calibri"/>
              </a:rPr>
              <a:t>même montant d’impôt</a:t>
            </a:r>
            <a:r>
              <a:rPr lang="fr-FR" sz="2600" dirty="0">
                <a:solidFill>
                  <a:prstClr val="black"/>
                </a:solidFill>
                <a:latin typeface="Calibri"/>
              </a:rPr>
              <a:t>. </a:t>
            </a:r>
          </a:p>
          <a:p>
            <a:pPr defTabSz="457200">
              <a:lnSpc>
                <a:spcPct val="100000"/>
              </a:lnSpc>
              <a:spcBef>
                <a:spcPts val="0"/>
              </a:spcBef>
              <a:spcAft>
                <a:spcPts val="0"/>
              </a:spcAft>
              <a:buSzTx/>
              <a:defRPr/>
            </a:pPr>
            <a:r>
              <a:rPr lang="fr-FR" sz="2600" dirty="0">
                <a:solidFill>
                  <a:prstClr val="black"/>
                </a:solidFill>
                <a:latin typeface="Calibri"/>
              </a:rPr>
              <a:t>Il ne s’agit pas d’une individualisation de l’impôt, mais d’une </a:t>
            </a:r>
            <a:r>
              <a:rPr lang="fr-FR" sz="2600" b="1" dirty="0">
                <a:solidFill>
                  <a:prstClr val="black"/>
                </a:solidFill>
                <a:latin typeface="Calibri"/>
              </a:rPr>
              <a:t>simple répartition différente </a:t>
            </a:r>
            <a:r>
              <a:rPr lang="fr-FR" sz="2600" dirty="0">
                <a:solidFill>
                  <a:prstClr val="black"/>
                </a:solidFill>
                <a:latin typeface="Calibri"/>
              </a:rPr>
              <a:t>du paiement de l’impôt entre les conjoints.</a:t>
            </a:r>
            <a:endParaRPr lang="fr-FR" sz="1800" dirty="0">
              <a:solidFill>
                <a:sysClr val="windowText" lastClr="000000">
                  <a:lumMod val="75000"/>
                  <a:lumOff val="25000"/>
                </a:sysClr>
              </a:solidFill>
              <a:latin typeface="Calibri Light" panose="020F0302020204030204" pitchFamily="34" charset="0"/>
              <a:cs typeface="Calibri Light" panose="020F0302020204030204" pitchFamily="34" charset="0"/>
            </a:endParaRPr>
          </a:p>
          <a:p>
            <a:pPr lvl="3">
              <a:defRPr/>
            </a:pPr>
            <a:endParaRPr lang="fr-FR" dirty="0">
              <a:solidFill>
                <a:sysClr val="windowText" lastClr="000000">
                  <a:lumMod val="75000"/>
                  <a:lumOff val="25000"/>
                </a:sysClr>
              </a:solidFill>
            </a:endParaRPr>
          </a:p>
          <a:p>
            <a:pPr marL="539750" lvl="3" indent="0">
              <a:buNone/>
            </a:pPr>
            <a:r>
              <a:rPr lang="fr-FR" dirty="0">
                <a:solidFill>
                  <a:prstClr val="black">
                    <a:lumMod val="75000"/>
                    <a:lumOff val="25000"/>
                  </a:prstClr>
                </a:solidFill>
              </a:rPr>
              <a:t>	</a:t>
            </a:r>
            <a:endParaRPr lang="fr-FR" dirty="0">
              <a:solidFill>
                <a:sysClr val="windowText" lastClr="000000">
                  <a:lumMod val="75000"/>
                  <a:lumOff val="25000"/>
                </a:sysClr>
              </a:solidFill>
            </a:endParaRPr>
          </a:p>
        </p:txBody>
      </p:sp>
      <p:sp>
        <p:nvSpPr>
          <p:cNvPr id="4" name="Titre 2">
            <a:extLst>
              <a:ext uri="{FF2B5EF4-FFF2-40B4-BE49-F238E27FC236}">
                <a16:creationId xmlns:a16="http://schemas.microsoft.com/office/drawing/2014/main" id="{1FAFBA93-2BB5-4BE6-AA53-5911AF353C05}"/>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taux communiqué par l’administration peut être géré </a:t>
            </a:r>
          </a:p>
        </p:txBody>
      </p:sp>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COMPRENDRE LE PAS</a:t>
            </a:r>
          </a:p>
        </p:txBody>
      </p:sp>
    </p:spTree>
    <p:extLst>
      <p:ext uri="{BB962C8B-B14F-4D97-AF65-F5344CB8AC3E}">
        <p14:creationId xmlns:p14="http://schemas.microsoft.com/office/powerpoint/2010/main" val="210089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F8FEBA-739A-4BB6-9CE9-F0FBA5817DB4}"/>
              </a:ext>
            </a:extLst>
          </p:cNvPr>
          <p:cNvSpPr/>
          <p:nvPr/>
        </p:nvSpPr>
        <p:spPr>
          <a:xfrm>
            <a:off x="201734" y="1483646"/>
            <a:ext cx="4233147" cy="424732"/>
          </a:xfrm>
          <a:prstGeom prst="rect">
            <a:avLst/>
          </a:prstGeom>
        </p:spPr>
        <p:txBody>
          <a:bodyPr wrap="none">
            <a:spAutoFit/>
          </a:bodyPr>
          <a:lstStyle/>
          <a:p>
            <a:pPr marL="358775" lvl="1" indent="-269875">
              <a:lnSpc>
                <a:spcPct val="90000"/>
              </a:lnSpc>
              <a:spcBef>
                <a:spcPts val="500"/>
              </a:spcBef>
              <a:buBlip>
                <a:blip r:embed="rId2"/>
              </a:buBlip>
              <a:defRPr/>
            </a:pPr>
            <a:r>
              <a:rPr lang="fr-FR" sz="2400" dirty="0">
                <a:solidFill>
                  <a:sysClr val="windowText" lastClr="000000">
                    <a:lumMod val="85000"/>
                    <a:lumOff val="15000"/>
                  </a:sysClr>
                </a:solidFill>
                <a:latin typeface="Calibri"/>
              </a:rPr>
              <a:t>Exemple de taux individualisé</a:t>
            </a:r>
          </a:p>
        </p:txBody>
      </p:sp>
      <p:sp>
        <p:nvSpPr>
          <p:cNvPr id="7" name="Rectangle 6">
            <a:extLst>
              <a:ext uri="{FF2B5EF4-FFF2-40B4-BE49-F238E27FC236}">
                <a16:creationId xmlns:a16="http://schemas.microsoft.com/office/drawing/2014/main" id="{33B15007-3306-4231-9E3A-13133866F87A}"/>
              </a:ext>
            </a:extLst>
          </p:cNvPr>
          <p:cNvSpPr/>
          <p:nvPr/>
        </p:nvSpPr>
        <p:spPr>
          <a:xfrm>
            <a:off x="511242" y="2733632"/>
            <a:ext cx="4119373" cy="2215991"/>
          </a:xfrm>
          <a:prstGeom prst="rect">
            <a:avLst/>
          </a:prstGeom>
        </p:spPr>
        <p:txBody>
          <a:bodyPr wrap="square">
            <a:spAutoFit/>
          </a:bodyPr>
          <a:lstStyle/>
          <a:p>
            <a:pPr defTabSz="457200">
              <a:defRPr/>
            </a:pPr>
            <a:endParaRPr lang="fr-FR" dirty="0">
              <a:solidFill>
                <a:prstClr val="black"/>
              </a:solidFill>
              <a:latin typeface="Calibri"/>
            </a:endParaRPr>
          </a:p>
          <a:p>
            <a:pPr defTabSz="457200">
              <a:defRPr/>
            </a:pPr>
            <a:r>
              <a:rPr lang="fr-FR" dirty="0">
                <a:solidFill>
                  <a:prstClr val="black"/>
                </a:solidFill>
                <a:latin typeface="Calibri"/>
              </a:rPr>
              <a:t>Cela n’aura</a:t>
            </a:r>
            <a:r>
              <a:rPr lang="fr-FR" b="1" dirty="0">
                <a:solidFill>
                  <a:prstClr val="black"/>
                </a:solidFill>
                <a:latin typeface="Calibri"/>
              </a:rPr>
              <a:t> </a:t>
            </a:r>
            <a:r>
              <a:rPr lang="fr-FR" sz="2400" b="1" dirty="0">
                <a:solidFill>
                  <a:srgbClr val="FF0000"/>
                </a:solidFill>
                <a:latin typeface="Calibri"/>
              </a:rPr>
              <a:t>pas d’incidence sur le montant total de l’impôt </a:t>
            </a:r>
            <a:r>
              <a:rPr lang="fr-FR" dirty="0">
                <a:solidFill>
                  <a:prstClr val="black"/>
                </a:solidFill>
                <a:latin typeface="Calibri"/>
              </a:rPr>
              <a:t>qui est dû par le couple qui restera calculé sur la somme de ses revenus et en fonction  du nombre de parts de quotient familial dont il dispose.</a:t>
            </a:r>
          </a:p>
        </p:txBody>
      </p:sp>
      <p:pic>
        <p:nvPicPr>
          <p:cNvPr id="9" name="Image 8">
            <a:extLst>
              <a:ext uri="{FF2B5EF4-FFF2-40B4-BE49-F238E27FC236}">
                <a16:creationId xmlns:a16="http://schemas.microsoft.com/office/drawing/2014/main" id="{B76E972A-6959-4681-A29F-F580A482AFC9}"/>
              </a:ext>
            </a:extLst>
          </p:cNvPr>
          <p:cNvPicPr>
            <a:picLocks noChangeAspect="1"/>
          </p:cNvPicPr>
          <p:nvPr/>
        </p:nvPicPr>
        <p:blipFill rotWithShape="1">
          <a:blip r:embed="rId3">
            <a:extLst>
              <a:ext uri="{28A0092B-C50C-407E-A947-70E740481C1C}">
                <a14:useLocalDpi xmlns:a14="http://schemas.microsoft.com/office/drawing/2010/main" val="0"/>
              </a:ext>
            </a:extLst>
          </a:blip>
          <a:srcRect t="20683"/>
          <a:stretch/>
        </p:blipFill>
        <p:spPr>
          <a:xfrm>
            <a:off x="5056758" y="-1"/>
            <a:ext cx="7119543" cy="7200000"/>
          </a:xfrm>
          <a:prstGeom prst="rect">
            <a:avLst/>
          </a:prstGeom>
        </p:spPr>
      </p:pic>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COMPRENDRE LE PAS</a:t>
            </a:r>
          </a:p>
        </p:txBody>
      </p:sp>
      <p:sp>
        <p:nvSpPr>
          <p:cNvPr id="10" name="ZoneTexte 9">
            <a:extLst>
              <a:ext uri="{FF2B5EF4-FFF2-40B4-BE49-F238E27FC236}">
                <a16:creationId xmlns:a16="http://schemas.microsoft.com/office/drawing/2014/main" id="{9C8FFB40-A90F-463A-89AC-25B868FF967C}"/>
              </a:ext>
            </a:extLst>
          </p:cNvPr>
          <p:cNvSpPr txBox="1"/>
          <p:nvPr/>
        </p:nvSpPr>
        <p:spPr>
          <a:xfrm>
            <a:off x="5802923" y="6391980"/>
            <a:ext cx="2368062" cy="369332"/>
          </a:xfrm>
          <a:prstGeom prst="rect">
            <a:avLst/>
          </a:prstGeom>
          <a:noFill/>
        </p:spPr>
        <p:txBody>
          <a:bodyPr wrap="square" rtlCol="0">
            <a:spAutoFit/>
          </a:bodyPr>
          <a:lstStyle/>
          <a:p>
            <a:pPr algn="ctr"/>
            <a:r>
              <a:rPr lang="fr-FR" b="1" dirty="0">
                <a:solidFill>
                  <a:srgbClr val="C00000"/>
                </a:solidFill>
              </a:rPr>
              <a:t>Total = 678 €</a:t>
            </a:r>
          </a:p>
        </p:txBody>
      </p:sp>
      <p:sp>
        <p:nvSpPr>
          <p:cNvPr id="11" name="ZoneTexte 10">
            <a:extLst>
              <a:ext uri="{FF2B5EF4-FFF2-40B4-BE49-F238E27FC236}">
                <a16:creationId xmlns:a16="http://schemas.microsoft.com/office/drawing/2014/main" id="{4B8BBA43-C706-4397-9ECF-2E1884AF8225}"/>
              </a:ext>
            </a:extLst>
          </p:cNvPr>
          <p:cNvSpPr txBox="1"/>
          <p:nvPr/>
        </p:nvSpPr>
        <p:spPr>
          <a:xfrm>
            <a:off x="8989612" y="6391980"/>
            <a:ext cx="2368062" cy="369332"/>
          </a:xfrm>
          <a:prstGeom prst="rect">
            <a:avLst/>
          </a:prstGeom>
          <a:noFill/>
        </p:spPr>
        <p:txBody>
          <a:bodyPr wrap="square" rtlCol="0">
            <a:spAutoFit/>
          </a:bodyPr>
          <a:lstStyle/>
          <a:p>
            <a:pPr algn="ctr"/>
            <a:r>
              <a:rPr lang="fr-FR" b="1" dirty="0">
                <a:solidFill>
                  <a:srgbClr val="C00000"/>
                </a:solidFill>
              </a:rPr>
              <a:t>Total = 678 €</a:t>
            </a:r>
          </a:p>
        </p:txBody>
      </p:sp>
    </p:spTree>
    <p:extLst>
      <p:ext uri="{BB962C8B-B14F-4D97-AF65-F5344CB8AC3E}">
        <p14:creationId xmlns:p14="http://schemas.microsoft.com/office/powerpoint/2010/main" val="328413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642938" y="211699"/>
            <a:ext cx="8159750" cy="1331913"/>
          </a:xfrm>
        </p:spPr>
        <p:txBody>
          <a:bodyPr/>
          <a:lstStyle/>
          <a:p>
            <a:r>
              <a:rPr lang="fr-FR" dirty="0"/>
              <a:t>Au menu de la matinée</a:t>
            </a:r>
          </a:p>
        </p:txBody>
      </p:sp>
      <p:pic>
        <p:nvPicPr>
          <p:cNvPr id="11" name="Image 10">
            <a:extLst>
              <a:ext uri="{FF2B5EF4-FFF2-40B4-BE49-F238E27FC236}">
                <a16:creationId xmlns:a16="http://schemas.microsoft.com/office/drawing/2014/main" id="{486FE4D8-1D30-4519-B4CE-A0FA4DED6C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5223" y="1092132"/>
            <a:ext cx="5454900" cy="5454900"/>
          </a:xfrm>
          <a:prstGeom prst="rect">
            <a:avLst/>
          </a:prstGeom>
        </p:spPr>
      </p:pic>
      <p:pic>
        <p:nvPicPr>
          <p:cNvPr id="20" name="Image 19">
            <a:extLst>
              <a:ext uri="{FF2B5EF4-FFF2-40B4-BE49-F238E27FC236}">
                <a16:creationId xmlns:a16="http://schemas.microsoft.com/office/drawing/2014/main" id="{58717CF7-AA96-4BA4-9542-D08BD764DC3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422408" y="1092132"/>
            <a:ext cx="5454900" cy="5454900"/>
          </a:xfrm>
          <a:prstGeom prst="rect">
            <a:avLst/>
          </a:prstGeom>
        </p:spPr>
      </p:pic>
      <p:pic>
        <p:nvPicPr>
          <p:cNvPr id="5" name="Image 4">
            <a:extLst>
              <a:ext uri="{FF2B5EF4-FFF2-40B4-BE49-F238E27FC236}">
                <a16:creationId xmlns:a16="http://schemas.microsoft.com/office/drawing/2014/main" id="{E690A51B-892D-4955-BA7B-4BE9DF3AB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919" y="2698467"/>
            <a:ext cx="2235095" cy="2120592"/>
          </a:xfrm>
          <a:prstGeom prst="rect">
            <a:avLst/>
          </a:prstGeom>
        </p:spPr>
      </p:pic>
      <p:pic>
        <p:nvPicPr>
          <p:cNvPr id="12" name="Image 11">
            <a:extLst>
              <a:ext uri="{FF2B5EF4-FFF2-40B4-BE49-F238E27FC236}">
                <a16:creationId xmlns:a16="http://schemas.microsoft.com/office/drawing/2014/main" id="{7836F490-2310-429B-8779-B13EC920A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2854" y="2698467"/>
            <a:ext cx="1877796" cy="1877796"/>
          </a:xfrm>
          <a:prstGeom prst="rect">
            <a:avLst/>
          </a:prstGeom>
        </p:spPr>
      </p:pic>
      <p:pic>
        <p:nvPicPr>
          <p:cNvPr id="23" name="Image 22">
            <a:extLst>
              <a:ext uri="{FF2B5EF4-FFF2-40B4-BE49-F238E27FC236}">
                <a16:creationId xmlns:a16="http://schemas.microsoft.com/office/drawing/2014/main" id="{EE5AF2D7-22BD-4E08-B1F9-4C4589DFB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2138" y="4576263"/>
            <a:ext cx="1639946" cy="1639946"/>
          </a:xfrm>
          <a:prstGeom prst="rect">
            <a:avLst/>
          </a:prstGeom>
        </p:spPr>
      </p:pic>
      <p:sp>
        <p:nvSpPr>
          <p:cNvPr id="24" name="Rectangle 23">
            <a:extLst>
              <a:ext uri="{FF2B5EF4-FFF2-40B4-BE49-F238E27FC236}">
                <a16:creationId xmlns:a16="http://schemas.microsoft.com/office/drawing/2014/main" id="{6962764D-4DCB-4AC8-B3F9-E039E57A6FEC}"/>
              </a:ext>
            </a:extLst>
          </p:cNvPr>
          <p:cNvSpPr/>
          <p:nvPr/>
        </p:nvSpPr>
        <p:spPr>
          <a:xfrm>
            <a:off x="1422169" y="1405418"/>
            <a:ext cx="4221027" cy="954107"/>
          </a:xfrm>
          <a:prstGeom prst="rect">
            <a:avLst/>
          </a:prstGeom>
        </p:spPr>
        <p:txBody>
          <a:bodyPr wrap="none">
            <a:spAutoFit/>
          </a:bodyPr>
          <a:lstStyle/>
          <a:p>
            <a:pPr algn="ctr"/>
            <a:r>
              <a:rPr lang="fr-FR" sz="2800" b="1" dirty="0">
                <a:solidFill>
                  <a:schemeClr val="bg1"/>
                </a:solidFill>
                <a:latin typeface="Raleway" panose="020B0503030101060003" pitchFamily="34" charset="0"/>
              </a:rPr>
              <a:t>COMPRENDRE LE PAS : </a:t>
            </a:r>
          </a:p>
          <a:p>
            <a:pPr algn="ctr"/>
            <a:r>
              <a:rPr lang="fr-FR" sz="2800" b="1" dirty="0">
                <a:solidFill>
                  <a:schemeClr val="bg1"/>
                </a:solidFill>
                <a:latin typeface="Raleway" panose="020B0503030101060003" pitchFamily="34" charset="0"/>
              </a:rPr>
              <a:t>plusieurs points de vue …</a:t>
            </a:r>
          </a:p>
        </p:txBody>
      </p:sp>
      <p:sp>
        <p:nvSpPr>
          <p:cNvPr id="25" name="Rectangle 24">
            <a:extLst>
              <a:ext uri="{FF2B5EF4-FFF2-40B4-BE49-F238E27FC236}">
                <a16:creationId xmlns:a16="http://schemas.microsoft.com/office/drawing/2014/main" id="{F88A96A6-7A12-435D-8EFF-85963DAB77BF}"/>
              </a:ext>
            </a:extLst>
          </p:cNvPr>
          <p:cNvSpPr/>
          <p:nvPr/>
        </p:nvSpPr>
        <p:spPr>
          <a:xfrm>
            <a:off x="7165750" y="1370953"/>
            <a:ext cx="4094391" cy="954107"/>
          </a:xfrm>
          <a:prstGeom prst="rect">
            <a:avLst/>
          </a:prstGeom>
        </p:spPr>
        <p:txBody>
          <a:bodyPr wrap="none">
            <a:spAutoFit/>
          </a:bodyPr>
          <a:lstStyle/>
          <a:p>
            <a:pPr algn="ctr"/>
            <a:r>
              <a:rPr lang="fr-FR" sz="2800" b="1" dirty="0">
                <a:solidFill>
                  <a:schemeClr val="bg1"/>
                </a:solidFill>
                <a:latin typeface="Raleway" panose="020B0503030101060003" pitchFamily="34" charset="0"/>
              </a:rPr>
              <a:t>LE PAS : </a:t>
            </a:r>
          </a:p>
          <a:p>
            <a:pPr algn="ctr"/>
            <a:r>
              <a:rPr lang="fr-FR" sz="2800" b="1" dirty="0">
                <a:solidFill>
                  <a:schemeClr val="bg1"/>
                </a:solidFill>
                <a:latin typeface="Raleway" panose="020B0503030101060003" pitchFamily="34" charset="0"/>
              </a:rPr>
              <a:t>Comment s’y préparer ?</a:t>
            </a:r>
          </a:p>
        </p:txBody>
      </p:sp>
      <p:pic>
        <p:nvPicPr>
          <p:cNvPr id="27" name="Image 26">
            <a:extLst>
              <a:ext uri="{FF2B5EF4-FFF2-40B4-BE49-F238E27FC236}">
                <a16:creationId xmlns:a16="http://schemas.microsoft.com/office/drawing/2014/main" id="{8C5FFF7E-08C4-4DDE-ABED-850C23ACDE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113" y="2908951"/>
            <a:ext cx="2070742" cy="2070742"/>
          </a:xfrm>
          <a:prstGeom prst="rect">
            <a:avLst/>
          </a:prstGeom>
        </p:spPr>
      </p:pic>
      <p:pic>
        <p:nvPicPr>
          <p:cNvPr id="29" name="Image 28">
            <a:extLst>
              <a:ext uri="{FF2B5EF4-FFF2-40B4-BE49-F238E27FC236}">
                <a16:creationId xmlns:a16="http://schemas.microsoft.com/office/drawing/2014/main" id="{6E6CA7D7-2425-4246-ACCE-AB3212F5B9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6796" y="2908951"/>
            <a:ext cx="2025435" cy="2025435"/>
          </a:xfrm>
          <a:prstGeom prst="rect">
            <a:avLst/>
          </a:prstGeom>
        </p:spPr>
      </p:pic>
      <p:sp>
        <p:nvSpPr>
          <p:cNvPr id="3" name="Rectangle 2">
            <a:extLst>
              <a:ext uri="{FF2B5EF4-FFF2-40B4-BE49-F238E27FC236}">
                <a16:creationId xmlns:a16="http://schemas.microsoft.com/office/drawing/2014/main" id="{5A4EBBA4-5D2D-4065-9E4A-D587551866FB}"/>
              </a:ext>
            </a:extLst>
          </p:cNvPr>
          <p:cNvSpPr/>
          <p:nvPr/>
        </p:nvSpPr>
        <p:spPr>
          <a:xfrm>
            <a:off x="3065911" y="4741674"/>
            <a:ext cx="1400581" cy="238019"/>
          </a:xfrm>
          <a:prstGeom prst="rect">
            <a:avLst/>
          </a:prstGeom>
          <a:solidFill>
            <a:srgbClr val="05A1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EB4F1F7-C0C3-4C81-969D-9B3D900F0F4B}"/>
              </a:ext>
            </a:extLst>
          </p:cNvPr>
          <p:cNvSpPr txBox="1"/>
          <p:nvPr/>
        </p:nvSpPr>
        <p:spPr>
          <a:xfrm>
            <a:off x="3301010" y="4731637"/>
            <a:ext cx="1546173" cy="338554"/>
          </a:xfrm>
          <a:prstGeom prst="rect">
            <a:avLst/>
          </a:prstGeom>
          <a:noFill/>
        </p:spPr>
        <p:txBody>
          <a:bodyPr wrap="square" rtlCol="0">
            <a:spAutoFit/>
          </a:bodyPr>
          <a:lstStyle/>
          <a:p>
            <a:r>
              <a:rPr lang="fr-FR" sz="1600" b="1" dirty="0">
                <a:solidFill>
                  <a:schemeClr val="bg1"/>
                </a:solidFill>
              </a:rPr>
              <a:t>BULLETIN</a:t>
            </a:r>
          </a:p>
        </p:txBody>
      </p:sp>
    </p:spTree>
    <p:custDataLst>
      <p:tags r:id="rId1"/>
    </p:custDataLst>
    <p:extLst>
      <p:ext uri="{BB962C8B-B14F-4D97-AF65-F5344CB8AC3E}">
        <p14:creationId xmlns:p14="http://schemas.microsoft.com/office/powerpoint/2010/main" val="275199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256F56F-CC5E-4DE0-B136-D9679C633135}"/>
              </a:ext>
            </a:extLst>
          </p:cNvPr>
          <p:cNvPicPr>
            <a:picLocks noChangeAspect="1"/>
          </p:cNvPicPr>
          <p:nvPr/>
        </p:nvPicPr>
        <p:blipFill>
          <a:blip r:embed="rId2"/>
          <a:stretch>
            <a:fillRect/>
          </a:stretch>
        </p:blipFill>
        <p:spPr>
          <a:xfrm>
            <a:off x="10016799" y="4695439"/>
            <a:ext cx="1740222" cy="1740222"/>
          </a:xfrm>
          <a:prstGeom prst="rect">
            <a:avLst/>
          </a:prstGeom>
        </p:spPr>
      </p:pic>
      <p:pic>
        <p:nvPicPr>
          <p:cNvPr id="7" name="Image 6">
            <a:extLst>
              <a:ext uri="{FF2B5EF4-FFF2-40B4-BE49-F238E27FC236}">
                <a16:creationId xmlns:a16="http://schemas.microsoft.com/office/drawing/2014/main" id="{A8C384F5-0104-4185-A82A-F61D7EA5E2DF}"/>
              </a:ext>
            </a:extLst>
          </p:cNvPr>
          <p:cNvPicPr>
            <a:picLocks noChangeAspect="1"/>
          </p:cNvPicPr>
          <p:nvPr/>
        </p:nvPicPr>
        <p:blipFill rotWithShape="1">
          <a:blip r:embed="rId3"/>
          <a:srcRect t="23314" b="19161"/>
          <a:stretch/>
        </p:blipFill>
        <p:spPr>
          <a:xfrm rot="20342734">
            <a:off x="78109" y="4075516"/>
            <a:ext cx="1916077" cy="791154"/>
          </a:xfrm>
          <a:prstGeom prst="rect">
            <a:avLst/>
          </a:prstGeom>
        </p:spPr>
      </p:pic>
      <p:sp>
        <p:nvSpPr>
          <p:cNvPr id="3" name="Espace réservé du texte 1">
            <a:extLst>
              <a:ext uri="{FF2B5EF4-FFF2-40B4-BE49-F238E27FC236}">
                <a16:creationId xmlns:a16="http://schemas.microsoft.com/office/drawing/2014/main" id="{2DC30098-8DD8-4CE3-B167-268EE4DD2118}"/>
              </a:ext>
            </a:extLst>
          </p:cNvPr>
          <p:cNvSpPr txBox="1">
            <a:spLocks/>
          </p:cNvSpPr>
          <p:nvPr/>
        </p:nvSpPr>
        <p:spPr>
          <a:xfrm>
            <a:off x="1561322" y="1800215"/>
            <a:ext cx="8865788"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4"/>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962" lvl="4" indent="0">
              <a:buClr>
                <a:sysClr val="windowText" lastClr="000000">
                  <a:lumMod val="65000"/>
                  <a:lumOff val="35000"/>
                </a:sysClr>
              </a:buClr>
              <a:buNone/>
              <a:defRPr/>
            </a:pPr>
            <a:endParaRPr lang="fr-FR" dirty="0">
              <a:solidFill>
                <a:sysClr val="windowText" lastClr="000000">
                  <a:lumMod val="75000"/>
                  <a:lumOff val="25000"/>
                </a:sysClr>
              </a:solidFill>
            </a:endParaRPr>
          </a:p>
          <a:p>
            <a:pPr lvl="1">
              <a:defRPr/>
            </a:pPr>
            <a:r>
              <a:rPr lang="fr-FR" sz="2600" b="1" dirty="0">
                <a:solidFill>
                  <a:srgbClr val="C00000"/>
                </a:solidFill>
                <a:latin typeface="Calibri"/>
              </a:rPr>
              <a:t>Taux non personnalisé (ou taux neutre)</a:t>
            </a:r>
          </a:p>
          <a:p>
            <a:pPr lvl="2">
              <a:defRPr/>
            </a:pPr>
            <a:r>
              <a:rPr lang="fr-FR" sz="2400" dirty="0">
                <a:solidFill>
                  <a:sysClr val="windowText" lastClr="000000">
                    <a:lumMod val="75000"/>
                    <a:lumOff val="25000"/>
                  </a:sysClr>
                </a:solidFill>
              </a:rPr>
              <a:t>Aucun taux n’est communiqué à l’employeur</a:t>
            </a:r>
          </a:p>
          <a:p>
            <a:pPr lvl="3">
              <a:defRPr/>
            </a:pPr>
            <a:r>
              <a:rPr lang="fr-FR" sz="2400" dirty="0">
                <a:solidFill>
                  <a:sysClr val="windowText" lastClr="000000">
                    <a:lumMod val="75000"/>
                    <a:lumOff val="25000"/>
                  </a:sysClr>
                </a:solidFill>
              </a:rPr>
              <a:t>Barème en fonction du revenu net imposable du contribuable</a:t>
            </a:r>
          </a:p>
          <a:p>
            <a:pPr lvl="3">
              <a:defRPr/>
            </a:pPr>
            <a:r>
              <a:rPr lang="fr-FR" sz="2400" dirty="0">
                <a:solidFill>
                  <a:sysClr val="windowText" lastClr="000000">
                    <a:lumMod val="75000"/>
                    <a:lumOff val="25000"/>
                  </a:sysClr>
                </a:solidFill>
              </a:rPr>
              <a:t>Un complément de PAS sera versé à la DGFiP</a:t>
            </a:r>
          </a:p>
          <a:p>
            <a:pPr lvl="4">
              <a:buClr>
                <a:prstClr val="black">
                  <a:lumMod val="65000"/>
                  <a:lumOff val="35000"/>
                </a:prstClr>
              </a:buClr>
            </a:pPr>
            <a:r>
              <a:rPr lang="fr-FR" sz="2400" dirty="0">
                <a:solidFill>
                  <a:prstClr val="black">
                    <a:lumMod val="75000"/>
                    <a:lumOff val="25000"/>
                  </a:prstClr>
                </a:solidFill>
              </a:rPr>
              <a:t>Si taux non personnalisé &lt; taux réel du foyer</a:t>
            </a:r>
          </a:p>
          <a:p>
            <a:pPr lvl="3">
              <a:defRPr/>
            </a:pPr>
            <a:endParaRPr lang="fr-FR" dirty="0">
              <a:solidFill>
                <a:sysClr val="windowText" lastClr="000000">
                  <a:lumMod val="75000"/>
                  <a:lumOff val="25000"/>
                </a:sysClr>
              </a:solidFill>
            </a:endParaRPr>
          </a:p>
          <a:p>
            <a:pPr marL="539750" lvl="3" indent="0">
              <a:buNone/>
            </a:pPr>
            <a:r>
              <a:rPr lang="fr-FR" dirty="0">
                <a:solidFill>
                  <a:prstClr val="black">
                    <a:lumMod val="75000"/>
                    <a:lumOff val="25000"/>
                  </a:prstClr>
                </a:solidFill>
              </a:rPr>
              <a:t>	</a:t>
            </a:r>
            <a:endParaRPr lang="fr-FR" dirty="0">
              <a:solidFill>
                <a:sysClr val="windowText" lastClr="000000">
                  <a:lumMod val="75000"/>
                  <a:lumOff val="25000"/>
                </a:sysClr>
              </a:solidFill>
            </a:endParaRPr>
          </a:p>
        </p:txBody>
      </p:sp>
      <p:sp>
        <p:nvSpPr>
          <p:cNvPr id="4" name="Titre 2">
            <a:extLst>
              <a:ext uri="{FF2B5EF4-FFF2-40B4-BE49-F238E27FC236}">
                <a16:creationId xmlns:a16="http://schemas.microsoft.com/office/drawing/2014/main" id="{1FAFBA93-2BB5-4BE6-AA53-5911AF353C05}"/>
              </a:ext>
            </a:extLst>
          </p:cNvPr>
          <p:cNvSpPr txBox="1">
            <a:spLocks/>
          </p:cNvSpPr>
          <p:nvPr/>
        </p:nvSpPr>
        <p:spPr>
          <a:xfrm>
            <a:off x="796925" y="792103"/>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taux communiqué par l’administration peut être géré ? </a:t>
            </a:r>
          </a:p>
        </p:txBody>
      </p:sp>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COMPRENDRE LE PAS</a:t>
            </a:r>
          </a:p>
        </p:txBody>
      </p:sp>
      <p:sp>
        <p:nvSpPr>
          <p:cNvPr id="2" name="Rectangle 1">
            <a:extLst>
              <a:ext uri="{FF2B5EF4-FFF2-40B4-BE49-F238E27FC236}">
                <a16:creationId xmlns:a16="http://schemas.microsoft.com/office/drawing/2014/main" id="{2BDD8C71-8401-4356-851F-3368A4D080E7}"/>
              </a:ext>
            </a:extLst>
          </p:cNvPr>
          <p:cNvSpPr/>
          <p:nvPr/>
        </p:nvSpPr>
        <p:spPr>
          <a:xfrm>
            <a:off x="1727359" y="3077581"/>
            <a:ext cx="8634377" cy="3416320"/>
          </a:xfrm>
          <a:prstGeom prst="rect">
            <a:avLst/>
          </a:prstGeom>
        </p:spPr>
        <p:txBody>
          <a:bodyPr wrap="square">
            <a:spAutoFit/>
          </a:bodyPr>
          <a:lstStyle/>
          <a:p>
            <a:pPr defTabSz="457200"/>
            <a:endParaRPr lang="fr-FR" dirty="0">
              <a:solidFill>
                <a:prstClr val="black"/>
              </a:solidFill>
              <a:latin typeface="Calibri"/>
            </a:endParaRPr>
          </a:p>
          <a:p>
            <a:pPr defTabSz="457200"/>
            <a:endParaRPr lang="fr-FR" dirty="0">
              <a:solidFill>
                <a:prstClr val="black"/>
              </a:solidFill>
              <a:latin typeface="Calibri"/>
            </a:endParaRPr>
          </a:p>
          <a:p>
            <a:pPr defTabSz="457200"/>
            <a:endParaRPr lang="fr-FR" sz="2400" dirty="0">
              <a:solidFill>
                <a:prstClr val="black"/>
              </a:solidFill>
              <a:latin typeface="Calibri"/>
            </a:endParaRPr>
          </a:p>
          <a:p>
            <a:pPr defTabSz="457200"/>
            <a:endParaRPr lang="fr-FR" sz="2400" dirty="0">
              <a:solidFill>
                <a:prstClr val="black"/>
              </a:solidFill>
              <a:latin typeface="Calibri"/>
            </a:endParaRPr>
          </a:p>
          <a:p>
            <a:pPr defTabSz="457200"/>
            <a:r>
              <a:rPr lang="fr-FR" sz="2200" dirty="0">
                <a:solidFill>
                  <a:prstClr val="black"/>
                </a:solidFill>
                <a:latin typeface="Calibri"/>
              </a:rPr>
              <a:t>Si l’application du taux non personnalisé conduit à un prélèvement moins important (par exemple du fait de la présence de revenus du patrimoine importants), </a:t>
            </a:r>
            <a:r>
              <a:rPr lang="fr-FR" sz="2200" b="1" dirty="0">
                <a:solidFill>
                  <a:srgbClr val="FF0000"/>
                </a:solidFill>
                <a:latin typeface="Calibri"/>
              </a:rPr>
              <a:t>le contribuable devra déterminer lui-même et régler directement</a:t>
            </a:r>
            <a:r>
              <a:rPr lang="fr-FR" sz="2200" b="1" dirty="0">
                <a:solidFill>
                  <a:prstClr val="black"/>
                </a:solidFill>
                <a:latin typeface="Calibri"/>
              </a:rPr>
              <a:t> </a:t>
            </a:r>
            <a:r>
              <a:rPr lang="fr-FR" sz="2200" dirty="0">
                <a:solidFill>
                  <a:prstClr val="black"/>
                </a:solidFill>
                <a:latin typeface="Calibri"/>
              </a:rPr>
              <a:t>auprès de la DGFiP la différence.</a:t>
            </a:r>
          </a:p>
          <a:p>
            <a:pPr defTabSz="457200"/>
            <a:endParaRPr lang="fr-FR" sz="2200" dirty="0">
              <a:solidFill>
                <a:prstClr val="black"/>
              </a:solidFill>
              <a:latin typeface="Calibri"/>
            </a:endParaRPr>
          </a:p>
          <a:p>
            <a:pPr defTabSz="457200"/>
            <a:r>
              <a:rPr lang="fr-FR" sz="2200" dirty="0">
                <a:solidFill>
                  <a:prstClr val="black"/>
                </a:solidFill>
                <a:latin typeface="Calibri"/>
              </a:rPr>
              <a:t>L'option pour le taux par défaut est tacitement reconduite</a:t>
            </a:r>
          </a:p>
        </p:txBody>
      </p:sp>
    </p:spTree>
    <p:extLst>
      <p:ext uri="{BB962C8B-B14F-4D97-AF65-F5344CB8AC3E}">
        <p14:creationId xmlns:p14="http://schemas.microsoft.com/office/powerpoint/2010/main" val="167351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EF3788-B0AB-45B0-B1FA-71398A365F9F}"/>
              </a:ext>
            </a:extLst>
          </p:cNvPr>
          <p:cNvSpPr/>
          <p:nvPr/>
        </p:nvSpPr>
        <p:spPr>
          <a:xfrm>
            <a:off x="869949" y="1974922"/>
            <a:ext cx="3509359" cy="424732"/>
          </a:xfrm>
          <a:prstGeom prst="rect">
            <a:avLst/>
          </a:prstGeom>
        </p:spPr>
        <p:txBody>
          <a:bodyPr wrap="none">
            <a:spAutoFit/>
          </a:bodyPr>
          <a:lstStyle/>
          <a:p>
            <a:pPr marL="358775" lvl="1" indent="-269875">
              <a:lnSpc>
                <a:spcPct val="90000"/>
              </a:lnSpc>
              <a:spcBef>
                <a:spcPts val="500"/>
              </a:spcBef>
              <a:buBlip>
                <a:blip r:embed="rId2"/>
              </a:buBlip>
              <a:defRPr/>
            </a:pPr>
            <a:r>
              <a:rPr lang="fr-FR" sz="2400" dirty="0">
                <a:solidFill>
                  <a:sysClr val="windowText" lastClr="000000">
                    <a:lumMod val="85000"/>
                    <a:lumOff val="15000"/>
                  </a:sysClr>
                </a:solidFill>
                <a:latin typeface="Calibri"/>
              </a:rPr>
              <a:t>Exemple de taux neutre</a:t>
            </a:r>
          </a:p>
        </p:txBody>
      </p:sp>
      <p:pic>
        <p:nvPicPr>
          <p:cNvPr id="3" name="Image 2">
            <a:extLst>
              <a:ext uri="{FF2B5EF4-FFF2-40B4-BE49-F238E27FC236}">
                <a16:creationId xmlns:a16="http://schemas.microsoft.com/office/drawing/2014/main" id="{FCA2BD6A-7F2E-488E-9F9C-6DE5FF108B39}"/>
              </a:ext>
            </a:extLst>
          </p:cNvPr>
          <p:cNvPicPr>
            <a:picLocks noChangeAspect="1"/>
          </p:cNvPicPr>
          <p:nvPr/>
        </p:nvPicPr>
        <p:blipFill rotWithShape="1">
          <a:blip r:embed="rId3">
            <a:extLst>
              <a:ext uri="{28A0092B-C50C-407E-A947-70E740481C1C}">
                <a14:useLocalDpi xmlns:a14="http://schemas.microsoft.com/office/drawing/2010/main" val="0"/>
              </a:ext>
            </a:extLst>
          </a:blip>
          <a:srcRect t="19221" b="44813"/>
          <a:stretch/>
        </p:blipFill>
        <p:spPr>
          <a:xfrm>
            <a:off x="5136000" y="1"/>
            <a:ext cx="7056000" cy="3548624"/>
          </a:xfrm>
          <a:prstGeom prst="rect">
            <a:avLst/>
          </a:prstGeom>
        </p:spPr>
      </p:pic>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COMPRENDRE LE PAS</a:t>
            </a:r>
          </a:p>
        </p:txBody>
      </p:sp>
      <p:pic>
        <p:nvPicPr>
          <p:cNvPr id="7" name="Image 6">
            <a:extLst>
              <a:ext uri="{FF2B5EF4-FFF2-40B4-BE49-F238E27FC236}">
                <a16:creationId xmlns:a16="http://schemas.microsoft.com/office/drawing/2014/main" id="{007ACC98-835C-47AA-8DEE-C286CD9C832F}"/>
              </a:ext>
            </a:extLst>
          </p:cNvPr>
          <p:cNvPicPr>
            <a:picLocks noChangeAspect="1"/>
          </p:cNvPicPr>
          <p:nvPr/>
        </p:nvPicPr>
        <p:blipFill rotWithShape="1">
          <a:blip r:embed="rId3">
            <a:extLst>
              <a:ext uri="{28A0092B-C50C-407E-A947-70E740481C1C}">
                <a14:useLocalDpi xmlns:a14="http://schemas.microsoft.com/office/drawing/2010/main" val="0"/>
              </a:ext>
            </a:extLst>
          </a:blip>
          <a:srcRect t="59145" b="8376"/>
          <a:stretch/>
        </p:blipFill>
        <p:spPr>
          <a:xfrm>
            <a:off x="5136000" y="3548625"/>
            <a:ext cx="7056000" cy="3204565"/>
          </a:xfrm>
          <a:prstGeom prst="rect">
            <a:avLst/>
          </a:prstGeom>
        </p:spPr>
      </p:pic>
      <p:pic>
        <p:nvPicPr>
          <p:cNvPr id="11" name="Image 10">
            <a:extLst>
              <a:ext uri="{FF2B5EF4-FFF2-40B4-BE49-F238E27FC236}">
                <a16:creationId xmlns:a16="http://schemas.microsoft.com/office/drawing/2014/main" id="{57F7EF23-902A-431D-A734-7A7D828509B5}"/>
              </a:ext>
            </a:extLst>
          </p:cNvPr>
          <p:cNvPicPr>
            <a:picLocks noChangeAspect="1"/>
          </p:cNvPicPr>
          <p:nvPr/>
        </p:nvPicPr>
        <p:blipFill>
          <a:blip r:embed="rId4"/>
          <a:stretch>
            <a:fillRect/>
          </a:stretch>
        </p:blipFill>
        <p:spPr>
          <a:xfrm>
            <a:off x="1766583" y="2745594"/>
            <a:ext cx="1606062" cy="1606062"/>
          </a:xfrm>
          <a:prstGeom prst="rect">
            <a:avLst/>
          </a:prstGeom>
        </p:spPr>
      </p:pic>
      <p:sp>
        <p:nvSpPr>
          <p:cNvPr id="12" name="ZoneTexte 11">
            <a:extLst>
              <a:ext uri="{FF2B5EF4-FFF2-40B4-BE49-F238E27FC236}">
                <a16:creationId xmlns:a16="http://schemas.microsoft.com/office/drawing/2014/main" id="{037BAE45-94FB-4C38-8FC2-58745BA19C66}"/>
              </a:ext>
            </a:extLst>
          </p:cNvPr>
          <p:cNvSpPr txBox="1"/>
          <p:nvPr/>
        </p:nvSpPr>
        <p:spPr>
          <a:xfrm>
            <a:off x="504092" y="4689231"/>
            <a:ext cx="4161693" cy="923330"/>
          </a:xfrm>
          <a:prstGeom prst="rect">
            <a:avLst/>
          </a:prstGeom>
          <a:noFill/>
        </p:spPr>
        <p:txBody>
          <a:bodyPr wrap="square" rtlCol="0">
            <a:spAutoFit/>
          </a:bodyPr>
          <a:lstStyle/>
          <a:p>
            <a:pPr algn="ctr"/>
            <a:r>
              <a:rPr lang="fr-FR" dirty="0"/>
              <a:t>Cette option nécessite de faire un calcul tous les mois </a:t>
            </a:r>
          </a:p>
          <a:p>
            <a:pPr algn="ctr"/>
            <a:r>
              <a:rPr lang="fr-FR" dirty="0"/>
              <a:t>=&gt; À déconseiller</a:t>
            </a:r>
          </a:p>
        </p:txBody>
      </p:sp>
    </p:spTree>
    <p:extLst>
      <p:ext uri="{BB962C8B-B14F-4D97-AF65-F5344CB8AC3E}">
        <p14:creationId xmlns:p14="http://schemas.microsoft.com/office/powerpoint/2010/main" val="197457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2DC30098-8DD8-4CE3-B167-268EE4DD2118}"/>
              </a:ext>
            </a:extLst>
          </p:cNvPr>
          <p:cNvSpPr txBox="1">
            <a:spLocks/>
          </p:cNvSpPr>
          <p:nvPr/>
        </p:nvSpPr>
        <p:spPr>
          <a:xfrm>
            <a:off x="1356813" y="2102878"/>
            <a:ext cx="10833600"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Déclarer un changement de situation familiale</a:t>
            </a:r>
          </a:p>
        </p:txBody>
      </p:sp>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COMPRENDRE LE PAS</a:t>
            </a:r>
            <a:endParaRPr lang="fr-FR" dirty="0"/>
          </a:p>
        </p:txBody>
      </p:sp>
      <p:sp>
        <p:nvSpPr>
          <p:cNvPr id="6" name="Rectangle 5">
            <a:extLst>
              <a:ext uri="{FF2B5EF4-FFF2-40B4-BE49-F238E27FC236}">
                <a16:creationId xmlns:a16="http://schemas.microsoft.com/office/drawing/2014/main" id="{EE76C8EF-EBE0-4DC6-A85C-88DD42CE88E1}"/>
              </a:ext>
            </a:extLst>
          </p:cNvPr>
          <p:cNvSpPr/>
          <p:nvPr/>
        </p:nvSpPr>
        <p:spPr>
          <a:xfrm>
            <a:off x="1356813" y="2816436"/>
            <a:ext cx="3029174" cy="749300"/>
          </a:xfrm>
          <a:prstGeom prst="rect">
            <a:avLst/>
          </a:prstGeom>
          <a:solidFill>
            <a:srgbClr val="E73446"/>
          </a:solidFill>
          <a:ln w="12700" cap="flat" cmpd="sng" algn="ctr">
            <a:noFill/>
            <a:prstDash val="solid"/>
            <a:miter lim="800000"/>
          </a:ln>
          <a:effectLst/>
        </p:spPr>
        <p:txBody>
          <a:bodyPr lIns="91429" tIns="45714" rIns="91429" bIns="45714" anchor="ctr"/>
          <a:lstStyle/>
          <a:p>
            <a:pPr algn="ctr">
              <a:defRPr/>
            </a:pPr>
            <a:r>
              <a:rPr lang="fr-FR" kern="0" dirty="0">
                <a:solidFill>
                  <a:prstClr val="white"/>
                </a:solidFill>
                <a:latin typeface="Calibri"/>
              </a:rPr>
              <a:t>MARIAGE/PACS/DIVORCE</a:t>
            </a:r>
          </a:p>
        </p:txBody>
      </p:sp>
      <p:sp>
        <p:nvSpPr>
          <p:cNvPr id="7" name="Rectangle 6">
            <a:extLst>
              <a:ext uri="{FF2B5EF4-FFF2-40B4-BE49-F238E27FC236}">
                <a16:creationId xmlns:a16="http://schemas.microsoft.com/office/drawing/2014/main" id="{3C64983E-2164-4EC9-93BF-60E75D7C8036}"/>
              </a:ext>
            </a:extLst>
          </p:cNvPr>
          <p:cNvSpPr/>
          <p:nvPr/>
        </p:nvSpPr>
        <p:spPr>
          <a:xfrm>
            <a:off x="4670671" y="2808112"/>
            <a:ext cx="3029175" cy="749300"/>
          </a:xfrm>
          <a:prstGeom prst="rect">
            <a:avLst/>
          </a:prstGeom>
          <a:solidFill>
            <a:srgbClr val="32B4B4">
              <a:lumMod val="75000"/>
            </a:srgbClr>
          </a:solidFill>
          <a:ln w="12700" cap="flat" cmpd="sng" algn="ctr">
            <a:noFill/>
            <a:prstDash val="solid"/>
            <a:miter lim="800000"/>
          </a:ln>
          <a:effectLst/>
        </p:spPr>
        <p:txBody>
          <a:bodyPr lIns="91429" tIns="45714" rIns="91429" bIns="45714" anchor="ctr"/>
          <a:lstStyle/>
          <a:p>
            <a:pPr algn="ctr">
              <a:defRPr/>
            </a:pPr>
            <a:r>
              <a:rPr lang="fr-FR" kern="0" dirty="0">
                <a:solidFill>
                  <a:prstClr val="white"/>
                </a:solidFill>
                <a:latin typeface="Calibri"/>
              </a:rPr>
              <a:t>DÉCÈS</a:t>
            </a:r>
          </a:p>
        </p:txBody>
      </p:sp>
      <p:sp>
        <p:nvSpPr>
          <p:cNvPr id="8" name="Rectangle 7">
            <a:extLst>
              <a:ext uri="{FF2B5EF4-FFF2-40B4-BE49-F238E27FC236}">
                <a16:creationId xmlns:a16="http://schemas.microsoft.com/office/drawing/2014/main" id="{47C21C19-F90F-4C06-A169-0840438D0374}"/>
              </a:ext>
            </a:extLst>
          </p:cNvPr>
          <p:cNvSpPr/>
          <p:nvPr/>
        </p:nvSpPr>
        <p:spPr>
          <a:xfrm>
            <a:off x="7984529" y="2808111"/>
            <a:ext cx="3029175" cy="749300"/>
          </a:xfrm>
          <a:prstGeom prst="rect">
            <a:avLst/>
          </a:prstGeom>
          <a:solidFill>
            <a:srgbClr val="E73446">
              <a:lumMod val="60000"/>
              <a:lumOff val="40000"/>
            </a:srgbClr>
          </a:solidFill>
          <a:ln w="12700" cap="flat" cmpd="sng" algn="ctr">
            <a:noFill/>
            <a:prstDash val="solid"/>
            <a:miter lim="800000"/>
          </a:ln>
          <a:effectLst/>
        </p:spPr>
        <p:txBody>
          <a:bodyPr lIns="91429" tIns="45714" rIns="91429" bIns="45714" anchor="ctr"/>
          <a:lstStyle/>
          <a:p>
            <a:pPr algn="ctr">
              <a:defRPr/>
            </a:pPr>
            <a:r>
              <a:rPr lang="fr-FR" kern="0" dirty="0">
                <a:solidFill>
                  <a:prstClr val="white"/>
                </a:solidFill>
                <a:latin typeface="Calibri"/>
              </a:rPr>
              <a:t>NAISSANCE</a:t>
            </a:r>
          </a:p>
        </p:txBody>
      </p:sp>
      <p:sp>
        <p:nvSpPr>
          <p:cNvPr id="9" name="Rectangle 8">
            <a:extLst>
              <a:ext uri="{FF2B5EF4-FFF2-40B4-BE49-F238E27FC236}">
                <a16:creationId xmlns:a16="http://schemas.microsoft.com/office/drawing/2014/main" id="{892D946D-30B1-4144-87A6-D621EE5B6BD5}"/>
              </a:ext>
            </a:extLst>
          </p:cNvPr>
          <p:cNvSpPr/>
          <p:nvPr/>
        </p:nvSpPr>
        <p:spPr>
          <a:xfrm>
            <a:off x="1356814" y="4359104"/>
            <a:ext cx="9656887" cy="801691"/>
          </a:xfrm>
          <a:prstGeom prst="rect">
            <a:avLst/>
          </a:prstGeom>
          <a:solidFill>
            <a:sysClr val="windowText" lastClr="000000">
              <a:lumMod val="50000"/>
              <a:lumOff val="50000"/>
            </a:sysClr>
          </a:solidFill>
          <a:ln w="12700" cap="flat" cmpd="sng" algn="ctr">
            <a:noFill/>
            <a:prstDash val="solid"/>
            <a:miter lim="800000"/>
          </a:ln>
          <a:effectLst/>
        </p:spPr>
        <p:txBody>
          <a:bodyPr lIns="91429" tIns="45714" rIns="91429" bIns="45714" anchor="ctr"/>
          <a:lstStyle/>
          <a:p>
            <a:pPr algn="ctr">
              <a:defRPr/>
            </a:pPr>
            <a:r>
              <a:rPr lang="fr-FR" sz="2400" b="1" kern="0" dirty="0">
                <a:solidFill>
                  <a:prstClr val="white"/>
                </a:solidFill>
                <a:latin typeface="Calibri"/>
              </a:rPr>
              <a:t>Information de l’administration dans les 60 jours</a:t>
            </a:r>
          </a:p>
        </p:txBody>
      </p:sp>
      <p:cxnSp>
        <p:nvCxnSpPr>
          <p:cNvPr id="10" name="Connecteur droit avec flèche 9">
            <a:extLst>
              <a:ext uri="{FF2B5EF4-FFF2-40B4-BE49-F238E27FC236}">
                <a16:creationId xmlns:a16="http://schemas.microsoft.com/office/drawing/2014/main" id="{67306B15-64E9-4141-992C-8A5DD66C9352}"/>
              </a:ext>
            </a:extLst>
          </p:cNvPr>
          <p:cNvCxnSpPr/>
          <p:nvPr/>
        </p:nvCxnSpPr>
        <p:spPr>
          <a:xfrm>
            <a:off x="4188929" y="2810210"/>
            <a:ext cx="0" cy="260059"/>
          </a:xfrm>
          <a:prstGeom prst="straightConnector1">
            <a:avLst/>
          </a:prstGeom>
          <a:noFill/>
          <a:ln w="6350" cap="flat" cmpd="sng" algn="ctr">
            <a:solidFill>
              <a:srgbClr val="E73446"/>
            </a:solidFill>
            <a:prstDash val="solid"/>
            <a:miter lim="800000"/>
            <a:tailEnd type="triangle"/>
          </a:ln>
          <a:effectLst/>
        </p:spPr>
      </p:cxnSp>
      <p:cxnSp>
        <p:nvCxnSpPr>
          <p:cNvPr id="11" name="Connecteur droit avec flèche 10">
            <a:extLst>
              <a:ext uri="{FF2B5EF4-FFF2-40B4-BE49-F238E27FC236}">
                <a16:creationId xmlns:a16="http://schemas.microsoft.com/office/drawing/2014/main" id="{FFE09E59-C562-449F-B63D-176C0F0280F4}"/>
              </a:ext>
            </a:extLst>
          </p:cNvPr>
          <p:cNvCxnSpPr>
            <a:cxnSpLocks/>
            <a:stCxn id="7" idx="2"/>
            <a:endCxn id="9" idx="0"/>
          </p:cNvCxnSpPr>
          <p:nvPr/>
        </p:nvCxnSpPr>
        <p:spPr>
          <a:xfrm flipH="1">
            <a:off x="6185258" y="3557413"/>
            <a:ext cx="1" cy="801691"/>
          </a:xfrm>
          <a:prstGeom prst="straightConnector1">
            <a:avLst/>
          </a:prstGeom>
          <a:noFill/>
          <a:ln w="6350" cap="flat" cmpd="sng" algn="ctr">
            <a:solidFill>
              <a:srgbClr val="32B4B4"/>
            </a:solidFill>
            <a:prstDash val="solid"/>
            <a:miter lim="800000"/>
            <a:tailEnd type="triangle"/>
          </a:ln>
          <a:effectLst/>
        </p:spPr>
      </p:cxnSp>
      <p:cxnSp>
        <p:nvCxnSpPr>
          <p:cNvPr id="12" name="Connecteur droit avec flèche 11">
            <a:extLst>
              <a:ext uri="{FF2B5EF4-FFF2-40B4-BE49-F238E27FC236}">
                <a16:creationId xmlns:a16="http://schemas.microsoft.com/office/drawing/2014/main" id="{00133482-DB29-435D-830C-28B75DF40A86}"/>
              </a:ext>
            </a:extLst>
          </p:cNvPr>
          <p:cNvCxnSpPr>
            <a:cxnSpLocks/>
            <a:stCxn id="8" idx="2"/>
          </p:cNvCxnSpPr>
          <p:nvPr/>
        </p:nvCxnSpPr>
        <p:spPr>
          <a:xfrm>
            <a:off x="9499116" y="3557412"/>
            <a:ext cx="0" cy="801691"/>
          </a:xfrm>
          <a:prstGeom prst="straightConnector1">
            <a:avLst/>
          </a:prstGeom>
          <a:noFill/>
          <a:ln w="6350" cap="flat" cmpd="sng" algn="ctr">
            <a:solidFill>
              <a:srgbClr val="E60073"/>
            </a:solidFill>
            <a:prstDash val="solid"/>
            <a:miter lim="800000"/>
            <a:tailEnd type="triangle"/>
          </a:ln>
          <a:effectLst/>
        </p:spPr>
      </p:cxnSp>
      <p:cxnSp>
        <p:nvCxnSpPr>
          <p:cNvPr id="13" name="Connecteur droit avec flèche 12">
            <a:extLst>
              <a:ext uri="{FF2B5EF4-FFF2-40B4-BE49-F238E27FC236}">
                <a16:creationId xmlns:a16="http://schemas.microsoft.com/office/drawing/2014/main" id="{FE94B4C2-9C93-4F7C-9BAE-5FFCD92E521E}"/>
              </a:ext>
            </a:extLst>
          </p:cNvPr>
          <p:cNvCxnSpPr>
            <a:stCxn id="6" idx="2"/>
          </p:cNvCxnSpPr>
          <p:nvPr/>
        </p:nvCxnSpPr>
        <p:spPr>
          <a:xfrm>
            <a:off x="2871401" y="3565737"/>
            <a:ext cx="697" cy="793367"/>
          </a:xfrm>
          <a:prstGeom prst="straightConnector1">
            <a:avLst/>
          </a:prstGeom>
          <a:noFill/>
          <a:ln w="6350" cap="flat" cmpd="sng" algn="ctr">
            <a:solidFill>
              <a:srgbClr val="E73446"/>
            </a:solidFill>
            <a:prstDash val="solid"/>
            <a:miter lim="800000"/>
            <a:tailEnd type="triangle"/>
          </a:ln>
          <a:effectLst/>
        </p:spPr>
      </p:cxnSp>
      <p:sp>
        <p:nvSpPr>
          <p:cNvPr id="14" name="Titre 2">
            <a:extLst>
              <a:ext uri="{FF2B5EF4-FFF2-40B4-BE49-F238E27FC236}">
                <a16:creationId xmlns:a16="http://schemas.microsoft.com/office/drawing/2014/main" id="{EB514348-0F3A-4B61-AF4B-B10602EA929A}"/>
              </a:ext>
            </a:extLst>
          </p:cNvPr>
          <p:cNvSpPr txBox="1">
            <a:spLocks/>
          </p:cNvSpPr>
          <p:nvPr/>
        </p:nvSpPr>
        <p:spPr>
          <a:xfrm>
            <a:off x="889123" y="769770"/>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2400" dirty="0">
                <a:latin typeface="Calibri bold"/>
              </a:rPr>
              <a:t>Le taux communiqué par l’administration peut être géré ? </a:t>
            </a:r>
          </a:p>
        </p:txBody>
      </p:sp>
      <p:pic>
        <p:nvPicPr>
          <p:cNvPr id="4" name="Image 3">
            <a:extLst>
              <a:ext uri="{FF2B5EF4-FFF2-40B4-BE49-F238E27FC236}">
                <a16:creationId xmlns:a16="http://schemas.microsoft.com/office/drawing/2014/main" id="{48F9D4E9-3C9B-4719-ABC9-CD5333F05A8D}"/>
              </a:ext>
            </a:extLst>
          </p:cNvPr>
          <p:cNvPicPr>
            <a:picLocks noChangeAspect="1"/>
          </p:cNvPicPr>
          <p:nvPr/>
        </p:nvPicPr>
        <p:blipFill>
          <a:blip r:embed="rId3"/>
          <a:stretch>
            <a:fillRect/>
          </a:stretch>
        </p:blipFill>
        <p:spPr>
          <a:xfrm>
            <a:off x="6492875" y="5276192"/>
            <a:ext cx="1799270" cy="1618557"/>
          </a:xfrm>
          <a:prstGeom prst="rect">
            <a:avLst/>
          </a:prstGeom>
        </p:spPr>
      </p:pic>
      <p:sp>
        <p:nvSpPr>
          <p:cNvPr id="15" name="ZoneTexte 14">
            <a:extLst>
              <a:ext uri="{FF2B5EF4-FFF2-40B4-BE49-F238E27FC236}">
                <a16:creationId xmlns:a16="http://schemas.microsoft.com/office/drawing/2014/main" id="{F2985AA7-F4F1-4076-AADC-C86654DDCCA0}"/>
              </a:ext>
            </a:extLst>
          </p:cNvPr>
          <p:cNvSpPr txBox="1"/>
          <p:nvPr/>
        </p:nvSpPr>
        <p:spPr>
          <a:xfrm>
            <a:off x="2594607" y="5762431"/>
            <a:ext cx="4196150" cy="400110"/>
          </a:xfrm>
          <a:prstGeom prst="rect">
            <a:avLst/>
          </a:prstGeom>
          <a:noFill/>
        </p:spPr>
        <p:txBody>
          <a:bodyPr wrap="square" rtlCol="0">
            <a:spAutoFit/>
          </a:bodyPr>
          <a:lstStyle/>
          <a:p>
            <a:r>
              <a:rPr lang="fr-FR" sz="2000" dirty="0"/>
              <a:t>Sur l’espace particulier </a:t>
            </a:r>
            <a:r>
              <a:rPr lang="fr-FR" sz="2000" dirty="0" err="1"/>
              <a:t>impots.gouv</a:t>
            </a:r>
            <a:endParaRPr lang="fr-FR" sz="2000" dirty="0"/>
          </a:p>
        </p:txBody>
      </p:sp>
    </p:spTree>
    <p:extLst>
      <p:ext uri="{BB962C8B-B14F-4D97-AF65-F5344CB8AC3E}">
        <p14:creationId xmlns:p14="http://schemas.microsoft.com/office/powerpoint/2010/main" val="335008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73438FD-CFDE-40C9-BD1B-B161574D1BDC}"/>
              </a:ext>
            </a:extLst>
          </p:cNvPr>
          <p:cNvPicPr>
            <a:picLocks noChangeAspect="1"/>
          </p:cNvPicPr>
          <p:nvPr/>
        </p:nvPicPr>
        <p:blipFill>
          <a:blip r:embed="rId2"/>
          <a:stretch>
            <a:fillRect/>
          </a:stretch>
        </p:blipFill>
        <p:spPr>
          <a:xfrm>
            <a:off x="9284676" y="4730017"/>
            <a:ext cx="2325697" cy="1360507"/>
          </a:xfrm>
          <a:prstGeom prst="rect">
            <a:avLst/>
          </a:prstGeom>
        </p:spPr>
      </p:pic>
      <p:sp>
        <p:nvSpPr>
          <p:cNvPr id="5" name="Espace réservé du contenu 1">
            <a:extLst>
              <a:ext uri="{FF2B5EF4-FFF2-40B4-BE49-F238E27FC236}">
                <a16:creationId xmlns:a16="http://schemas.microsoft.com/office/drawing/2014/main" id="{8D0F7DDD-00FB-46FE-9EAF-D0E63C2701BE}"/>
              </a:ext>
            </a:extLst>
          </p:cNvPr>
          <p:cNvSpPr txBox="1">
            <a:spLocks/>
          </p:cNvSpPr>
          <p:nvPr/>
        </p:nvSpPr>
        <p:spPr>
          <a:xfrm>
            <a:off x="795339" y="364099"/>
            <a:ext cx="515461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COMPRENDRE LE PAS</a:t>
            </a:r>
            <a:endParaRPr lang="fr-FR" dirty="0"/>
          </a:p>
        </p:txBody>
      </p:sp>
      <p:sp>
        <p:nvSpPr>
          <p:cNvPr id="15" name="Titre 2">
            <a:extLst>
              <a:ext uri="{FF2B5EF4-FFF2-40B4-BE49-F238E27FC236}">
                <a16:creationId xmlns:a16="http://schemas.microsoft.com/office/drawing/2014/main" id="{CC3CE981-DED5-40B3-A01E-C68E94467A98}"/>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taux communiqué par l’administration peut être géré ? </a:t>
            </a:r>
          </a:p>
        </p:txBody>
      </p:sp>
      <p:sp>
        <p:nvSpPr>
          <p:cNvPr id="14" name="Espace réservé du texte 1">
            <a:extLst>
              <a:ext uri="{FF2B5EF4-FFF2-40B4-BE49-F238E27FC236}">
                <a16:creationId xmlns:a16="http://schemas.microsoft.com/office/drawing/2014/main" id="{5297CA9C-90AF-4DA9-AE8B-816634B23095}"/>
              </a:ext>
            </a:extLst>
          </p:cNvPr>
          <p:cNvSpPr txBox="1">
            <a:spLocks/>
          </p:cNvSpPr>
          <p:nvPr/>
        </p:nvSpPr>
        <p:spPr>
          <a:xfrm>
            <a:off x="795338" y="2229444"/>
            <a:ext cx="10833600" cy="43910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3"/>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Modification volontaire du contribuable</a:t>
            </a:r>
          </a:p>
          <a:p>
            <a:pPr lvl="2">
              <a:defRPr/>
            </a:pPr>
            <a:r>
              <a:rPr lang="fr-FR" sz="2400" dirty="0">
                <a:solidFill>
                  <a:sysClr val="windowText" lastClr="000000">
                    <a:lumMod val="75000"/>
                    <a:lumOff val="25000"/>
                  </a:sysClr>
                </a:solidFill>
              </a:rPr>
              <a:t>Prise en compte des variations des revenus imposables</a:t>
            </a:r>
          </a:p>
          <a:p>
            <a:pPr marL="360363" lvl="2" indent="0">
              <a:buNone/>
              <a:defRPr/>
            </a:pPr>
            <a:endParaRPr lang="fr-FR" sz="2400" dirty="0">
              <a:solidFill>
                <a:sysClr val="windowText" lastClr="000000">
                  <a:lumMod val="75000"/>
                  <a:lumOff val="25000"/>
                </a:sysClr>
              </a:solidFill>
            </a:endParaRPr>
          </a:p>
          <a:p>
            <a:pPr lvl="2">
              <a:defRPr/>
            </a:pPr>
            <a:r>
              <a:rPr lang="fr-FR" sz="2400" dirty="0">
                <a:solidFill>
                  <a:sysClr val="windowText" lastClr="000000">
                    <a:lumMod val="75000"/>
                    <a:lumOff val="25000"/>
                  </a:sysClr>
                </a:solidFill>
              </a:rPr>
              <a:t>Demande par voie électronique sur l’espace </a:t>
            </a:r>
            <a:r>
              <a:rPr lang="fr-FR" sz="2400" dirty="0" err="1">
                <a:solidFill>
                  <a:sysClr val="windowText" lastClr="000000">
                    <a:lumMod val="75000"/>
                    <a:lumOff val="25000"/>
                  </a:sysClr>
                </a:solidFill>
              </a:rPr>
              <a:t>Impôts.gouv</a:t>
            </a:r>
            <a:endParaRPr lang="fr-FR" sz="2400" dirty="0">
              <a:solidFill>
                <a:sysClr val="windowText" lastClr="000000">
                  <a:lumMod val="75000"/>
                  <a:lumOff val="25000"/>
                </a:sysClr>
              </a:solidFill>
            </a:endParaRPr>
          </a:p>
          <a:p>
            <a:pPr lvl="3">
              <a:defRPr/>
            </a:pPr>
            <a:r>
              <a:rPr lang="fr-FR" sz="2400" dirty="0">
                <a:solidFill>
                  <a:sysClr val="windowText" lastClr="000000">
                    <a:lumMod val="75000"/>
                    <a:lumOff val="25000"/>
                  </a:sysClr>
                </a:solidFill>
              </a:rPr>
              <a:t>Modification à la hausse : sans condition</a:t>
            </a:r>
          </a:p>
          <a:p>
            <a:pPr lvl="3">
              <a:defRPr/>
            </a:pPr>
            <a:r>
              <a:rPr lang="fr-FR" sz="2400" dirty="0">
                <a:solidFill>
                  <a:sysClr val="windowText" lastClr="000000">
                    <a:lumMod val="75000"/>
                    <a:lumOff val="25000"/>
                  </a:sysClr>
                </a:solidFill>
              </a:rPr>
              <a:t>Modification à la baisse </a:t>
            </a:r>
          </a:p>
          <a:p>
            <a:pPr lvl="4">
              <a:buClr>
                <a:sysClr val="windowText" lastClr="000000">
                  <a:lumMod val="65000"/>
                  <a:lumOff val="35000"/>
                </a:sysClr>
              </a:buClr>
              <a:defRPr/>
            </a:pPr>
            <a:r>
              <a:rPr lang="fr-FR" sz="2400" dirty="0">
                <a:solidFill>
                  <a:sysClr val="windowText" lastClr="000000">
                    <a:lumMod val="75000"/>
                    <a:lumOff val="25000"/>
                  </a:sysClr>
                </a:solidFill>
              </a:rPr>
              <a:t>Si prélèvement inférieur de plus de 10 % et de 200 € au montant du prélèvement sans modulation</a:t>
            </a:r>
          </a:p>
          <a:p>
            <a:pPr lvl="4">
              <a:buClr>
                <a:sysClr val="windowText" lastClr="000000">
                  <a:lumMod val="65000"/>
                  <a:lumOff val="35000"/>
                </a:sysClr>
              </a:buClr>
              <a:defRPr/>
            </a:pPr>
            <a:endParaRPr lang="fr-FR" sz="2400" dirty="0">
              <a:solidFill>
                <a:sysClr val="windowText" lastClr="000000">
                  <a:lumMod val="75000"/>
                  <a:lumOff val="25000"/>
                </a:sysClr>
              </a:solidFill>
            </a:endParaRPr>
          </a:p>
          <a:p>
            <a:pPr marL="715962" lvl="4" indent="0">
              <a:buClr>
                <a:sysClr val="windowText" lastClr="000000">
                  <a:lumMod val="65000"/>
                  <a:lumOff val="35000"/>
                </a:sysClr>
              </a:buClr>
              <a:buNone/>
              <a:defRPr/>
            </a:pPr>
            <a:r>
              <a:rPr lang="fr-FR" sz="2400" dirty="0">
                <a:solidFill>
                  <a:sysClr val="windowText" lastClr="000000">
                    <a:lumMod val="75000"/>
                    <a:lumOff val="25000"/>
                  </a:sysClr>
                </a:solidFill>
              </a:rPr>
              <a:t>Si erreur significative, des pénalités seront appliquées</a:t>
            </a:r>
          </a:p>
          <a:p>
            <a:pPr lvl="4">
              <a:buClr>
                <a:sysClr val="windowText" lastClr="000000">
                  <a:lumMod val="65000"/>
                  <a:lumOff val="35000"/>
                </a:sysClr>
              </a:buClr>
              <a:defRPr/>
            </a:pPr>
            <a:endParaRPr lang="fr-FR" sz="2400" dirty="0">
              <a:solidFill>
                <a:sysClr val="windowText" lastClr="000000">
                  <a:lumMod val="75000"/>
                  <a:lumOff val="25000"/>
                </a:sysClr>
              </a:solidFill>
            </a:endParaRPr>
          </a:p>
          <a:p>
            <a:pPr lvl="2">
              <a:defRPr/>
            </a:pPr>
            <a:r>
              <a:rPr lang="fr-FR" sz="2400" dirty="0">
                <a:solidFill>
                  <a:sysClr val="windowText" lastClr="000000">
                    <a:lumMod val="75000"/>
                    <a:lumOff val="25000"/>
                  </a:sysClr>
                </a:solidFill>
              </a:rPr>
              <a:t>Nouveau taux de PAS pris en compte au plus tard le 3</a:t>
            </a:r>
            <a:r>
              <a:rPr lang="fr-FR" sz="2400" baseline="30000" dirty="0">
                <a:solidFill>
                  <a:sysClr val="windowText" lastClr="000000">
                    <a:lumMod val="75000"/>
                    <a:lumOff val="25000"/>
                  </a:sysClr>
                </a:solidFill>
              </a:rPr>
              <a:t>ème</a:t>
            </a:r>
            <a:r>
              <a:rPr lang="fr-FR" sz="2400" dirty="0">
                <a:solidFill>
                  <a:sysClr val="windowText" lastClr="000000">
                    <a:lumMod val="75000"/>
                    <a:lumOff val="25000"/>
                  </a:sysClr>
                </a:solidFill>
              </a:rPr>
              <a:t> mois suivant la demande</a:t>
            </a:r>
          </a:p>
        </p:txBody>
      </p:sp>
      <p:sp>
        <p:nvSpPr>
          <p:cNvPr id="3" name="Ellipse 2">
            <a:extLst>
              <a:ext uri="{FF2B5EF4-FFF2-40B4-BE49-F238E27FC236}">
                <a16:creationId xmlns:a16="http://schemas.microsoft.com/office/drawing/2014/main" id="{21571509-CA72-4820-B617-D0B58AEDCF62}"/>
              </a:ext>
            </a:extLst>
          </p:cNvPr>
          <p:cNvSpPr/>
          <p:nvPr/>
        </p:nvSpPr>
        <p:spPr>
          <a:xfrm>
            <a:off x="9284676" y="2068493"/>
            <a:ext cx="2602523" cy="136050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t>Accessible à partir du 2 janvier 2019</a:t>
            </a:r>
          </a:p>
        </p:txBody>
      </p:sp>
    </p:spTree>
    <p:extLst>
      <p:ext uri="{BB962C8B-B14F-4D97-AF65-F5344CB8AC3E}">
        <p14:creationId xmlns:p14="http://schemas.microsoft.com/office/powerpoint/2010/main" val="1196161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6" name="Titre 2">
            <a:extLst>
              <a:ext uri="{FF2B5EF4-FFF2-40B4-BE49-F238E27FC236}">
                <a16:creationId xmlns:a16="http://schemas.microsoft.com/office/drawing/2014/main" id="{64069388-A125-4CF0-A3F3-821BE76A3C5A}"/>
              </a:ext>
            </a:extLst>
          </p:cNvPr>
          <p:cNvSpPr txBox="1">
            <a:spLocks/>
          </p:cNvSpPr>
          <p:nvPr/>
        </p:nvSpPr>
        <p:spPr>
          <a:xfrm>
            <a:off x="1286757" y="586266"/>
            <a:ext cx="9271627" cy="1331913"/>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2800" dirty="0">
                <a:latin typeface="Calibri bold"/>
              </a:rPr>
              <a:t>Comment gérer son prélèvement à la source ?</a:t>
            </a:r>
          </a:p>
        </p:txBody>
      </p:sp>
      <p:grpSp>
        <p:nvGrpSpPr>
          <p:cNvPr id="8" name="Groupe 7">
            <a:extLst>
              <a:ext uri="{FF2B5EF4-FFF2-40B4-BE49-F238E27FC236}">
                <a16:creationId xmlns:a16="http://schemas.microsoft.com/office/drawing/2014/main" id="{7A9EA09E-106E-4F1E-BE35-5D9DDC6D439C}"/>
              </a:ext>
            </a:extLst>
          </p:cNvPr>
          <p:cNvGrpSpPr/>
          <p:nvPr/>
        </p:nvGrpSpPr>
        <p:grpSpPr>
          <a:xfrm>
            <a:off x="852066" y="1735014"/>
            <a:ext cx="11097468" cy="5483551"/>
            <a:chOff x="547266" y="1758461"/>
            <a:chExt cx="11097468" cy="5483551"/>
          </a:xfrm>
        </p:grpSpPr>
        <p:pic>
          <p:nvPicPr>
            <p:cNvPr id="5" name="Image 4">
              <a:extLst>
                <a:ext uri="{FF2B5EF4-FFF2-40B4-BE49-F238E27FC236}">
                  <a16:creationId xmlns:a16="http://schemas.microsoft.com/office/drawing/2014/main" id="{BDDB08DB-07AD-435D-952E-F3E12FFE0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66" y="1758461"/>
              <a:ext cx="11097468" cy="5483551"/>
            </a:xfrm>
            <a:prstGeom prst="rect">
              <a:avLst/>
            </a:prstGeom>
          </p:spPr>
        </p:pic>
        <p:sp>
          <p:nvSpPr>
            <p:cNvPr id="7" name="Rectangle 6">
              <a:extLst>
                <a:ext uri="{FF2B5EF4-FFF2-40B4-BE49-F238E27FC236}">
                  <a16:creationId xmlns:a16="http://schemas.microsoft.com/office/drawing/2014/main" id="{EBA9818C-EB29-4C88-8AB2-6519ADEB6A47}"/>
                </a:ext>
              </a:extLst>
            </p:cNvPr>
            <p:cNvSpPr/>
            <p:nvPr/>
          </p:nvSpPr>
          <p:spPr>
            <a:xfrm>
              <a:off x="7655169" y="1758461"/>
              <a:ext cx="3250074" cy="703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10" name="Connecteur droit avec flèche 9">
            <a:extLst>
              <a:ext uri="{FF2B5EF4-FFF2-40B4-BE49-F238E27FC236}">
                <a16:creationId xmlns:a16="http://schemas.microsoft.com/office/drawing/2014/main" id="{723E798F-F3D8-4AEB-A32E-43E5C77C32D5}"/>
              </a:ext>
            </a:extLst>
          </p:cNvPr>
          <p:cNvCxnSpPr>
            <a:cxnSpLocks/>
          </p:cNvCxnSpPr>
          <p:nvPr/>
        </p:nvCxnSpPr>
        <p:spPr>
          <a:xfrm>
            <a:off x="480646" y="3859126"/>
            <a:ext cx="1184031" cy="48762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42382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6" name="Titre 2">
            <a:extLst>
              <a:ext uri="{FF2B5EF4-FFF2-40B4-BE49-F238E27FC236}">
                <a16:creationId xmlns:a16="http://schemas.microsoft.com/office/drawing/2014/main" id="{64069388-A125-4CF0-A3F3-821BE76A3C5A}"/>
              </a:ext>
            </a:extLst>
          </p:cNvPr>
          <p:cNvSpPr txBox="1">
            <a:spLocks/>
          </p:cNvSpPr>
          <p:nvPr/>
        </p:nvSpPr>
        <p:spPr>
          <a:xfrm>
            <a:off x="1286753" y="307400"/>
            <a:ext cx="9271627" cy="1331913"/>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2800" dirty="0">
                <a:latin typeface="Calibri bold"/>
              </a:rPr>
              <a:t>Comment gérer son prélèvement à la source ?</a:t>
            </a:r>
          </a:p>
        </p:txBody>
      </p:sp>
      <p:grpSp>
        <p:nvGrpSpPr>
          <p:cNvPr id="16" name="Groupe 15">
            <a:extLst>
              <a:ext uri="{FF2B5EF4-FFF2-40B4-BE49-F238E27FC236}">
                <a16:creationId xmlns:a16="http://schemas.microsoft.com/office/drawing/2014/main" id="{6F6AC059-BFA0-4CD4-87EA-57A88BCCAB28}"/>
              </a:ext>
            </a:extLst>
          </p:cNvPr>
          <p:cNvGrpSpPr/>
          <p:nvPr/>
        </p:nvGrpSpPr>
        <p:grpSpPr>
          <a:xfrm>
            <a:off x="5471230" y="1543612"/>
            <a:ext cx="4258924" cy="374567"/>
            <a:chOff x="5471230" y="1543612"/>
            <a:chExt cx="4258924" cy="374567"/>
          </a:xfrm>
        </p:grpSpPr>
        <p:sp>
          <p:nvSpPr>
            <p:cNvPr id="14" name="Rectangle 13">
              <a:extLst>
                <a:ext uri="{FF2B5EF4-FFF2-40B4-BE49-F238E27FC236}">
                  <a16:creationId xmlns:a16="http://schemas.microsoft.com/office/drawing/2014/main" id="{B6F6DF32-A6FF-4E35-9152-0F9A6251AF12}"/>
                </a:ext>
              </a:extLst>
            </p:cNvPr>
            <p:cNvSpPr/>
            <p:nvPr/>
          </p:nvSpPr>
          <p:spPr>
            <a:xfrm>
              <a:off x="8639908" y="1543612"/>
              <a:ext cx="1090246" cy="191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8FF47E70-872A-4316-8DEB-08CA8836D0D4}"/>
                </a:ext>
              </a:extLst>
            </p:cNvPr>
            <p:cNvSpPr/>
            <p:nvPr/>
          </p:nvSpPr>
          <p:spPr>
            <a:xfrm>
              <a:off x="5471230" y="1735015"/>
              <a:ext cx="1328153" cy="18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id="{6789626E-5130-4EAD-8758-641F7C751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57" y="1304920"/>
            <a:ext cx="10487021" cy="5777625"/>
          </a:xfrm>
          <a:prstGeom prst="rect">
            <a:avLst/>
          </a:prstGeom>
        </p:spPr>
      </p:pic>
    </p:spTree>
    <p:extLst>
      <p:ext uri="{BB962C8B-B14F-4D97-AF65-F5344CB8AC3E}">
        <p14:creationId xmlns:p14="http://schemas.microsoft.com/office/powerpoint/2010/main" val="297029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3" name="Titre 1">
            <a:extLst>
              <a:ext uri="{FF2B5EF4-FFF2-40B4-BE49-F238E27FC236}">
                <a16:creationId xmlns:a16="http://schemas.microsoft.com/office/drawing/2014/main" id="{239B3E6C-2B9A-4818-818D-7CA3A5E003B0}"/>
              </a:ext>
            </a:extLst>
          </p:cNvPr>
          <p:cNvSpPr txBox="1">
            <a:spLocks/>
          </p:cNvSpPr>
          <p:nvPr/>
        </p:nvSpPr>
        <p:spPr>
          <a:xfrm>
            <a:off x="950408" y="796487"/>
            <a:ext cx="7110468" cy="1008112"/>
          </a:xfrm>
          <a:prstGeom prst="rect">
            <a:avLst/>
          </a:prstGeom>
        </p:spPr>
        <p:txBody>
          <a:bodyPr vert="horz" lIns="91440" tIns="45720" rIns="91440" bIns="45720" rtlCol="0" anchor="ctr">
            <a:normAutofit fontScale="900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br>
              <a:rPr lang="fr-FR" dirty="0">
                <a:latin typeface="Calibri bold"/>
              </a:rPr>
            </a:br>
            <a:r>
              <a:rPr lang="fr-FR" dirty="0">
                <a:latin typeface="Calibri bold"/>
              </a:rPr>
              <a:t>Comment est-il transmis à l’employeur ?</a:t>
            </a:r>
          </a:p>
        </p:txBody>
      </p:sp>
      <p:sp>
        <p:nvSpPr>
          <p:cNvPr id="4" name="Rectangle 3">
            <a:extLst>
              <a:ext uri="{FF2B5EF4-FFF2-40B4-BE49-F238E27FC236}">
                <a16:creationId xmlns:a16="http://schemas.microsoft.com/office/drawing/2014/main" id="{36E61303-CD95-4A27-8E7C-A66719A1DC27}"/>
              </a:ext>
            </a:extLst>
          </p:cNvPr>
          <p:cNvSpPr/>
          <p:nvPr/>
        </p:nvSpPr>
        <p:spPr>
          <a:xfrm>
            <a:off x="1726216" y="2128401"/>
            <a:ext cx="10347767" cy="4142673"/>
          </a:xfrm>
          <a:prstGeom prst="rect">
            <a:avLst/>
          </a:prstGeom>
        </p:spPr>
        <p:txBody>
          <a:bodyPr wrap="square">
            <a:spAutoFit/>
          </a:bodyPr>
          <a:lstStyle/>
          <a:p>
            <a:pPr>
              <a:lnSpc>
                <a:spcPct val="90000"/>
              </a:lnSpc>
              <a:spcBef>
                <a:spcPts val="1200"/>
              </a:spcBef>
              <a:spcAft>
                <a:spcPts val="300"/>
              </a:spcAft>
              <a:buSzPct val="25000"/>
              <a:buFont typeface="Calibri bold" panose="020F0702030404030204" pitchFamily="34" charset="0"/>
              <a:buChar char=" "/>
              <a:defRPr/>
            </a:pPr>
            <a:r>
              <a:rPr lang="fr-FR" sz="3200" kern="0" dirty="0">
                <a:solidFill>
                  <a:prstClr val="black"/>
                </a:solidFill>
                <a:latin typeface="Calibri bold"/>
              </a:rPr>
              <a:t>L’administration transmet le taux du PAS à l’employeur</a:t>
            </a:r>
          </a:p>
          <a:p>
            <a:pPr marL="358775" lvl="1" indent="-269875">
              <a:lnSpc>
                <a:spcPct val="90000"/>
              </a:lnSpc>
              <a:spcBef>
                <a:spcPts val="500"/>
              </a:spcBef>
              <a:buBlip>
                <a:blip r:embed="rId2"/>
              </a:buBlip>
              <a:defRPr/>
            </a:pPr>
            <a:r>
              <a:rPr lang="fr-FR" sz="2400" kern="0" dirty="0">
                <a:solidFill>
                  <a:prstClr val="black">
                    <a:lumMod val="85000"/>
                    <a:lumOff val="15000"/>
                  </a:prstClr>
                </a:solidFill>
                <a:latin typeface="Calibri"/>
              </a:rPr>
              <a:t>Le salarié ne fournit rien à son employeur</a:t>
            </a:r>
          </a:p>
          <a:p>
            <a:pPr marL="88900" lvl="1">
              <a:lnSpc>
                <a:spcPct val="90000"/>
              </a:lnSpc>
              <a:spcBef>
                <a:spcPts val="500"/>
              </a:spcBef>
              <a:defRPr/>
            </a:pPr>
            <a:endParaRPr lang="fr-FR" sz="2400" kern="0" dirty="0">
              <a:solidFill>
                <a:prstClr val="black">
                  <a:lumMod val="85000"/>
                  <a:lumOff val="15000"/>
                </a:prstClr>
              </a:solidFill>
              <a:latin typeface="Calibri"/>
            </a:endParaRPr>
          </a:p>
          <a:p>
            <a:pPr marL="358775" lvl="1" indent="-269875">
              <a:lnSpc>
                <a:spcPct val="90000"/>
              </a:lnSpc>
              <a:spcBef>
                <a:spcPts val="500"/>
              </a:spcBef>
              <a:buBlip>
                <a:blip r:embed="rId2"/>
              </a:buBlip>
              <a:defRPr/>
            </a:pPr>
            <a:r>
              <a:rPr lang="fr-FR" sz="2400" kern="0" dirty="0">
                <a:solidFill>
                  <a:prstClr val="black">
                    <a:lumMod val="85000"/>
                    <a:lumOff val="15000"/>
                  </a:prstClr>
                </a:solidFill>
                <a:latin typeface="Calibri"/>
              </a:rPr>
              <a:t>Quel est le taux transmis ?</a:t>
            </a: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Taux réel du foyer </a:t>
            </a: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Taux nul</a:t>
            </a: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Ou taux non personnalisé </a:t>
            </a:r>
          </a:p>
          <a:p>
            <a:pPr marL="715963" lvl="3" indent="-176213">
              <a:lnSpc>
                <a:spcPct val="90000"/>
              </a:lnSpc>
              <a:spcBef>
                <a:spcPts val="500"/>
              </a:spcBef>
              <a:buFont typeface="Calibri Light" panose="020F030202020403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Option du salarié pour la non transmission du taux</a:t>
            </a:r>
          </a:p>
          <a:p>
            <a:pPr marL="541338" lvl="2" indent="-180975">
              <a:lnSpc>
                <a:spcPct val="90000"/>
              </a:lnSpc>
              <a:spcBef>
                <a:spcPts val="500"/>
              </a:spcBef>
              <a:buSzPct val="77000"/>
              <a:buFont typeface="Arial" panose="020B060402020202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Ou taux individualisé</a:t>
            </a:r>
          </a:p>
          <a:p>
            <a:pPr marL="715963" lvl="3" indent="-176213">
              <a:lnSpc>
                <a:spcPct val="90000"/>
              </a:lnSpc>
              <a:spcBef>
                <a:spcPts val="500"/>
              </a:spcBef>
              <a:buFont typeface="Calibri Light" panose="020F0302020204030204" pitchFamily="34" charset="0"/>
              <a:buChar char="-"/>
              <a:defRPr/>
            </a:pPr>
            <a:r>
              <a:rPr lang="fr-FR" sz="2400" kern="0" dirty="0">
                <a:solidFill>
                  <a:prstClr val="black">
                    <a:lumMod val="75000"/>
                    <a:lumOff val="25000"/>
                  </a:prstClr>
                </a:solidFill>
                <a:latin typeface="Calibri Light" panose="020F0302020204030204" pitchFamily="34" charset="0"/>
                <a:cs typeface="Calibri Light" panose="020F0302020204030204" pitchFamily="34" charset="0"/>
              </a:rPr>
              <a:t>Disparité dans les revenus respectifs du couple</a:t>
            </a:r>
          </a:p>
        </p:txBody>
      </p:sp>
    </p:spTree>
    <p:extLst>
      <p:ext uri="{BB962C8B-B14F-4D97-AF65-F5344CB8AC3E}">
        <p14:creationId xmlns:p14="http://schemas.microsoft.com/office/powerpoint/2010/main" val="3660191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6940683" y="-49584"/>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157567" y="3599885"/>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2"/>
            <a:ext cx="8382286" cy="1200329"/>
          </a:xfrm>
          <a:prstGeom prst="rect">
            <a:avLst/>
          </a:prstGeom>
          <a:noFill/>
        </p:spPr>
        <p:txBody>
          <a:bodyPr wrap="square" rtlCol="0">
            <a:spAutoFit/>
          </a:bodyPr>
          <a:lstStyle/>
          <a:p>
            <a:pPr algn="ctr" defTabSz="457200"/>
            <a:r>
              <a:rPr lang="fr-FR" sz="3600" b="1" dirty="0">
                <a:solidFill>
                  <a:prstClr val="black">
                    <a:lumMod val="65000"/>
                    <a:lumOff val="35000"/>
                  </a:prstClr>
                </a:solidFill>
                <a:latin typeface="Calibri"/>
              </a:rPr>
              <a:t>Je serai prélevé en janvier 2019 même si je suis non imposable en 2018.</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904857" y="4333170"/>
            <a:ext cx="9072766" cy="1815882"/>
          </a:xfrm>
          <a:prstGeom prst="rect">
            <a:avLst/>
          </a:prstGeom>
          <a:noFill/>
        </p:spPr>
        <p:txBody>
          <a:bodyPr wrap="square" rtlCol="0">
            <a:spAutoFit/>
          </a:bodyPr>
          <a:lstStyle/>
          <a:p>
            <a:pPr defTabSz="457200"/>
            <a:r>
              <a:rPr lang="fr-FR" sz="2800" dirty="0">
                <a:solidFill>
                  <a:prstClr val="black"/>
                </a:solidFill>
                <a:latin typeface="Calibri"/>
              </a:rPr>
              <a:t>Le prélèvement à la source ne change rien pour vous : </a:t>
            </a:r>
            <a:r>
              <a:rPr lang="fr-FR" sz="2800" b="1" dirty="0">
                <a:solidFill>
                  <a:prstClr val="black"/>
                </a:solidFill>
                <a:latin typeface="Calibri"/>
              </a:rPr>
              <a:t>votre taux de prélèvement sera de 0% </a:t>
            </a:r>
            <a:r>
              <a:rPr lang="fr-FR" sz="2800" dirty="0">
                <a:solidFill>
                  <a:prstClr val="black"/>
                </a:solidFill>
                <a:latin typeface="Calibri"/>
              </a:rPr>
              <a:t>et vous n’aurez </a:t>
            </a:r>
            <a:r>
              <a:rPr lang="fr-FR" sz="2800" b="1" dirty="0">
                <a:solidFill>
                  <a:prstClr val="black"/>
                </a:solidFill>
                <a:latin typeface="Calibri"/>
              </a:rPr>
              <a:t>aucun prélèvement</a:t>
            </a:r>
            <a:r>
              <a:rPr lang="fr-FR" sz="2800" dirty="0">
                <a:solidFill>
                  <a:prstClr val="black"/>
                </a:solidFill>
                <a:latin typeface="Calibri"/>
              </a:rPr>
              <a:t>.</a:t>
            </a:r>
          </a:p>
          <a:p>
            <a:pPr defTabSz="457200"/>
            <a:endParaRPr lang="fr-FR" sz="2800" dirty="0">
              <a:solidFill>
                <a:prstClr val="black"/>
              </a:solidFill>
              <a:latin typeface="Calibri"/>
            </a:endParaRPr>
          </a:p>
        </p:txBody>
      </p:sp>
    </p:spTree>
    <p:extLst>
      <p:ext uri="{BB962C8B-B14F-4D97-AF65-F5344CB8AC3E}">
        <p14:creationId xmlns:p14="http://schemas.microsoft.com/office/powerpoint/2010/main" val="28386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6940683" y="-49584"/>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119960" y="3206863"/>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2"/>
            <a:ext cx="8382286" cy="1200329"/>
          </a:xfrm>
          <a:prstGeom prst="rect">
            <a:avLst/>
          </a:prstGeom>
          <a:noFill/>
        </p:spPr>
        <p:txBody>
          <a:bodyPr wrap="square" rtlCol="0">
            <a:spAutoFit/>
          </a:bodyPr>
          <a:lstStyle/>
          <a:p>
            <a:pPr algn="ctr" defTabSz="457200"/>
            <a:r>
              <a:rPr lang="fr-FR" sz="3600" b="1" dirty="0">
                <a:solidFill>
                  <a:prstClr val="black">
                    <a:lumMod val="65000"/>
                    <a:lumOff val="35000"/>
                  </a:prstClr>
                </a:solidFill>
                <a:latin typeface="Calibri"/>
              </a:rPr>
              <a:t>Le taux de prélèvement tient compte des réductions et crédits d’impôts.</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535289" y="3802015"/>
            <a:ext cx="10155968" cy="2800767"/>
          </a:xfrm>
          <a:prstGeom prst="rect">
            <a:avLst/>
          </a:prstGeom>
          <a:noFill/>
        </p:spPr>
        <p:txBody>
          <a:bodyPr wrap="square" rtlCol="0">
            <a:spAutoFit/>
          </a:bodyPr>
          <a:lstStyle/>
          <a:p>
            <a:pPr algn="just" defTabSz="457200"/>
            <a:r>
              <a:rPr lang="fr-FR" sz="2400" b="1" u="sng" dirty="0">
                <a:solidFill>
                  <a:srgbClr val="FF0000"/>
                </a:solidFill>
                <a:latin typeface="&amp;quot"/>
              </a:rPr>
              <a:t>SAUF DANS UN CAS PARTICULIER :</a:t>
            </a:r>
          </a:p>
          <a:p>
            <a:pPr algn="just" defTabSz="457200"/>
            <a:endParaRPr lang="fr-FR" sz="2400" b="1" dirty="0">
              <a:solidFill>
                <a:srgbClr val="323232"/>
              </a:solidFill>
              <a:latin typeface="&amp;quot"/>
            </a:endParaRPr>
          </a:p>
          <a:p>
            <a:pPr algn="just" defTabSz="457200"/>
            <a:r>
              <a:rPr lang="fr-FR" sz="2800" b="1" dirty="0">
                <a:solidFill>
                  <a:srgbClr val="323232"/>
                </a:solidFill>
                <a:latin typeface="&amp;quot"/>
              </a:rPr>
              <a:t>Les crédits d’impôt ne sont pas pris en compte dans le calcul du taux d’imposition transmis aux employeurs.</a:t>
            </a:r>
          </a:p>
          <a:p>
            <a:pPr algn="just" defTabSz="457200"/>
            <a:endParaRPr lang="fr-FR" sz="2400" b="1" dirty="0">
              <a:solidFill>
                <a:srgbClr val="323232"/>
              </a:solidFill>
              <a:latin typeface="&amp;quot"/>
            </a:endParaRPr>
          </a:p>
          <a:p>
            <a:pPr algn="just" defTabSz="457200"/>
            <a:r>
              <a:rPr lang="fr-FR" sz="2400" dirty="0">
                <a:solidFill>
                  <a:srgbClr val="323232"/>
                </a:solidFill>
                <a:latin typeface="&amp;quot"/>
              </a:rPr>
              <a:t>Le droit de modulation à la baisse n’est pas ouvert à raison des réductions et/ou crédits d’impôts.</a:t>
            </a:r>
          </a:p>
        </p:txBody>
      </p:sp>
    </p:spTree>
    <p:extLst>
      <p:ext uri="{BB962C8B-B14F-4D97-AF65-F5344CB8AC3E}">
        <p14:creationId xmlns:p14="http://schemas.microsoft.com/office/powerpoint/2010/main" val="1149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6940683" y="-49584"/>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119960" y="3206863"/>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2"/>
            <a:ext cx="8382286" cy="1200329"/>
          </a:xfrm>
          <a:prstGeom prst="rect">
            <a:avLst/>
          </a:prstGeom>
          <a:noFill/>
        </p:spPr>
        <p:txBody>
          <a:bodyPr wrap="square" rtlCol="0">
            <a:spAutoFit/>
          </a:bodyPr>
          <a:lstStyle/>
          <a:p>
            <a:pPr algn="ctr" defTabSz="457200"/>
            <a:r>
              <a:rPr lang="fr-FR" sz="3600" b="1" dirty="0">
                <a:solidFill>
                  <a:prstClr val="black">
                    <a:lumMod val="65000"/>
                    <a:lumOff val="35000"/>
                  </a:prstClr>
                </a:solidFill>
                <a:latin typeface="Calibri"/>
              </a:rPr>
              <a:t>Le taux de prélèvement tient compte des réductions et crédits d’impôts.</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554339" y="3779474"/>
            <a:ext cx="10155968" cy="3046988"/>
          </a:xfrm>
          <a:prstGeom prst="rect">
            <a:avLst/>
          </a:prstGeom>
          <a:noFill/>
        </p:spPr>
        <p:txBody>
          <a:bodyPr wrap="square" rtlCol="0">
            <a:spAutoFit/>
          </a:bodyPr>
          <a:lstStyle/>
          <a:p>
            <a:pPr algn="just" defTabSz="457200"/>
            <a:r>
              <a:rPr lang="fr-FR" sz="2400" b="1" u="sng" dirty="0">
                <a:solidFill>
                  <a:srgbClr val="FF0000"/>
                </a:solidFill>
                <a:latin typeface="&amp;quot"/>
              </a:rPr>
              <a:t>CAS PARTICULIER :</a:t>
            </a:r>
          </a:p>
          <a:p>
            <a:pPr algn="just" defTabSz="457200"/>
            <a:endParaRPr lang="fr-FR" sz="2400" b="1" dirty="0">
              <a:solidFill>
                <a:srgbClr val="323232"/>
              </a:solidFill>
              <a:latin typeface="&amp;quot"/>
            </a:endParaRPr>
          </a:p>
          <a:p>
            <a:pPr algn="just" defTabSz="457200"/>
            <a:r>
              <a:rPr lang="fr-FR" sz="2400" b="1" dirty="0">
                <a:solidFill>
                  <a:srgbClr val="323232"/>
                </a:solidFill>
                <a:latin typeface="&amp;quot"/>
              </a:rPr>
              <a:t>Un taux nul est appliqué pour les contribuables qui remplissent cumulativement les </a:t>
            </a:r>
            <a:r>
              <a:rPr lang="fr-FR" sz="2400" b="1" dirty="0">
                <a:solidFill>
                  <a:srgbClr val="FF0000"/>
                </a:solidFill>
                <a:latin typeface="&amp;quot"/>
              </a:rPr>
              <a:t>2 conditions</a:t>
            </a:r>
            <a:r>
              <a:rPr lang="fr-FR" sz="2400" b="1" dirty="0">
                <a:solidFill>
                  <a:srgbClr val="323232"/>
                </a:solidFill>
                <a:latin typeface="&amp;quot"/>
              </a:rPr>
              <a:t> suivantes :</a:t>
            </a:r>
          </a:p>
          <a:p>
            <a:pPr algn="just" defTabSz="457200"/>
            <a:r>
              <a:rPr lang="fr-FR" sz="2400" b="1" dirty="0">
                <a:solidFill>
                  <a:srgbClr val="323232"/>
                </a:solidFill>
                <a:latin typeface="&amp;quot"/>
              </a:rPr>
              <a:t>	- l’impôt mis en recouvrement au titre des </a:t>
            </a:r>
            <a:r>
              <a:rPr lang="fr-FR" sz="2400" b="1" dirty="0">
                <a:solidFill>
                  <a:srgbClr val="FF0000"/>
                </a:solidFill>
                <a:latin typeface="&amp;quot"/>
              </a:rPr>
              <a:t>2 dernières années </a:t>
            </a:r>
            <a:r>
              <a:rPr lang="fr-FR" sz="2400" b="1" dirty="0">
                <a:solidFill>
                  <a:srgbClr val="323232"/>
                </a:solidFill>
                <a:latin typeface="&amp;quot"/>
              </a:rPr>
              <a:t>d’imposition 	est </a:t>
            </a:r>
            <a:r>
              <a:rPr lang="fr-FR" sz="2400" b="1" dirty="0">
                <a:solidFill>
                  <a:srgbClr val="FF0000"/>
                </a:solidFill>
                <a:latin typeface="&amp;quot"/>
              </a:rPr>
              <a:t>nul</a:t>
            </a:r>
            <a:r>
              <a:rPr lang="fr-FR" sz="2400" b="1" dirty="0">
                <a:solidFill>
                  <a:srgbClr val="323232"/>
                </a:solidFill>
                <a:latin typeface="&amp;quot"/>
              </a:rPr>
              <a:t> (après 	imputation des réductions et crédits d’impôts)</a:t>
            </a:r>
          </a:p>
          <a:p>
            <a:pPr algn="just" defTabSz="457200"/>
            <a:endParaRPr lang="fr-FR" sz="2400" b="1" dirty="0">
              <a:solidFill>
                <a:srgbClr val="323232"/>
              </a:solidFill>
              <a:latin typeface="&amp;quot"/>
            </a:endParaRPr>
          </a:p>
          <a:p>
            <a:pPr algn="just" defTabSz="457200"/>
            <a:r>
              <a:rPr lang="fr-FR" sz="2400" b="1" dirty="0">
                <a:solidFill>
                  <a:srgbClr val="323232"/>
                </a:solidFill>
                <a:latin typeface="&amp;quot"/>
              </a:rPr>
              <a:t>	- le montant du revenu fiscal de référence </a:t>
            </a:r>
            <a:r>
              <a:rPr lang="fr-FR" sz="2400" b="1" dirty="0">
                <a:solidFill>
                  <a:srgbClr val="FF0000"/>
                </a:solidFill>
                <a:latin typeface="&amp;quot"/>
              </a:rPr>
              <a:t>par part est &lt; à 25 000 </a:t>
            </a:r>
            <a:r>
              <a:rPr lang="fr-FR" sz="2400" b="1" dirty="0">
                <a:solidFill>
                  <a:srgbClr val="323232"/>
                </a:solidFill>
                <a:latin typeface="&amp;quot"/>
              </a:rPr>
              <a:t>€</a:t>
            </a:r>
            <a:endParaRPr lang="fr-FR" sz="2400" dirty="0">
              <a:solidFill>
                <a:srgbClr val="323232"/>
              </a:solidFill>
              <a:latin typeface="&amp;quot"/>
            </a:endParaRPr>
          </a:p>
        </p:txBody>
      </p:sp>
    </p:spTree>
    <p:extLst>
      <p:ext uri="{BB962C8B-B14F-4D97-AF65-F5344CB8AC3E}">
        <p14:creationId xmlns:p14="http://schemas.microsoft.com/office/powerpoint/2010/main" val="149517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642938" y="211699"/>
            <a:ext cx="8159750" cy="1331913"/>
          </a:xfrm>
        </p:spPr>
        <p:txBody>
          <a:bodyPr/>
          <a:lstStyle/>
          <a:p>
            <a:r>
              <a:rPr lang="fr-FR" dirty="0"/>
              <a:t>Comprendre le pas, plusieurs points de vue</a:t>
            </a:r>
          </a:p>
        </p:txBody>
      </p:sp>
      <p:pic>
        <p:nvPicPr>
          <p:cNvPr id="9" name="Image 8">
            <a:extLst>
              <a:ext uri="{FF2B5EF4-FFF2-40B4-BE49-F238E27FC236}">
                <a16:creationId xmlns:a16="http://schemas.microsoft.com/office/drawing/2014/main" id="{0727D6F9-4779-4C37-9EFD-99D0C2E591B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638050" y="2018257"/>
            <a:ext cx="2821487" cy="2821487"/>
          </a:xfrm>
          <a:prstGeom prst="rect">
            <a:avLst/>
          </a:prstGeom>
        </p:spPr>
      </p:pic>
      <p:pic>
        <p:nvPicPr>
          <p:cNvPr id="10" name="Image 9">
            <a:extLst>
              <a:ext uri="{FF2B5EF4-FFF2-40B4-BE49-F238E27FC236}">
                <a16:creationId xmlns:a16="http://schemas.microsoft.com/office/drawing/2014/main" id="{66D71BAF-89E4-4040-93D2-B31190895D8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5025775" y="2018256"/>
            <a:ext cx="2821487" cy="2821487"/>
          </a:xfrm>
          <a:prstGeom prst="rect">
            <a:avLst/>
          </a:prstGeom>
        </p:spPr>
      </p:pic>
      <p:pic>
        <p:nvPicPr>
          <p:cNvPr id="11" name="Image 10">
            <a:extLst>
              <a:ext uri="{FF2B5EF4-FFF2-40B4-BE49-F238E27FC236}">
                <a16:creationId xmlns:a16="http://schemas.microsoft.com/office/drawing/2014/main" id="{486FE4D8-1D30-4519-B4CE-A0FA4DED6C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413500" y="2018255"/>
            <a:ext cx="2821487" cy="2821487"/>
          </a:xfrm>
          <a:prstGeom prst="rect">
            <a:avLst/>
          </a:prstGeom>
        </p:spPr>
      </p:pic>
      <p:sp>
        <p:nvSpPr>
          <p:cNvPr id="14" name="ZoneTexte 13">
            <a:extLst>
              <a:ext uri="{FF2B5EF4-FFF2-40B4-BE49-F238E27FC236}">
                <a16:creationId xmlns:a16="http://schemas.microsoft.com/office/drawing/2014/main" id="{7ABB3EA8-044F-4C8E-8E43-D9779FCAA260}"/>
              </a:ext>
            </a:extLst>
          </p:cNvPr>
          <p:cNvSpPr txBox="1"/>
          <p:nvPr/>
        </p:nvSpPr>
        <p:spPr>
          <a:xfrm>
            <a:off x="5303042" y="2289745"/>
            <a:ext cx="2266950" cy="523220"/>
          </a:xfrm>
          <a:prstGeom prst="rect">
            <a:avLst/>
          </a:prstGeom>
          <a:noFill/>
        </p:spPr>
        <p:txBody>
          <a:bodyPr wrap="square" rtlCol="0">
            <a:spAutoFit/>
          </a:bodyPr>
          <a:lstStyle/>
          <a:p>
            <a:pPr defTabSz="457200">
              <a:defRPr/>
            </a:pPr>
            <a:r>
              <a:rPr lang="fr-FR" sz="2800" b="1" dirty="0">
                <a:solidFill>
                  <a:prstClr val="white"/>
                </a:solidFill>
                <a:latin typeface="Calibri"/>
              </a:rPr>
              <a:t>EMPLOYEURS</a:t>
            </a:r>
            <a:endParaRPr lang="fr-FR" b="1" dirty="0">
              <a:solidFill>
                <a:prstClr val="black"/>
              </a:solidFill>
              <a:latin typeface="Calibri"/>
            </a:endParaRPr>
          </a:p>
        </p:txBody>
      </p:sp>
      <p:sp>
        <p:nvSpPr>
          <p:cNvPr id="15" name="ZoneTexte 14">
            <a:extLst>
              <a:ext uri="{FF2B5EF4-FFF2-40B4-BE49-F238E27FC236}">
                <a16:creationId xmlns:a16="http://schemas.microsoft.com/office/drawing/2014/main" id="{898CB5AB-404A-47B1-8A3F-134A6CC04351}"/>
              </a:ext>
            </a:extLst>
          </p:cNvPr>
          <p:cNvSpPr txBox="1"/>
          <p:nvPr/>
        </p:nvSpPr>
        <p:spPr>
          <a:xfrm>
            <a:off x="8566943" y="2289746"/>
            <a:ext cx="2514599" cy="954107"/>
          </a:xfrm>
          <a:prstGeom prst="rect">
            <a:avLst/>
          </a:prstGeom>
          <a:noFill/>
        </p:spPr>
        <p:txBody>
          <a:bodyPr wrap="square" rtlCol="0">
            <a:spAutoFit/>
          </a:bodyPr>
          <a:lstStyle/>
          <a:p>
            <a:pPr algn="ctr" defTabSz="457200">
              <a:defRPr/>
            </a:pPr>
            <a:r>
              <a:rPr lang="fr-FR" sz="2800" b="1" dirty="0">
                <a:solidFill>
                  <a:prstClr val="white"/>
                </a:solidFill>
                <a:latin typeface="Calibri"/>
              </a:rPr>
              <a:t>BULLETIN DE PAIE</a:t>
            </a:r>
            <a:endParaRPr lang="fr-FR" b="1" dirty="0">
              <a:solidFill>
                <a:prstClr val="black"/>
              </a:solidFill>
              <a:latin typeface="Calibri"/>
            </a:endParaRPr>
          </a:p>
        </p:txBody>
      </p:sp>
      <p:sp>
        <p:nvSpPr>
          <p:cNvPr id="16" name="ZoneTexte 15">
            <a:extLst>
              <a:ext uri="{FF2B5EF4-FFF2-40B4-BE49-F238E27FC236}">
                <a16:creationId xmlns:a16="http://schemas.microsoft.com/office/drawing/2014/main" id="{9B122E2D-BDB4-41A6-86D9-2C6D3E2F5B3B}"/>
              </a:ext>
            </a:extLst>
          </p:cNvPr>
          <p:cNvSpPr txBox="1"/>
          <p:nvPr/>
        </p:nvSpPr>
        <p:spPr>
          <a:xfrm>
            <a:off x="2275261" y="2289745"/>
            <a:ext cx="2266950" cy="523220"/>
          </a:xfrm>
          <a:prstGeom prst="rect">
            <a:avLst/>
          </a:prstGeom>
          <a:noFill/>
        </p:spPr>
        <p:txBody>
          <a:bodyPr wrap="square" rtlCol="0">
            <a:spAutoFit/>
          </a:bodyPr>
          <a:lstStyle/>
          <a:p>
            <a:pPr defTabSz="457200">
              <a:defRPr/>
            </a:pPr>
            <a:r>
              <a:rPr lang="fr-FR" sz="2800" b="1" dirty="0">
                <a:solidFill>
                  <a:prstClr val="white"/>
                </a:solidFill>
                <a:latin typeface="Calibri"/>
              </a:rPr>
              <a:t>SALARIES</a:t>
            </a:r>
            <a:endParaRPr lang="fr-FR" b="1" dirty="0">
              <a:solidFill>
                <a:prstClr val="black"/>
              </a:solidFill>
              <a:latin typeface="Calibri"/>
            </a:endParaRPr>
          </a:p>
        </p:txBody>
      </p:sp>
      <p:pic>
        <p:nvPicPr>
          <p:cNvPr id="8" name="Image 7">
            <a:extLst>
              <a:ext uri="{FF2B5EF4-FFF2-40B4-BE49-F238E27FC236}">
                <a16:creationId xmlns:a16="http://schemas.microsoft.com/office/drawing/2014/main" id="{AF7ED355-6CC8-49AF-A3BD-54B49E4505CE}"/>
              </a:ext>
            </a:extLst>
          </p:cNvPr>
          <p:cNvPicPr>
            <a:picLocks noChangeAspect="1"/>
          </p:cNvPicPr>
          <p:nvPr/>
        </p:nvPicPr>
        <p:blipFill>
          <a:blip r:embed="rId5"/>
          <a:stretch>
            <a:fillRect/>
          </a:stretch>
        </p:blipFill>
        <p:spPr>
          <a:xfrm>
            <a:off x="1944487" y="2888875"/>
            <a:ext cx="736204" cy="1873972"/>
          </a:xfrm>
          <a:prstGeom prst="rect">
            <a:avLst/>
          </a:prstGeom>
        </p:spPr>
      </p:pic>
      <p:pic>
        <p:nvPicPr>
          <p:cNvPr id="17" name="Image 16">
            <a:extLst>
              <a:ext uri="{FF2B5EF4-FFF2-40B4-BE49-F238E27FC236}">
                <a16:creationId xmlns:a16="http://schemas.microsoft.com/office/drawing/2014/main" id="{7BF4AD09-99EE-4618-8F4A-1E7FDB293E18}"/>
              </a:ext>
            </a:extLst>
          </p:cNvPr>
          <p:cNvPicPr>
            <a:picLocks noChangeAspect="1"/>
          </p:cNvPicPr>
          <p:nvPr/>
        </p:nvPicPr>
        <p:blipFill>
          <a:blip r:embed="rId5"/>
          <a:stretch>
            <a:fillRect/>
          </a:stretch>
        </p:blipFill>
        <p:spPr>
          <a:xfrm>
            <a:off x="2465807" y="2927323"/>
            <a:ext cx="736204" cy="1873972"/>
          </a:xfrm>
          <a:prstGeom prst="rect">
            <a:avLst/>
          </a:prstGeom>
        </p:spPr>
      </p:pic>
      <p:pic>
        <p:nvPicPr>
          <p:cNvPr id="18" name="Image 17">
            <a:extLst>
              <a:ext uri="{FF2B5EF4-FFF2-40B4-BE49-F238E27FC236}">
                <a16:creationId xmlns:a16="http://schemas.microsoft.com/office/drawing/2014/main" id="{048F6F18-34AB-46CB-9A11-26FD67F23240}"/>
              </a:ext>
            </a:extLst>
          </p:cNvPr>
          <p:cNvPicPr>
            <a:picLocks noChangeAspect="1"/>
          </p:cNvPicPr>
          <p:nvPr/>
        </p:nvPicPr>
        <p:blipFill>
          <a:blip r:embed="rId5"/>
          <a:stretch>
            <a:fillRect/>
          </a:stretch>
        </p:blipFill>
        <p:spPr>
          <a:xfrm>
            <a:off x="2805755" y="2853020"/>
            <a:ext cx="736204" cy="1873972"/>
          </a:xfrm>
          <a:prstGeom prst="rect">
            <a:avLst/>
          </a:prstGeom>
        </p:spPr>
      </p:pic>
      <p:pic>
        <p:nvPicPr>
          <p:cNvPr id="19" name="Image 18">
            <a:extLst>
              <a:ext uri="{FF2B5EF4-FFF2-40B4-BE49-F238E27FC236}">
                <a16:creationId xmlns:a16="http://schemas.microsoft.com/office/drawing/2014/main" id="{AAB9686C-3DB2-4CD9-86D3-C3657272118F}"/>
              </a:ext>
            </a:extLst>
          </p:cNvPr>
          <p:cNvPicPr>
            <a:picLocks noChangeAspect="1"/>
          </p:cNvPicPr>
          <p:nvPr/>
        </p:nvPicPr>
        <p:blipFill>
          <a:blip r:embed="rId5"/>
          <a:stretch>
            <a:fillRect/>
          </a:stretch>
        </p:blipFill>
        <p:spPr>
          <a:xfrm>
            <a:off x="3256532" y="2833622"/>
            <a:ext cx="736204" cy="1873972"/>
          </a:xfrm>
          <a:prstGeom prst="rect">
            <a:avLst/>
          </a:prstGeom>
        </p:spPr>
      </p:pic>
      <p:pic>
        <p:nvPicPr>
          <p:cNvPr id="13" name="Image 12">
            <a:extLst>
              <a:ext uri="{FF2B5EF4-FFF2-40B4-BE49-F238E27FC236}">
                <a16:creationId xmlns:a16="http://schemas.microsoft.com/office/drawing/2014/main" id="{D02F0119-E327-4FFD-ABE1-EF7A31CBE482}"/>
              </a:ext>
            </a:extLst>
          </p:cNvPr>
          <p:cNvPicPr>
            <a:picLocks noChangeAspect="1"/>
          </p:cNvPicPr>
          <p:nvPr/>
        </p:nvPicPr>
        <p:blipFill>
          <a:blip r:embed="rId6"/>
          <a:stretch>
            <a:fillRect/>
          </a:stretch>
        </p:blipFill>
        <p:spPr>
          <a:xfrm>
            <a:off x="5628036" y="3238502"/>
            <a:ext cx="1616962" cy="1022093"/>
          </a:xfrm>
          <a:prstGeom prst="rect">
            <a:avLst/>
          </a:prstGeom>
        </p:spPr>
      </p:pic>
      <p:pic>
        <p:nvPicPr>
          <p:cNvPr id="22" name="Image 21">
            <a:extLst>
              <a:ext uri="{FF2B5EF4-FFF2-40B4-BE49-F238E27FC236}">
                <a16:creationId xmlns:a16="http://schemas.microsoft.com/office/drawing/2014/main" id="{89635AE9-A7E5-4399-9FE6-38F430DD76B9}"/>
              </a:ext>
            </a:extLst>
          </p:cNvPr>
          <p:cNvPicPr>
            <a:picLocks noChangeAspect="1"/>
          </p:cNvPicPr>
          <p:nvPr/>
        </p:nvPicPr>
        <p:blipFill>
          <a:blip r:embed="rId7"/>
          <a:stretch>
            <a:fillRect/>
          </a:stretch>
        </p:blipFill>
        <p:spPr>
          <a:xfrm>
            <a:off x="9223288" y="3259225"/>
            <a:ext cx="1201908" cy="1210168"/>
          </a:xfrm>
          <a:prstGeom prst="rect">
            <a:avLst/>
          </a:prstGeom>
        </p:spPr>
      </p:pic>
      <p:pic>
        <p:nvPicPr>
          <p:cNvPr id="6" name="Image 5">
            <a:extLst>
              <a:ext uri="{FF2B5EF4-FFF2-40B4-BE49-F238E27FC236}">
                <a16:creationId xmlns:a16="http://schemas.microsoft.com/office/drawing/2014/main" id="{C7847232-8E6C-41A1-9CC9-164F0CC77D08}"/>
              </a:ext>
            </a:extLst>
          </p:cNvPr>
          <p:cNvPicPr>
            <a:picLocks noChangeAspect="1"/>
          </p:cNvPicPr>
          <p:nvPr/>
        </p:nvPicPr>
        <p:blipFill>
          <a:blip r:embed="rId8"/>
          <a:stretch>
            <a:fillRect/>
          </a:stretch>
        </p:blipFill>
        <p:spPr>
          <a:xfrm rot="5048836">
            <a:off x="1146212" y="3696317"/>
            <a:ext cx="2821487" cy="2829835"/>
          </a:xfrm>
          <a:prstGeom prst="rect">
            <a:avLst/>
          </a:prstGeom>
        </p:spPr>
      </p:pic>
    </p:spTree>
    <p:custDataLst>
      <p:tags r:id="rId1"/>
    </p:custDataLst>
    <p:extLst>
      <p:ext uri="{BB962C8B-B14F-4D97-AF65-F5344CB8AC3E}">
        <p14:creationId xmlns:p14="http://schemas.microsoft.com/office/powerpoint/2010/main" val="5547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60A9546-0430-4C60-905F-84982C404461}"/>
              </a:ext>
            </a:extLst>
          </p:cNvPr>
          <p:cNvPicPr>
            <a:picLocks noChangeAspect="1"/>
          </p:cNvPicPr>
          <p:nvPr/>
        </p:nvPicPr>
        <p:blipFill>
          <a:blip r:embed="rId2"/>
          <a:stretch>
            <a:fillRect/>
          </a:stretch>
        </p:blipFill>
        <p:spPr>
          <a:xfrm>
            <a:off x="8104987" y="211699"/>
            <a:ext cx="2268525" cy="2093050"/>
          </a:xfrm>
          <a:prstGeom prst="rect">
            <a:avLst/>
          </a:prstGeom>
        </p:spPr>
      </p:pic>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11" name="ZoneTexte 10">
            <a:extLst>
              <a:ext uri="{FF2B5EF4-FFF2-40B4-BE49-F238E27FC236}">
                <a16:creationId xmlns:a16="http://schemas.microsoft.com/office/drawing/2014/main" id="{2CC2B061-964E-41D3-AD74-A80511440D34}"/>
              </a:ext>
            </a:extLst>
          </p:cNvPr>
          <p:cNvSpPr txBox="1"/>
          <p:nvPr/>
        </p:nvSpPr>
        <p:spPr>
          <a:xfrm>
            <a:off x="895350" y="1677492"/>
            <a:ext cx="8343900" cy="1631216"/>
          </a:xfrm>
          <a:prstGeom prst="rect">
            <a:avLst/>
          </a:prstGeom>
          <a:noFill/>
        </p:spPr>
        <p:txBody>
          <a:bodyPr wrap="square" rtlCol="0">
            <a:spAutoFit/>
          </a:bodyPr>
          <a:lstStyle/>
          <a:p>
            <a:pPr defTabSz="457200"/>
            <a:r>
              <a:rPr lang="fr-FR" sz="3200" dirty="0">
                <a:solidFill>
                  <a:prstClr val="black">
                    <a:lumMod val="65000"/>
                    <a:lumOff val="35000"/>
                  </a:prstClr>
                </a:solidFill>
                <a:latin typeface="Calibri"/>
              </a:rPr>
              <a:t>Les crédits d’impôts seront remboursés au contribuable en septembre l’année suivante.</a:t>
            </a:r>
          </a:p>
          <a:p>
            <a:pPr algn="ctr" defTabSz="457200"/>
            <a:endParaRPr lang="fr-FR" sz="3600" b="1" dirty="0">
              <a:solidFill>
                <a:prstClr val="black">
                  <a:lumMod val="65000"/>
                  <a:lumOff val="35000"/>
                </a:prstClr>
              </a:solidFill>
              <a:latin typeface="Calibri"/>
            </a:endParaRPr>
          </a:p>
        </p:txBody>
      </p:sp>
      <p:sp>
        <p:nvSpPr>
          <p:cNvPr id="4" name="Rectangle 3">
            <a:extLst>
              <a:ext uri="{FF2B5EF4-FFF2-40B4-BE49-F238E27FC236}">
                <a16:creationId xmlns:a16="http://schemas.microsoft.com/office/drawing/2014/main" id="{F8A88074-CE92-4EF1-8BF4-3BA672CCF240}"/>
              </a:ext>
            </a:extLst>
          </p:cNvPr>
          <p:cNvSpPr/>
          <p:nvPr/>
        </p:nvSpPr>
        <p:spPr>
          <a:xfrm>
            <a:off x="1123950" y="3044378"/>
            <a:ext cx="10782300" cy="3785652"/>
          </a:xfrm>
          <a:prstGeom prst="rect">
            <a:avLst/>
          </a:prstGeom>
        </p:spPr>
        <p:txBody>
          <a:bodyPr wrap="square">
            <a:spAutoFit/>
          </a:bodyPr>
          <a:lstStyle/>
          <a:p>
            <a:pPr algn="just" defTabSz="457200"/>
            <a:r>
              <a:rPr lang="fr-FR" sz="2400" b="1" dirty="0">
                <a:solidFill>
                  <a:srgbClr val="323232"/>
                </a:solidFill>
                <a:latin typeface="&amp;quot"/>
              </a:rPr>
              <a:t>Une exception est faite, pour les crédits ou réductions d’impôts suivants :</a:t>
            </a:r>
          </a:p>
          <a:p>
            <a:pPr algn="just" defTabSz="457200"/>
            <a:r>
              <a:rPr lang="fr-FR" sz="2400" b="1" dirty="0">
                <a:solidFill>
                  <a:srgbClr val="323232"/>
                </a:solidFill>
                <a:latin typeface="&amp;quot"/>
              </a:rPr>
              <a:t>	- service à la personne</a:t>
            </a:r>
          </a:p>
          <a:p>
            <a:pPr algn="just" defTabSz="457200"/>
            <a:r>
              <a:rPr lang="fr-FR" sz="2400" b="1" dirty="0">
                <a:solidFill>
                  <a:srgbClr val="323232"/>
                </a:solidFill>
                <a:latin typeface="&amp;quot"/>
              </a:rPr>
              <a:t>	- frais de garde d’enfant</a:t>
            </a:r>
          </a:p>
          <a:p>
            <a:pPr algn="just" defTabSz="457200"/>
            <a:r>
              <a:rPr lang="fr-FR" sz="2400" b="1" dirty="0">
                <a:solidFill>
                  <a:srgbClr val="323232"/>
                </a:solidFill>
                <a:latin typeface="&amp;quot"/>
              </a:rPr>
              <a:t>	- frais liés à la dépendance</a:t>
            </a:r>
          </a:p>
          <a:p>
            <a:pPr algn="just" defTabSz="457200"/>
            <a:r>
              <a:rPr lang="fr-FR" sz="2400" b="1" dirty="0">
                <a:solidFill>
                  <a:srgbClr val="323232"/>
                </a:solidFill>
                <a:latin typeface="&amp;quot"/>
              </a:rPr>
              <a:t>	- réductions d’impôts sur les dispositifs locatifs</a:t>
            </a:r>
          </a:p>
          <a:p>
            <a:pPr algn="just" defTabSz="457200"/>
            <a:r>
              <a:rPr lang="fr-FR" sz="2400" b="1" dirty="0">
                <a:solidFill>
                  <a:srgbClr val="323232"/>
                </a:solidFill>
                <a:latin typeface="&amp;quot"/>
              </a:rPr>
              <a:t>	- dons aux associations</a:t>
            </a:r>
          </a:p>
          <a:p>
            <a:pPr algn="just" defTabSz="457200"/>
            <a:endParaRPr lang="fr-FR" sz="2400" b="1" dirty="0">
              <a:solidFill>
                <a:srgbClr val="323232"/>
              </a:solidFill>
              <a:latin typeface="&amp;quot"/>
            </a:endParaRPr>
          </a:p>
          <a:p>
            <a:pPr algn="just" defTabSz="457200"/>
            <a:r>
              <a:rPr lang="fr-FR" sz="2400" b="1" dirty="0">
                <a:solidFill>
                  <a:srgbClr val="323232"/>
                </a:solidFill>
                <a:latin typeface="&amp;quot"/>
              </a:rPr>
              <a:t>Un acompte de 60 % sera versé au 15 janvier (annonce de sept 2018 mentionnait 30%), puis le reste en août</a:t>
            </a:r>
            <a:r>
              <a:rPr lang="fr-FR" sz="2400" dirty="0">
                <a:solidFill>
                  <a:srgbClr val="323232"/>
                </a:solidFill>
                <a:latin typeface="&amp;quot"/>
              </a:rPr>
              <a:t>. </a:t>
            </a:r>
          </a:p>
          <a:p>
            <a:pPr algn="just" defTabSz="457200"/>
            <a:endParaRPr lang="fr-FR" sz="2400" dirty="0">
              <a:solidFill>
                <a:srgbClr val="323232"/>
              </a:solidFill>
              <a:latin typeface="&amp;quot"/>
            </a:endParaRPr>
          </a:p>
        </p:txBody>
      </p:sp>
    </p:spTree>
    <p:extLst>
      <p:ext uri="{BB962C8B-B14F-4D97-AF65-F5344CB8AC3E}">
        <p14:creationId xmlns:p14="http://schemas.microsoft.com/office/powerpoint/2010/main" val="4139803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60A9546-0430-4C60-905F-84982C404461}"/>
              </a:ext>
            </a:extLst>
          </p:cNvPr>
          <p:cNvPicPr>
            <a:picLocks noChangeAspect="1"/>
          </p:cNvPicPr>
          <p:nvPr/>
        </p:nvPicPr>
        <p:blipFill>
          <a:blip r:embed="rId2"/>
          <a:stretch>
            <a:fillRect/>
          </a:stretch>
        </p:blipFill>
        <p:spPr>
          <a:xfrm>
            <a:off x="9434893" y="1142456"/>
            <a:ext cx="1767972" cy="1631216"/>
          </a:xfrm>
          <a:prstGeom prst="rect">
            <a:avLst/>
          </a:prstGeom>
        </p:spPr>
      </p:pic>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11" name="ZoneTexte 10">
            <a:extLst>
              <a:ext uri="{FF2B5EF4-FFF2-40B4-BE49-F238E27FC236}">
                <a16:creationId xmlns:a16="http://schemas.microsoft.com/office/drawing/2014/main" id="{2CC2B061-964E-41D3-AD74-A80511440D34}"/>
              </a:ext>
            </a:extLst>
          </p:cNvPr>
          <p:cNvSpPr txBox="1"/>
          <p:nvPr/>
        </p:nvSpPr>
        <p:spPr>
          <a:xfrm>
            <a:off x="895350" y="1677492"/>
            <a:ext cx="8343900" cy="1631216"/>
          </a:xfrm>
          <a:prstGeom prst="rect">
            <a:avLst/>
          </a:prstGeom>
          <a:noFill/>
        </p:spPr>
        <p:txBody>
          <a:bodyPr wrap="square" rtlCol="0">
            <a:spAutoFit/>
          </a:bodyPr>
          <a:lstStyle/>
          <a:p>
            <a:pPr defTabSz="457200"/>
            <a:r>
              <a:rPr lang="fr-FR" sz="3200" dirty="0">
                <a:solidFill>
                  <a:prstClr val="black">
                    <a:lumMod val="65000"/>
                    <a:lumOff val="35000"/>
                  </a:prstClr>
                </a:solidFill>
                <a:latin typeface="Calibri"/>
              </a:rPr>
              <a:t>Les crédits d’impôts seront remboursés au contribuable en septembre l’année suivante.</a:t>
            </a:r>
          </a:p>
          <a:p>
            <a:pPr algn="ctr" defTabSz="457200"/>
            <a:endParaRPr lang="fr-FR" sz="3600" b="1" dirty="0">
              <a:solidFill>
                <a:prstClr val="black">
                  <a:lumMod val="65000"/>
                  <a:lumOff val="35000"/>
                </a:prstClr>
              </a:solidFill>
              <a:latin typeface="Calibri"/>
            </a:endParaRPr>
          </a:p>
        </p:txBody>
      </p:sp>
      <p:sp>
        <p:nvSpPr>
          <p:cNvPr id="4" name="Rectangle 3">
            <a:extLst>
              <a:ext uri="{FF2B5EF4-FFF2-40B4-BE49-F238E27FC236}">
                <a16:creationId xmlns:a16="http://schemas.microsoft.com/office/drawing/2014/main" id="{F8A88074-CE92-4EF1-8BF4-3BA672CCF240}"/>
              </a:ext>
            </a:extLst>
          </p:cNvPr>
          <p:cNvSpPr/>
          <p:nvPr/>
        </p:nvSpPr>
        <p:spPr>
          <a:xfrm>
            <a:off x="1123950" y="3044378"/>
            <a:ext cx="10782300" cy="3785652"/>
          </a:xfrm>
          <a:prstGeom prst="rect">
            <a:avLst/>
          </a:prstGeom>
        </p:spPr>
        <p:txBody>
          <a:bodyPr wrap="square">
            <a:spAutoFit/>
          </a:bodyPr>
          <a:lstStyle/>
          <a:p>
            <a:pPr algn="just" defTabSz="457200"/>
            <a:r>
              <a:rPr lang="fr-FR" sz="2400" b="1" dirty="0">
                <a:solidFill>
                  <a:srgbClr val="323232"/>
                </a:solidFill>
                <a:latin typeface="&amp;quot"/>
              </a:rPr>
              <a:t>Pas d’acompte versé pour les autres crédits d’impôts :</a:t>
            </a:r>
          </a:p>
          <a:p>
            <a:pPr algn="just" defTabSz="457200"/>
            <a:r>
              <a:rPr lang="fr-FR" sz="2400" b="1" dirty="0">
                <a:solidFill>
                  <a:srgbClr val="323232"/>
                </a:solidFill>
                <a:latin typeface="&amp;quot"/>
              </a:rPr>
              <a:t>	- dépenses de transition énergétique (fenêtre, chauffage, …)</a:t>
            </a:r>
          </a:p>
          <a:p>
            <a:pPr algn="just" defTabSz="457200"/>
            <a:r>
              <a:rPr lang="fr-FR" sz="2400" b="1" dirty="0">
                <a:solidFill>
                  <a:srgbClr val="323232"/>
                </a:solidFill>
                <a:latin typeface="&amp;quot"/>
              </a:rPr>
              <a:t>	- Crédit impôt apprentissage</a:t>
            </a:r>
          </a:p>
          <a:p>
            <a:pPr algn="just" defTabSz="457200"/>
            <a:r>
              <a:rPr lang="fr-FR" sz="2400" b="1" dirty="0">
                <a:solidFill>
                  <a:srgbClr val="323232"/>
                </a:solidFill>
                <a:latin typeface="&amp;quot"/>
              </a:rPr>
              <a:t>	- CICE</a:t>
            </a:r>
          </a:p>
          <a:p>
            <a:pPr algn="just" defTabSz="457200"/>
            <a:r>
              <a:rPr lang="fr-FR" sz="2400" b="1" dirty="0">
                <a:solidFill>
                  <a:srgbClr val="323232"/>
                </a:solidFill>
                <a:latin typeface="&amp;quot"/>
              </a:rPr>
              <a:t>	- Crédit d’impôts formation</a:t>
            </a:r>
          </a:p>
          <a:p>
            <a:pPr algn="just" defTabSz="457200"/>
            <a:r>
              <a:rPr lang="fr-FR" sz="2400" b="1" dirty="0">
                <a:solidFill>
                  <a:srgbClr val="323232"/>
                </a:solidFill>
                <a:latin typeface="&amp;quot"/>
              </a:rPr>
              <a:t>	- souscription au capital des PME</a:t>
            </a:r>
          </a:p>
          <a:p>
            <a:pPr algn="just" defTabSz="457200"/>
            <a:r>
              <a:rPr lang="fr-FR" sz="2400" b="1" dirty="0">
                <a:solidFill>
                  <a:srgbClr val="323232"/>
                </a:solidFill>
                <a:latin typeface="&amp;quot"/>
              </a:rPr>
              <a:t>	- ….</a:t>
            </a:r>
          </a:p>
          <a:p>
            <a:pPr algn="just" defTabSz="457200"/>
            <a:endParaRPr lang="fr-FR" sz="2400" b="1" dirty="0">
              <a:solidFill>
                <a:srgbClr val="323232"/>
              </a:solidFill>
              <a:latin typeface="&amp;quot"/>
            </a:endParaRPr>
          </a:p>
          <a:p>
            <a:pPr algn="just" defTabSz="457200"/>
            <a:r>
              <a:rPr lang="fr-FR" sz="2400" b="1" dirty="0">
                <a:solidFill>
                  <a:srgbClr val="323232"/>
                </a:solidFill>
                <a:latin typeface="&amp;quot"/>
              </a:rPr>
              <a:t>Remboursement en septembre de l’année suivante</a:t>
            </a:r>
            <a:endParaRPr lang="fr-FR" sz="2400" dirty="0">
              <a:solidFill>
                <a:srgbClr val="323232"/>
              </a:solidFill>
              <a:latin typeface="&amp;quot"/>
            </a:endParaRPr>
          </a:p>
          <a:p>
            <a:pPr algn="just" defTabSz="457200"/>
            <a:endParaRPr lang="fr-FR" sz="2400" dirty="0">
              <a:solidFill>
                <a:srgbClr val="323232"/>
              </a:solidFill>
              <a:latin typeface="&amp;quot"/>
            </a:endParaRPr>
          </a:p>
        </p:txBody>
      </p:sp>
    </p:spTree>
    <p:extLst>
      <p:ext uri="{BB962C8B-B14F-4D97-AF65-F5344CB8AC3E}">
        <p14:creationId xmlns:p14="http://schemas.microsoft.com/office/powerpoint/2010/main" val="3509483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6940683" y="-49584"/>
            <a:ext cx="2431236" cy="1792986"/>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1"/>
            <a:ext cx="8382286" cy="1754326"/>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En cas de défaillance de l’employeur, le salarié n’est pas redevable des sommes non reversées par son employeur.</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904857" y="4790884"/>
            <a:ext cx="9601200" cy="1200329"/>
          </a:xfrm>
          <a:prstGeom prst="rect">
            <a:avLst/>
          </a:prstGeom>
          <a:noFill/>
        </p:spPr>
        <p:txBody>
          <a:bodyPr wrap="square" rtlCol="0">
            <a:spAutoFit/>
          </a:bodyPr>
          <a:lstStyle/>
          <a:p>
            <a:pPr algn="just" defTabSz="457200">
              <a:defRPr/>
            </a:pPr>
            <a:r>
              <a:rPr lang="fr-FR" sz="2400" dirty="0">
                <a:solidFill>
                  <a:srgbClr val="323232"/>
                </a:solidFill>
                <a:latin typeface="&amp;quot"/>
              </a:rPr>
              <a:t>Les salariés ont déjà été prélevés et ne sont pas responsables.</a:t>
            </a:r>
          </a:p>
          <a:p>
            <a:pPr algn="just" defTabSz="457200">
              <a:defRPr/>
            </a:pPr>
            <a:r>
              <a:rPr lang="fr-FR" sz="2400" dirty="0">
                <a:solidFill>
                  <a:srgbClr val="323232"/>
                </a:solidFill>
                <a:latin typeface="&amp;quot"/>
              </a:rPr>
              <a:t>Ils ne devront pas s’acquitter à nouveau des prélèvements non versés par leur employeur</a:t>
            </a:r>
            <a:r>
              <a:rPr lang="fr-FR" sz="2000" dirty="0">
                <a:solidFill>
                  <a:srgbClr val="323232"/>
                </a:solidFill>
                <a:latin typeface="&amp;quot"/>
              </a:rPr>
              <a:t>.</a:t>
            </a:r>
          </a:p>
        </p:txBody>
      </p:sp>
      <p:pic>
        <p:nvPicPr>
          <p:cNvPr id="7" name="Image 6">
            <a:extLst>
              <a:ext uri="{FF2B5EF4-FFF2-40B4-BE49-F238E27FC236}">
                <a16:creationId xmlns:a16="http://schemas.microsoft.com/office/drawing/2014/main" id="{7AD5BA50-C53B-4E1A-8A50-C07284297E74}"/>
              </a:ext>
            </a:extLst>
          </p:cNvPr>
          <p:cNvPicPr>
            <a:picLocks noChangeAspect="1"/>
          </p:cNvPicPr>
          <p:nvPr/>
        </p:nvPicPr>
        <p:blipFill rotWithShape="1">
          <a:blip r:embed="rId3"/>
          <a:srcRect l="82" t="52" r="-82" b="49948"/>
          <a:stretch/>
        </p:blipFill>
        <p:spPr>
          <a:xfrm rot="19647288">
            <a:off x="221684" y="3842772"/>
            <a:ext cx="2143125" cy="1071562"/>
          </a:xfrm>
          <a:prstGeom prst="rect">
            <a:avLst/>
          </a:prstGeom>
        </p:spPr>
      </p:pic>
    </p:spTree>
    <p:extLst>
      <p:ext uri="{BB962C8B-B14F-4D97-AF65-F5344CB8AC3E}">
        <p14:creationId xmlns:p14="http://schemas.microsoft.com/office/powerpoint/2010/main" val="38244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642938" y="211699"/>
            <a:ext cx="8159750" cy="1331913"/>
          </a:xfrm>
        </p:spPr>
        <p:txBody>
          <a:bodyPr/>
          <a:lstStyle/>
          <a:p>
            <a:r>
              <a:rPr lang="fr-FR" dirty="0"/>
              <a:t>LE PAS Présenté - plusieurs POINTS DE VUE</a:t>
            </a:r>
          </a:p>
        </p:txBody>
      </p:sp>
      <p:pic>
        <p:nvPicPr>
          <p:cNvPr id="9" name="Image 8">
            <a:extLst>
              <a:ext uri="{FF2B5EF4-FFF2-40B4-BE49-F238E27FC236}">
                <a16:creationId xmlns:a16="http://schemas.microsoft.com/office/drawing/2014/main" id="{0727D6F9-4779-4C37-9EFD-99D0C2E591B0}"/>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638050" y="2018257"/>
            <a:ext cx="2821487" cy="2821487"/>
          </a:xfrm>
          <a:prstGeom prst="rect">
            <a:avLst/>
          </a:prstGeom>
        </p:spPr>
      </p:pic>
      <p:pic>
        <p:nvPicPr>
          <p:cNvPr id="10" name="Image 9">
            <a:extLst>
              <a:ext uri="{FF2B5EF4-FFF2-40B4-BE49-F238E27FC236}">
                <a16:creationId xmlns:a16="http://schemas.microsoft.com/office/drawing/2014/main" id="{66D71BAF-89E4-4040-93D2-B31190895D8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5025775" y="2018256"/>
            <a:ext cx="2821487" cy="2821487"/>
          </a:xfrm>
          <a:prstGeom prst="rect">
            <a:avLst/>
          </a:prstGeom>
        </p:spPr>
      </p:pic>
      <p:pic>
        <p:nvPicPr>
          <p:cNvPr id="11" name="Image 10">
            <a:extLst>
              <a:ext uri="{FF2B5EF4-FFF2-40B4-BE49-F238E27FC236}">
                <a16:creationId xmlns:a16="http://schemas.microsoft.com/office/drawing/2014/main" id="{486FE4D8-1D30-4519-B4CE-A0FA4DED6CE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413500" y="2018255"/>
            <a:ext cx="2821487" cy="2821487"/>
          </a:xfrm>
          <a:prstGeom prst="rect">
            <a:avLst/>
          </a:prstGeom>
        </p:spPr>
      </p:pic>
      <p:sp>
        <p:nvSpPr>
          <p:cNvPr id="14" name="ZoneTexte 13">
            <a:extLst>
              <a:ext uri="{FF2B5EF4-FFF2-40B4-BE49-F238E27FC236}">
                <a16:creationId xmlns:a16="http://schemas.microsoft.com/office/drawing/2014/main" id="{7ABB3EA8-044F-4C8E-8E43-D9779FCAA260}"/>
              </a:ext>
            </a:extLst>
          </p:cNvPr>
          <p:cNvSpPr txBox="1"/>
          <p:nvPr/>
        </p:nvSpPr>
        <p:spPr>
          <a:xfrm>
            <a:off x="5303042" y="2289745"/>
            <a:ext cx="2266950" cy="523220"/>
          </a:xfrm>
          <a:prstGeom prst="rect">
            <a:avLst/>
          </a:prstGeom>
          <a:noFill/>
        </p:spPr>
        <p:txBody>
          <a:bodyPr wrap="square" rtlCol="0">
            <a:spAutoFit/>
          </a:bodyPr>
          <a:lstStyle/>
          <a:p>
            <a:pPr defTabSz="457200"/>
            <a:r>
              <a:rPr lang="fr-FR" sz="2800" b="1" dirty="0">
                <a:solidFill>
                  <a:prstClr val="white"/>
                </a:solidFill>
                <a:latin typeface="Calibri"/>
              </a:rPr>
              <a:t>EMPLOYEURS</a:t>
            </a:r>
            <a:endParaRPr lang="fr-FR" b="1" dirty="0">
              <a:solidFill>
                <a:prstClr val="black"/>
              </a:solidFill>
              <a:latin typeface="Calibri"/>
            </a:endParaRPr>
          </a:p>
        </p:txBody>
      </p:sp>
      <p:sp>
        <p:nvSpPr>
          <p:cNvPr id="15" name="ZoneTexte 14">
            <a:extLst>
              <a:ext uri="{FF2B5EF4-FFF2-40B4-BE49-F238E27FC236}">
                <a16:creationId xmlns:a16="http://schemas.microsoft.com/office/drawing/2014/main" id="{898CB5AB-404A-47B1-8A3F-134A6CC04351}"/>
              </a:ext>
            </a:extLst>
          </p:cNvPr>
          <p:cNvSpPr txBox="1"/>
          <p:nvPr/>
        </p:nvSpPr>
        <p:spPr>
          <a:xfrm>
            <a:off x="8566943" y="2289746"/>
            <a:ext cx="2514599" cy="954107"/>
          </a:xfrm>
          <a:prstGeom prst="rect">
            <a:avLst/>
          </a:prstGeom>
          <a:noFill/>
        </p:spPr>
        <p:txBody>
          <a:bodyPr wrap="square" rtlCol="0">
            <a:spAutoFit/>
          </a:bodyPr>
          <a:lstStyle/>
          <a:p>
            <a:pPr algn="ctr" defTabSz="457200"/>
            <a:r>
              <a:rPr lang="fr-FR" sz="2800" b="1" dirty="0">
                <a:solidFill>
                  <a:prstClr val="white"/>
                </a:solidFill>
                <a:latin typeface="Calibri"/>
              </a:rPr>
              <a:t>BULLETIN DE PAIE</a:t>
            </a:r>
            <a:endParaRPr lang="fr-FR" b="1" dirty="0">
              <a:solidFill>
                <a:prstClr val="black"/>
              </a:solidFill>
              <a:latin typeface="Calibri"/>
            </a:endParaRPr>
          </a:p>
        </p:txBody>
      </p:sp>
      <p:sp>
        <p:nvSpPr>
          <p:cNvPr id="16" name="ZoneTexte 15">
            <a:extLst>
              <a:ext uri="{FF2B5EF4-FFF2-40B4-BE49-F238E27FC236}">
                <a16:creationId xmlns:a16="http://schemas.microsoft.com/office/drawing/2014/main" id="{9B122E2D-BDB4-41A6-86D9-2C6D3E2F5B3B}"/>
              </a:ext>
            </a:extLst>
          </p:cNvPr>
          <p:cNvSpPr txBox="1"/>
          <p:nvPr/>
        </p:nvSpPr>
        <p:spPr>
          <a:xfrm>
            <a:off x="2275261" y="2289745"/>
            <a:ext cx="2266950" cy="523220"/>
          </a:xfrm>
          <a:prstGeom prst="rect">
            <a:avLst/>
          </a:prstGeom>
          <a:noFill/>
        </p:spPr>
        <p:txBody>
          <a:bodyPr wrap="square" rtlCol="0">
            <a:spAutoFit/>
          </a:bodyPr>
          <a:lstStyle/>
          <a:p>
            <a:pPr defTabSz="457200"/>
            <a:r>
              <a:rPr lang="fr-FR" sz="2800" b="1" dirty="0">
                <a:solidFill>
                  <a:prstClr val="white"/>
                </a:solidFill>
                <a:latin typeface="Calibri"/>
              </a:rPr>
              <a:t>SALARIES</a:t>
            </a:r>
            <a:endParaRPr lang="fr-FR" b="1" dirty="0">
              <a:solidFill>
                <a:prstClr val="black"/>
              </a:solidFill>
              <a:latin typeface="Calibri"/>
            </a:endParaRPr>
          </a:p>
        </p:txBody>
      </p:sp>
      <p:pic>
        <p:nvPicPr>
          <p:cNvPr id="8" name="Image 7">
            <a:extLst>
              <a:ext uri="{FF2B5EF4-FFF2-40B4-BE49-F238E27FC236}">
                <a16:creationId xmlns:a16="http://schemas.microsoft.com/office/drawing/2014/main" id="{AF7ED355-6CC8-49AF-A3BD-54B49E4505CE}"/>
              </a:ext>
            </a:extLst>
          </p:cNvPr>
          <p:cNvPicPr>
            <a:picLocks noChangeAspect="1"/>
          </p:cNvPicPr>
          <p:nvPr/>
        </p:nvPicPr>
        <p:blipFill>
          <a:blip r:embed="rId4"/>
          <a:stretch>
            <a:fillRect/>
          </a:stretch>
        </p:blipFill>
        <p:spPr>
          <a:xfrm>
            <a:off x="1944487" y="2888875"/>
            <a:ext cx="736204" cy="1873972"/>
          </a:xfrm>
          <a:prstGeom prst="rect">
            <a:avLst/>
          </a:prstGeom>
        </p:spPr>
      </p:pic>
      <p:pic>
        <p:nvPicPr>
          <p:cNvPr id="17" name="Image 16">
            <a:extLst>
              <a:ext uri="{FF2B5EF4-FFF2-40B4-BE49-F238E27FC236}">
                <a16:creationId xmlns:a16="http://schemas.microsoft.com/office/drawing/2014/main" id="{7BF4AD09-99EE-4618-8F4A-1E7FDB293E18}"/>
              </a:ext>
            </a:extLst>
          </p:cNvPr>
          <p:cNvPicPr>
            <a:picLocks noChangeAspect="1"/>
          </p:cNvPicPr>
          <p:nvPr/>
        </p:nvPicPr>
        <p:blipFill>
          <a:blip r:embed="rId4"/>
          <a:stretch>
            <a:fillRect/>
          </a:stretch>
        </p:blipFill>
        <p:spPr>
          <a:xfrm>
            <a:off x="2465807" y="2927323"/>
            <a:ext cx="736204" cy="1873972"/>
          </a:xfrm>
          <a:prstGeom prst="rect">
            <a:avLst/>
          </a:prstGeom>
        </p:spPr>
      </p:pic>
      <p:pic>
        <p:nvPicPr>
          <p:cNvPr id="18" name="Image 17">
            <a:extLst>
              <a:ext uri="{FF2B5EF4-FFF2-40B4-BE49-F238E27FC236}">
                <a16:creationId xmlns:a16="http://schemas.microsoft.com/office/drawing/2014/main" id="{048F6F18-34AB-46CB-9A11-26FD67F23240}"/>
              </a:ext>
            </a:extLst>
          </p:cNvPr>
          <p:cNvPicPr>
            <a:picLocks noChangeAspect="1"/>
          </p:cNvPicPr>
          <p:nvPr/>
        </p:nvPicPr>
        <p:blipFill>
          <a:blip r:embed="rId4"/>
          <a:stretch>
            <a:fillRect/>
          </a:stretch>
        </p:blipFill>
        <p:spPr>
          <a:xfrm>
            <a:off x="2805755" y="2853020"/>
            <a:ext cx="736204" cy="1873972"/>
          </a:xfrm>
          <a:prstGeom prst="rect">
            <a:avLst/>
          </a:prstGeom>
        </p:spPr>
      </p:pic>
      <p:pic>
        <p:nvPicPr>
          <p:cNvPr id="19" name="Image 18">
            <a:extLst>
              <a:ext uri="{FF2B5EF4-FFF2-40B4-BE49-F238E27FC236}">
                <a16:creationId xmlns:a16="http://schemas.microsoft.com/office/drawing/2014/main" id="{AAB9686C-3DB2-4CD9-86D3-C3657272118F}"/>
              </a:ext>
            </a:extLst>
          </p:cNvPr>
          <p:cNvPicPr>
            <a:picLocks noChangeAspect="1"/>
          </p:cNvPicPr>
          <p:nvPr/>
        </p:nvPicPr>
        <p:blipFill>
          <a:blip r:embed="rId4"/>
          <a:stretch>
            <a:fillRect/>
          </a:stretch>
        </p:blipFill>
        <p:spPr>
          <a:xfrm>
            <a:off x="3256532" y="2833622"/>
            <a:ext cx="736204" cy="1873972"/>
          </a:xfrm>
          <a:prstGeom prst="rect">
            <a:avLst/>
          </a:prstGeom>
        </p:spPr>
      </p:pic>
      <p:pic>
        <p:nvPicPr>
          <p:cNvPr id="13" name="Image 12">
            <a:extLst>
              <a:ext uri="{FF2B5EF4-FFF2-40B4-BE49-F238E27FC236}">
                <a16:creationId xmlns:a16="http://schemas.microsoft.com/office/drawing/2014/main" id="{D02F0119-E327-4FFD-ABE1-EF7A31CBE482}"/>
              </a:ext>
            </a:extLst>
          </p:cNvPr>
          <p:cNvPicPr>
            <a:picLocks noChangeAspect="1"/>
          </p:cNvPicPr>
          <p:nvPr/>
        </p:nvPicPr>
        <p:blipFill>
          <a:blip r:embed="rId5"/>
          <a:stretch>
            <a:fillRect/>
          </a:stretch>
        </p:blipFill>
        <p:spPr>
          <a:xfrm>
            <a:off x="5628036" y="3238502"/>
            <a:ext cx="1616962" cy="1022093"/>
          </a:xfrm>
          <a:prstGeom prst="rect">
            <a:avLst/>
          </a:prstGeom>
        </p:spPr>
      </p:pic>
      <p:pic>
        <p:nvPicPr>
          <p:cNvPr id="22" name="Image 21">
            <a:extLst>
              <a:ext uri="{FF2B5EF4-FFF2-40B4-BE49-F238E27FC236}">
                <a16:creationId xmlns:a16="http://schemas.microsoft.com/office/drawing/2014/main" id="{89635AE9-A7E5-4399-9FE6-38F430DD76B9}"/>
              </a:ext>
            </a:extLst>
          </p:cNvPr>
          <p:cNvPicPr>
            <a:picLocks noChangeAspect="1"/>
          </p:cNvPicPr>
          <p:nvPr/>
        </p:nvPicPr>
        <p:blipFill>
          <a:blip r:embed="rId6"/>
          <a:stretch>
            <a:fillRect/>
          </a:stretch>
        </p:blipFill>
        <p:spPr>
          <a:xfrm>
            <a:off x="9352044" y="3330947"/>
            <a:ext cx="1201908" cy="1210168"/>
          </a:xfrm>
          <a:prstGeom prst="rect">
            <a:avLst/>
          </a:prstGeom>
        </p:spPr>
      </p:pic>
      <p:pic>
        <p:nvPicPr>
          <p:cNvPr id="6" name="Image 5">
            <a:extLst>
              <a:ext uri="{FF2B5EF4-FFF2-40B4-BE49-F238E27FC236}">
                <a16:creationId xmlns:a16="http://schemas.microsoft.com/office/drawing/2014/main" id="{C7847232-8E6C-41A1-9CC9-164F0CC77D08}"/>
              </a:ext>
            </a:extLst>
          </p:cNvPr>
          <p:cNvPicPr>
            <a:picLocks noChangeAspect="1"/>
          </p:cNvPicPr>
          <p:nvPr/>
        </p:nvPicPr>
        <p:blipFill>
          <a:blip r:embed="rId7"/>
          <a:stretch>
            <a:fillRect/>
          </a:stretch>
        </p:blipFill>
        <p:spPr>
          <a:xfrm>
            <a:off x="5452303" y="3825862"/>
            <a:ext cx="2821487" cy="2829835"/>
          </a:xfrm>
          <a:prstGeom prst="rect">
            <a:avLst/>
          </a:prstGeom>
        </p:spPr>
      </p:pic>
    </p:spTree>
    <p:extLst>
      <p:ext uri="{BB962C8B-B14F-4D97-AF65-F5344CB8AC3E}">
        <p14:creationId xmlns:p14="http://schemas.microsoft.com/office/powerpoint/2010/main" val="22382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9C7CB8E-4DF2-4EF0-A602-821A9C8EB5F2}"/>
              </a:ext>
            </a:extLst>
          </p:cNvPr>
          <p:cNvSpPr>
            <a:spLocks noGrp="1"/>
          </p:cNvSpPr>
          <p:nvPr>
            <p:ph sz="quarter" idx="11"/>
          </p:nvPr>
        </p:nvSpPr>
        <p:spPr>
          <a:xfrm>
            <a:off x="642938" y="402199"/>
            <a:ext cx="9740900" cy="1331913"/>
          </a:xfrm>
        </p:spPr>
        <p:txBody>
          <a:bodyPr/>
          <a:lstStyle/>
          <a:p>
            <a:r>
              <a:rPr lang="fr-FR" dirty="0"/>
              <a:t>Le PAS – vidéo de présentation</a:t>
            </a:r>
          </a:p>
        </p:txBody>
      </p:sp>
      <p:pic>
        <p:nvPicPr>
          <p:cNvPr id="3" name="videoplayback (1)">
            <a:hlinkClick r:id="" action="ppaction://media"/>
            <a:extLst>
              <a:ext uri="{FF2B5EF4-FFF2-40B4-BE49-F238E27FC236}">
                <a16:creationId xmlns:a16="http://schemas.microsoft.com/office/drawing/2014/main" id="{313A075E-5EC6-4373-8945-80A1E35AE918}"/>
              </a:ext>
            </a:extLst>
          </p:cNvPr>
          <p:cNvPicPr>
            <a:picLocks noChangeAspect="1"/>
          </p:cNvPicPr>
          <p:nvPr>
            <a:videoFile r:link="rId1"/>
            <p:extLst>
              <p:ext uri="{DAA4B4D4-6D71-4841-9C94-3DE7FCFB9230}">
                <p14:media xmlns:p14="http://schemas.microsoft.com/office/powerpoint/2010/main" r:embed="rId2">
                  <p14:trim st="1280"/>
                </p14:media>
              </p:ext>
            </p:extLst>
          </p:nvPr>
        </p:nvPicPr>
        <p:blipFill>
          <a:blip r:embed="rId4"/>
          <a:stretch>
            <a:fillRect/>
          </a:stretch>
        </p:blipFill>
        <p:spPr>
          <a:xfrm>
            <a:off x="948416" y="1066800"/>
            <a:ext cx="10295168" cy="5791200"/>
          </a:xfrm>
          <a:prstGeom prst="rect">
            <a:avLst/>
          </a:prstGeom>
        </p:spPr>
      </p:pic>
    </p:spTree>
    <p:extLst>
      <p:ext uri="{BB962C8B-B14F-4D97-AF65-F5344CB8AC3E}">
        <p14:creationId xmlns:p14="http://schemas.microsoft.com/office/powerpoint/2010/main" val="68922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9C7CB8E-4DF2-4EF0-A602-821A9C8EB5F2}"/>
              </a:ext>
            </a:extLst>
          </p:cNvPr>
          <p:cNvSpPr>
            <a:spLocks noGrp="1"/>
          </p:cNvSpPr>
          <p:nvPr>
            <p:ph sz="quarter" idx="11"/>
          </p:nvPr>
        </p:nvSpPr>
        <p:spPr>
          <a:xfrm>
            <a:off x="642938" y="415598"/>
            <a:ext cx="9740900" cy="1331913"/>
          </a:xfrm>
        </p:spPr>
        <p:txBody>
          <a:bodyPr/>
          <a:lstStyle/>
          <a:p>
            <a:r>
              <a:rPr lang="fr-FR" dirty="0"/>
              <a:t>COMPRENDRE LE PAS - EMPLOYEUR</a:t>
            </a:r>
          </a:p>
        </p:txBody>
      </p:sp>
      <p:sp>
        <p:nvSpPr>
          <p:cNvPr id="4" name="ZoneTexte 3">
            <a:extLst>
              <a:ext uri="{FF2B5EF4-FFF2-40B4-BE49-F238E27FC236}">
                <a16:creationId xmlns:a16="http://schemas.microsoft.com/office/drawing/2014/main" id="{38369CC3-9C41-4B92-98E0-685F1575D0A5}"/>
              </a:ext>
            </a:extLst>
          </p:cNvPr>
          <p:cNvSpPr txBox="1"/>
          <p:nvPr/>
        </p:nvSpPr>
        <p:spPr>
          <a:xfrm>
            <a:off x="4232747" y="2375696"/>
            <a:ext cx="3024401" cy="461545"/>
          </a:xfrm>
          <a:prstGeom prst="rect">
            <a:avLst/>
          </a:prstGeom>
          <a:noFill/>
          <a:ln>
            <a:solidFill>
              <a:srgbClr val="C00000"/>
            </a:solidFill>
          </a:ln>
        </p:spPr>
        <p:txBody>
          <a:bodyPr wrap="square" rtlCol="0">
            <a:spAutoFit/>
          </a:bodyPr>
          <a:lstStyle/>
          <a:p>
            <a:pPr algn="ctr" defTabSz="457200"/>
            <a:r>
              <a:rPr lang="fr-FR" sz="2399" b="1" cap="small" dirty="0">
                <a:solidFill>
                  <a:srgbClr val="C34443"/>
                </a:solidFill>
                <a:latin typeface="Calibri"/>
              </a:rPr>
              <a:t>Missions du collecteur</a:t>
            </a:r>
          </a:p>
        </p:txBody>
      </p:sp>
      <p:cxnSp>
        <p:nvCxnSpPr>
          <p:cNvPr id="5" name="Connecteur droit avec flèche 4">
            <a:extLst>
              <a:ext uri="{FF2B5EF4-FFF2-40B4-BE49-F238E27FC236}">
                <a16:creationId xmlns:a16="http://schemas.microsoft.com/office/drawing/2014/main" id="{7DF01123-E790-4775-8C90-F97B62ED059B}"/>
              </a:ext>
            </a:extLst>
          </p:cNvPr>
          <p:cNvCxnSpPr>
            <a:cxnSpLocks/>
            <a:endCxn id="8" idx="0"/>
          </p:cNvCxnSpPr>
          <p:nvPr/>
        </p:nvCxnSpPr>
        <p:spPr>
          <a:xfrm flipH="1">
            <a:off x="2836718" y="2837240"/>
            <a:ext cx="2908228" cy="1163606"/>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6" name="Connecteur droit avec flèche 5">
            <a:extLst>
              <a:ext uri="{FF2B5EF4-FFF2-40B4-BE49-F238E27FC236}">
                <a16:creationId xmlns:a16="http://schemas.microsoft.com/office/drawing/2014/main" id="{34B6208C-2ECF-4953-9B00-E127198ECECA}"/>
              </a:ext>
            </a:extLst>
          </p:cNvPr>
          <p:cNvCxnSpPr>
            <a:cxnSpLocks/>
            <a:stCxn id="4" idx="2"/>
          </p:cNvCxnSpPr>
          <p:nvPr/>
        </p:nvCxnSpPr>
        <p:spPr>
          <a:xfrm>
            <a:off x="5744946" y="2837240"/>
            <a:ext cx="17118" cy="1163608"/>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7" name="Ellipse 6">
            <a:extLst>
              <a:ext uri="{FF2B5EF4-FFF2-40B4-BE49-F238E27FC236}">
                <a16:creationId xmlns:a16="http://schemas.microsoft.com/office/drawing/2014/main" id="{52056969-1384-48F2-AAE2-B39E63E95C80}"/>
              </a:ext>
            </a:extLst>
          </p:cNvPr>
          <p:cNvSpPr/>
          <p:nvPr/>
        </p:nvSpPr>
        <p:spPr>
          <a:xfrm>
            <a:off x="4697085" y="4000847"/>
            <a:ext cx="2345367" cy="167605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799">
              <a:solidFill>
                <a:prstClr val="white"/>
              </a:solidFill>
              <a:latin typeface="Calibri"/>
            </a:endParaRPr>
          </a:p>
        </p:txBody>
      </p:sp>
      <p:sp>
        <p:nvSpPr>
          <p:cNvPr id="8" name="Ellipse 7">
            <a:extLst>
              <a:ext uri="{FF2B5EF4-FFF2-40B4-BE49-F238E27FC236}">
                <a16:creationId xmlns:a16="http://schemas.microsoft.com/office/drawing/2014/main" id="{4C115B7D-7C28-4B4C-AE03-7EB4A5456DA0}"/>
              </a:ext>
            </a:extLst>
          </p:cNvPr>
          <p:cNvSpPr/>
          <p:nvPr/>
        </p:nvSpPr>
        <p:spPr>
          <a:xfrm>
            <a:off x="1579630" y="4000846"/>
            <a:ext cx="2514175" cy="16760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799">
              <a:solidFill>
                <a:prstClr val="white"/>
              </a:solidFill>
              <a:latin typeface="Calibri"/>
            </a:endParaRPr>
          </a:p>
        </p:txBody>
      </p:sp>
      <p:sp>
        <p:nvSpPr>
          <p:cNvPr id="9" name="Ellipse 8">
            <a:extLst>
              <a:ext uri="{FF2B5EF4-FFF2-40B4-BE49-F238E27FC236}">
                <a16:creationId xmlns:a16="http://schemas.microsoft.com/office/drawing/2014/main" id="{32A85E7D-45AE-41FA-976B-EAFEB76F5520}"/>
              </a:ext>
            </a:extLst>
          </p:cNvPr>
          <p:cNvSpPr/>
          <p:nvPr/>
        </p:nvSpPr>
        <p:spPr>
          <a:xfrm>
            <a:off x="7728984" y="4004618"/>
            <a:ext cx="2345367" cy="16722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799">
              <a:solidFill>
                <a:prstClr val="white"/>
              </a:solidFill>
              <a:latin typeface="Calibri"/>
            </a:endParaRPr>
          </a:p>
        </p:txBody>
      </p:sp>
      <p:cxnSp>
        <p:nvCxnSpPr>
          <p:cNvPr id="10" name="Connecteur droit avec flèche 9">
            <a:extLst>
              <a:ext uri="{FF2B5EF4-FFF2-40B4-BE49-F238E27FC236}">
                <a16:creationId xmlns:a16="http://schemas.microsoft.com/office/drawing/2014/main" id="{77B6D307-F5EE-41C6-B02D-8A7076BA67B3}"/>
              </a:ext>
            </a:extLst>
          </p:cNvPr>
          <p:cNvCxnSpPr>
            <a:cxnSpLocks/>
          </p:cNvCxnSpPr>
          <p:nvPr/>
        </p:nvCxnSpPr>
        <p:spPr>
          <a:xfrm>
            <a:off x="5762064" y="2837240"/>
            <a:ext cx="2985260" cy="1171669"/>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1" name="ZoneTexte 10">
            <a:extLst>
              <a:ext uri="{FF2B5EF4-FFF2-40B4-BE49-F238E27FC236}">
                <a16:creationId xmlns:a16="http://schemas.microsoft.com/office/drawing/2014/main" id="{D4151213-4E4B-4F83-846D-DF96AF6493A4}"/>
              </a:ext>
            </a:extLst>
          </p:cNvPr>
          <p:cNvSpPr txBox="1"/>
          <p:nvPr/>
        </p:nvSpPr>
        <p:spPr>
          <a:xfrm>
            <a:off x="1579630" y="4320904"/>
            <a:ext cx="2345368" cy="1200329"/>
          </a:xfrm>
          <a:prstGeom prst="rect">
            <a:avLst/>
          </a:prstGeom>
          <a:noFill/>
        </p:spPr>
        <p:txBody>
          <a:bodyPr wrap="square" rtlCol="0">
            <a:spAutoFit/>
          </a:bodyPr>
          <a:lstStyle/>
          <a:p>
            <a:pPr algn="ctr" defTabSz="457200"/>
            <a:r>
              <a:rPr lang="fr-FR" b="1" dirty="0">
                <a:solidFill>
                  <a:prstClr val="black"/>
                </a:solidFill>
                <a:latin typeface="Calibri"/>
              </a:rPr>
              <a:t>Recevoir le taux de PAS</a:t>
            </a:r>
          </a:p>
          <a:p>
            <a:pPr algn="ctr" defTabSz="457200"/>
            <a:r>
              <a:rPr lang="fr-FR" b="1" dirty="0">
                <a:solidFill>
                  <a:prstClr val="black"/>
                </a:solidFill>
                <a:latin typeface="Calibri"/>
              </a:rPr>
              <a:t>transmis par l’administration</a:t>
            </a:r>
          </a:p>
        </p:txBody>
      </p:sp>
      <p:sp>
        <p:nvSpPr>
          <p:cNvPr id="12" name="ZoneTexte 11">
            <a:extLst>
              <a:ext uri="{FF2B5EF4-FFF2-40B4-BE49-F238E27FC236}">
                <a16:creationId xmlns:a16="http://schemas.microsoft.com/office/drawing/2014/main" id="{0D7088E7-68AC-4C0D-9DC4-464A6F1458AB}"/>
              </a:ext>
            </a:extLst>
          </p:cNvPr>
          <p:cNvSpPr txBox="1"/>
          <p:nvPr/>
        </p:nvSpPr>
        <p:spPr>
          <a:xfrm>
            <a:off x="5084521" y="4278991"/>
            <a:ext cx="1646497" cy="1200329"/>
          </a:xfrm>
          <a:prstGeom prst="rect">
            <a:avLst/>
          </a:prstGeom>
          <a:noFill/>
        </p:spPr>
        <p:txBody>
          <a:bodyPr wrap="square" rtlCol="0">
            <a:spAutoFit/>
          </a:bodyPr>
          <a:lstStyle/>
          <a:p>
            <a:pPr algn="ctr" defTabSz="457200"/>
            <a:r>
              <a:rPr lang="fr-FR" b="1" dirty="0">
                <a:solidFill>
                  <a:prstClr val="black"/>
                </a:solidFill>
                <a:latin typeface="Calibri"/>
              </a:rPr>
              <a:t>Appliquer le taux de PAS sur le bulletin de paie du salarié</a:t>
            </a:r>
          </a:p>
        </p:txBody>
      </p:sp>
      <p:sp>
        <p:nvSpPr>
          <p:cNvPr id="13" name="ZoneTexte 12">
            <a:extLst>
              <a:ext uri="{FF2B5EF4-FFF2-40B4-BE49-F238E27FC236}">
                <a16:creationId xmlns:a16="http://schemas.microsoft.com/office/drawing/2014/main" id="{0A0C4866-D147-40D7-B9E9-4520F0052C67}"/>
              </a:ext>
            </a:extLst>
          </p:cNvPr>
          <p:cNvSpPr txBox="1"/>
          <p:nvPr/>
        </p:nvSpPr>
        <p:spPr>
          <a:xfrm>
            <a:off x="8078420" y="4459404"/>
            <a:ext cx="1646497" cy="923330"/>
          </a:xfrm>
          <a:prstGeom prst="rect">
            <a:avLst/>
          </a:prstGeom>
          <a:noFill/>
        </p:spPr>
        <p:txBody>
          <a:bodyPr wrap="square" rtlCol="0">
            <a:spAutoFit/>
          </a:bodyPr>
          <a:lstStyle/>
          <a:p>
            <a:pPr algn="ctr" defTabSz="457200"/>
            <a:r>
              <a:rPr lang="fr-FR" b="1" dirty="0">
                <a:solidFill>
                  <a:prstClr val="black"/>
                </a:solidFill>
                <a:latin typeface="Calibri"/>
              </a:rPr>
              <a:t>Reverser l’impôt à la DGFiP</a:t>
            </a:r>
          </a:p>
        </p:txBody>
      </p:sp>
      <p:sp>
        <p:nvSpPr>
          <p:cNvPr id="14" name="Rectangle 13">
            <a:extLst>
              <a:ext uri="{FF2B5EF4-FFF2-40B4-BE49-F238E27FC236}">
                <a16:creationId xmlns:a16="http://schemas.microsoft.com/office/drawing/2014/main" id="{18380DCA-F673-4D20-9552-2CC2A9B8EBB8}"/>
              </a:ext>
            </a:extLst>
          </p:cNvPr>
          <p:cNvSpPr/>
          <p:nvPr/>
        </p:nvSpPr>
        <p:spPr>
          <a:xfrm>
            <a:off x="1276559" y="1505328"/>
            <a:ext cx="9638882" cy="461665"/>
          </a:xfrm>
          <a:prstGeom prst="rect">
            <a:avLst/>
          </a:prstGeom>
        </p:spPr>
        <p:txBody>
          <a:bodyPr wrap="square">
            <a:spAutoFit/>
          </a:bodyPr>
          <a:lstStyle/>
          <a:p>
            <a:pPr marL="73025" defTabSz="457200">
              <a:defRPr/>
            </a:pPr>
            <a:r>
              <a:rPr lang="fr-FR" sz="2400" dirty="0">
                <a:solidFill>
                  <a:prstClr val="black"/>
                </a:solidFill>
                <a:latin typeface="Calibri"/>
              </a:rPr>
              <a:t>L’employeur est un collecteur qui a plusieurs missions :</a:t>
            </a:r>
          </a:p>
        </p:txBody>
      </p:sp>
    </p:spTree>
    <p:extLst>
      <p:ext uri="{BB962C8B-B14F-4D97-AF65-F5344CB8AC3E}">
        <p14:creationId xmlns:p14="http://schemas.microsoft.com/office/powerpoint/2010/main" val="3181093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977560" y="762888"/>
            <a:ext cx="9680436" cy="6095113"/>
          </a:xfrm>
          <a:prstGeom prst="rect">
            <a:avLst/>
          </a:prstGeom>
        </p:spPr>
      </p:pic>
      <p:sp>
        <p:nvSpPr>
          <p:cNvPr id="7" name="Espace réservé du contenu 1">
            <a:extLst>
              <a:ext uri="{FF2B5EF4-FFF2-40B4-BE49-F238E27FC236}">
                <a16:creationId xmlns:a16="http://schemas.microsoft.com/office/drawing/2014/main" id="{2CE8B39E-A4F3-4099-936E-3551EE46D1CC}"/>
              </a:ext>
            </a:extLst>
          </p:cNvPr>
          <p:cNvSpPr>
            <a:spLocks noGrp="1"/>
          </p:cNvSpPr>
          <p:nvPr>
            <p:ph sz="quarter" idx="11"/>
          </p:nvPr>
        </p:nvSpPr>
        <p:spPr>
          <a:xfrm>
            <a:off x="609072" y="212383"/>
            <a:ext cx="9740900" cy="1331913"/>
          </a:xfrm>
        </p:spPr>
        <p:txBody>
          <a:bodyPr/>
          <a:lstStyle/>
          <a:p>
            <a:r>
              <a:rPr lang="fr-FR" dirty="0"/>
              <a:t>Le PAS – Schéma de présentation</a:t>
            </a:r>
          </a:p>
        </p:txBody>
      </p:sp>
    </p:spTree>
    <p:extLst>
      <p:ext uri="{BB962C8B-B14F-4D97-AF65-F5344CB8AC3E}">
        <p14:creationId xmlns:p14="http://schemas.microsoft.com/office/powerpoint/2010/main" val="365212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1FA078-8BC9-4308-8ADF-C111EDEA6607}"/>
              </a:ext>
            </a:extLst>
          </p:cNvPr>
          <p:cNvSpPr/>
          <p:nvPr/>
        </p:nvSpPr>
        <p:spPr>
          <a:xfrm>
            <a:off x="2888179" y="1993654"/>
            <a:ext cx="8527167" cy="3785652"/>
          </a:xfrm>
          <a:prstGeom prst="rect">
            <a:avLst/>
          </a:prstGeom>
        </p:spPr>
        <p:txBody>
          <a:bodyPr wrap="square">
            <a:spAutoFit/>
          </a:bodyPr>
          <a:lstStyle/>
          <a:p>
            <a:pPr marL="73025" defTabSz="457200">
              <a:defRPr/>
            </a:pPr>
            <a:r>
              <a:rPr lang="fr-FR" sz="2400" dirty="0">
                <a:solidFill>
                  <a:prstClr val="black"/>
                </a:solidFill>
                <a:latin typeface="Calibri"/>
              </a:rPr>
              <a:t>Pour les entreprises, la DSN va être l’élément central dans la mise en place du PAS</a:t>
            </a:r>
          </a:p>
          <a:p>
            <a:pPr marL="73025" defTabSz="457200">
              <a:defRPr/>
            </a:pPr>
            <a:endParaRPr lang="fr-FR" sz="2400" dirty="0">
              <a:solidFill>
                <a:prstClr val="black"/>
              </a:solidFill>
              <a:latin typeface="Calibri"/>
            </a:endParaRPr>
          </a:p>
          <a:p>
            <a:pPr marL="73025" defTabSz="457200">
              <a:defRPr/>
            </a:pPr>
            <a:r>
              <a:rPr lang="fr-FR" sz="2400" dirty="0">
                <a:solidFill>
                  <a:prstClr val="black"/>
                </a:solidFill>
                <a:latin typeface="Calibri"/>
              </a:rPr>
              <a:t>Toutes les informations liées au PAS (entrantes et sortantes) seront transmises par la DSN.</a:t>
            </a:r>
          </a:p>
          <a:p>
            <a:pPr marL="73025" defTabSz="457200">
              <a:defRPr/>
            </a:pPr>
            <a:r>
              <a:rPr lang="fr-FR" sz="2400" dirty="0">
                <a:solidFill>
                  <a:prstClr val="black"/>
                </a:solidFill>
                <a:latin typeface="Calibri"/>
              </a:rPr>
              <a:t>							</a:t>
            </a:r>
          </a:p>
          <a:p>
            <a:pPr marL="73025" defTabSz="457200">
              <a:defRPr/>
            </a:pPr>
            <a:r>
              <a:rPr lang="fr-FR" sz="2400" dirty="0">
                <a:solidFill>
                  <a:prstClr val="black"/>
                </a:solidFill>
                <a:latin typeface="Calibri"/>
              </a:rPr>
              <a:t>Données entrantes : </a:t>
            </a:r>
            <a:r>
              <a:rPr lang="fr-FR" sz="2400" b="1" dirty="0">
                <a:solidFill>
                  <a:srgbClr val="FF0000"/>
                </a:solidFill>
                <a:latin typeface="Calibri"/>
              </a:rPr>
              <a:t>le CRM (compte-rendu métier)</a:t>
            </a:r>
            <a:r>
              <a:rPr lang="fr-FR" sz="2400" dirty="0">
                <a:solidFill>
                  <a:prstClr val="black"/>
                </a:solidFill>
                <a:latin typeface="Calibri"/>
              </a:rPr>
              <a:t>	</a:t>
            </a:r>
          </a:p>
          <a:p>
            <a:pPr marL="73025" defTabSz="457200">
              <a:defRPr/>
            </a:pPr>
            <a:r>
              <a:rPr lang="fr-FR" sz="2400" dirty="0">
                <a:solidFill>
                  <a:prstClr val="black"/>
                </a:solidFill>
                <a:latin typeface="Calibri"/>
              </a:rPr>
              <a:t>Données sortantes : les données liées au PAS + le paiement			</a:t>
            </a:r>
          </a:p>
          <a:p>
            <a:pPr marL="73025" defTabSz="457200">
              <a:defRPr/>
            </a:pPr>
            <a:endParaRPr lang="fr-FR" sz="2400" dirty="0">
              <a:solidFill>
                <a:prstClr val="black"/>
              </a:solidFill>
              <a:latin typeface="Calibri"/>
            </a:endParaRPr>
          </a:p>
        </p:txBody>
      </p:sp>
      <p:sp>
        <p:nvSpPr>
          <p:cNvPr id="4" name="Espace réservé du contenu 1">
            <a:extLst>
              <a:ext uri="{FF2B5EF4-FFF2-40B4-BE49-F238E27FC236}">
                <a16:creationId xmlns:a16="http://schemas.microsoft.com/office/drawing/2014/main" id="{249848C4-329A-426C-B70B-B566402D93C8}"/>
              </a:ext>
            </a:extLst>
          </p:cNvPr>
          <p:cNvSpPr txBox="1">
            <a:spLocks/>
          </p:cNvSpPr>
          <p:nvPr/>
        </p:nvSpPr>
        <p:spPr>
          <a:xfrm>
            <a:off x="642938" y="415598"/>
            <a:ext cx="974090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 côté employeur</a:t>
            </a:r>
          </a:p>
        </p:txBody>
      </p:sp>
      <p:pic>
        <p:nvPicPr>
          <p:cNvPr id="5" name="Image 4">
            <a:extLst>
              <a:ext uri="{FF2B5EF4-FFF2-40B4-BE49-F238E27FC236}">
                <a16:creationId xmlns:a16="http://schemas.microsoft.com/office/drawing/2014/main" id="{6110F828-325E-4A6C-A1F0-4DA7894C28DA}"/>
              </a:ext>
            </a:extLst>
          </p:cNvPr>
          <p:cNvPicPr>
            <a:picLocks noChangeAspect="1"/>
          </p:cNvPicPr>
          <p:nvPr/>
        </p:nvPicPr>
        <p:blipFill>
          <a:blip r:embed="rId2"/>
          <a:stretch>
            <a:fillRect/>
          </a:stretch>
        </p:blipFill>
        <p:spPr>
          <a:xfrm>
            <a:off x="959562" y="1515308"/>
            <a:ext cx="1697200" cy="1824201"/>
          </a:xfrm>
          <a:prstGeom prst="rect">
            <a:avLst/>
          </a:prstGeom>
        </p:spPr>
      </p:pic>
      <p:pic>
        <p:nvPicPr>
          <p:cNvPr id="2" name="Image 1">
            <a:extLst>
              <a:ext uri="{FF2B5EF4-FFF2-40B4-BE49-F238E27FC236}">
                <a16:creationId xmlns:a16="http://schemas.microsoft.com/office/drawing/2014/main" id="{37462905-0B54-47AC-B4AA-8D0A5D503D74}"/>
              </a:ext>
            </a:extLst>
          </p:cNvPr>
          <p:cNvPicPr>
            <a:picLocks noChangeAspect="1"/>
          </p:cNvPicPr>
          <p:nvPr/>
        </p:nvPicPr>
        <p:blipFill>
          <a:blip r:embed="rId3"/>
          <a:stretch>
            <a:fillRect/>
          </a:stretch>
        </p:blipFill>
        <p:spPr>
          <a:xfrm>
            <a:off x="1164269" y="4202724"/>
            <a:ext cx="889000" cy="889000"/>
          </a:xfrm>
          <a:prstGeom prst="rect">
            <a:avLst/>
          </a:prstGeom>
        </p:spPr>
      </p:pic>
    </p:spTree>
    <p:extLst>
      <p:ext uri="{BB962C8B-B14F-4D97-AF65-F5344CB8AC3E}">
        <p14:creationId xmlns:p14="http://schemas.microsoft.com/office/powerpoint/2010/main" val="26083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a16="http://schemas.microsoft.com/office/drawing/2014/main" id="{249848C4-329A-426C-B70B-B566402D93C8}"/>
              </a:ext>
            </a:extLst>
          </p:cNvPr>
          <p:cNvSpPr txBox="1">
            <a:spLocks/>
          </p:cNvSpPr>
          <p:nvPr/>
        </p:nvSpPr>
        <p:spPr>
          <a:xfrm>
            <a:off x="642938" y="415598"/>
            <a:ext cx="974090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 côté employeur</a:t>
            </a:r>
          </a:p>
        </p:txBody>
      </p:sp>
      <p:sp>
        <p:nvSpPr>
          <p:cNvPr id="7" name="Titre 2">
            <a:extLst>
              <a:ext uri="{FF2B5EF4-FFF2-40B4-BE49-F238E27FC236}">
                <a16:creationId xmlns:a16="http://schemas.microsoft.com/office/drawing/2014/main" id="{C967170B-2E30-4585-B6D6-7433A41685E5}"/>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CRM : compte-rendu métier</a:t>
            </a:r>
          </a:p>
        </p:txBody>
      </p:sp>
      <p:sp>
        <p:nvSpPr>
          <p:cNvPr id="8" name="Espace réservé du texte 1">
            <a:extLst>
              <a:ext uri="{FF2B5EF4-FFF2-40B4-BE49-F238E27FC236}">
                <a16:creationId xmlns:a16="http://schemas.microsoft.com/office/drawing/2014/main" id="{2FC49FB8-3A52-4708-9CF1-D73E6AFD7AC1}"/>
              </a:ext>
            </a:extLst>
          </p:cNvPr>
          <p:cNvSpPr txBox="1">
            <a:spLocks/>
          </p:cNvSpPr>
          <p:nvPr/>
        </p:nvSpPr>
        <p:spPr>
          <a:xfrm>
            <a:off x="1608138" y="1960372"/>
            <a:ext cx="9440862" cy="427532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Transmis par l’administration fiscale </a:t>
            </a:r>
          </a:p>
          <a:p>
            <a:pPr lvl="2">
              <a:defRPr/>
            </a:pPr>
            <a:r>
              <a:rPr lang="fr-FR" sz="2400" dirty="0">
                <a:solidFill>
                  <a:sysClr val="windowText" lastClr="000000">
                    <a:lumMod val="75000"/>
                    <a:lumOff val="25000"/>
                  </a:sysClr>
                </a:solidFill>
              </a:rPr>
              <a:t>Mensuellement</a:t>
            </a:r>
          </a:p>
          <a:p>
            <a:pPr lvl="2">
              <a:defRPr/>
            </a:pPr>
            <a:r>
              <a:rPr lang="fr-FR" sz="2400" dirty="0">
                <a:solidFill>
                  <a:sysClr val="windowText" lastClr="000000">
                    <a:lumMod val="75000"/>
                    <a:lumOff val="25000"/>
                  </a:sysClr>
                </a:solidFill>
              </a:rPr>
              <a:t>Dans les </a:t>
            </a:r>
            <a:r>
              <a:rPr lang="fr-FR" sz="2400" dirty="0">
                <a:solidFill>
                  <a:srgbClr val="FF0000"/>
                </a:solidFill>
              </a:rPr>
              <a:t>5 jours ouvrés </a:t>
            </a:r>
            <a:r>
              <a:rPr lang="fr-FR" sz="2400" dirty="0">
                <a:solidFill>
                  <a:sysClr val="windowText" lastClr="000000">
                    <a:lumMod val="75000"/>
                    <a:lumOff val="25000"/>
                  </a:sysClr>
                </a:solidFill>
              </a:rPr>
              <a:t>de la réception de la DSN</a:t>
            </a:r>
          </a:p>
          <a:p>
            <a:pPr lvl="2">
              <a:defRPr/>
            </a:pPr>
            <a:r>
              <a:rPr lang="fr-FR" sz="2400" dirty="0">
                <a:solidFill>
                  <a:sysClr val="windowText" lastClr="000000">
                    <a:lumMod val="75000"/>
                    <a:lumOff val="25000"/>
                  </a:sysClr>
                </a:solidFill>
              </a:rPr>
              <a:t>Sera également disponible sur les sites</a:t>
            </a:r>
            <a:r>
              <a:rPr lang="fr-FR" sz="2400" dirty="0">
                <a:solidFill>
                  <a:sysClr val="windowText" lastClr="000000">
                    <a:lumMod val="75000"/>
                    <a:lumOff val="25000"/>
                  </a:sysClr>
                </a:solidFill>
                <a:hlinkClick r:id="rId3"/>
              </a:rPr>
              <a:t> www.net-entreprises.fr</a:t>
            </a:r>
            <a:r>
              <a:rPr lang="fr-FR" sz="2400" dirty="0">
                <a:solidFill>
                  <a:sysClr val="windowText" lastClr="000000">
                    <a:lumMod val="75000"/>
                    <a:lumOff val="25000"/>
                  </a:sysClr>
                </a:solidFill>
              </a:rPr>
              <a:t> ou </a:t>
            </a:r>
            <a:r>
              <a:rPr lang="fr-FR" sz="2400" dirty="0">
                <a:solidFill>
                  <a:sysClr val="windowText" lastClr="000000">
                    <a:lumMod val="75000"/>
                    <a:lumOff val="25000"/>
                  </a:sysClr>
                </a:solidFill>
                <a:hlinkClick r:id="rId4"/>
              </a:rPr>
              <a:t>www.msa.fr</a:t>
            </a:r>
            <a:r>
              <a:rPr lang="fr-FR" sz="2400" dirty="0">
                <a:solidFill>
                  <a:sysClr val="windowText" lastClr="000000">
                    <a:lumMod val="75000"/>
                    <a:lumOff val="25000"/>
                  </a:sysClr>
                </a:solidFill>
              </a:rPr>
              <a:t>.</a:t>
            </a:r>
          </a:p>
          <a:p>
            <a:pPr marL="360363" lvl="2" indent="0" defTabSz="457200">
              <a:buNone/>
              <a:defRPr/>
            </a:pPr>
            <a:endParaRPr lang="fr-FR" sz="2400" dirty="0">
              <a:solidFill>
                <a:sysClr val="windowText" lastClr="000000">
                  <a:lumMod val="85000"/>
                  <a:lumOff val="15000"/>
                </a:sysClr>
              </a:solidFill>
              <a:latin typeface="Calibri"/>
              <a:cs typeface="+mn-cs"/>
            </a:endParaRPr>
          </a:p>
          <a:p>
            <a:pPr lvl="1">
              <a:defRPr/>
            </a:pPr>
            <a:r>
              <a:rPr lang="fr-FR" dirty="0">
                <a:solidFill>
                  <a:sysClr val="windowText" lastClr="000000">
                    <a:lumMod val="85000"/>
                    <a:lumOff val="15000"/>
                  </a:sysClr>
                </a:solidFill>
                <a:latin typeface="Calibri"/>
              </a:rPr>
              <a:t>Le CRM comportera : </a:t>
            </a:r>
          </a:p>
          <a:p>
            <a:pPr lvl="2">
              <a:defRPr/>
            </a:pPr>
            <a:r>
              <a:rPr lang="fr-FR" sz="2500" dirty="0">
                <a:solidFill>
                  <a:sysClr val="windowText" lastClr="000000">
                    <a:lumMod val="75000"/>
                    <a:lumOff val="25000"/>
                  </a:sysClr>
                </a:solidFill>
              </a:rPr>
              <a:t>un identifiant propre,</a:t>
            </a:r>
          </a:p>
          <a:p>
            <a:pPr lvl="2" defTabSz="457200">
              <a:defRPr/>
            </a:pPr>
            <a:r>
              <a:rPr lang="fr-FR" sz="2500" dirty="0">
                <a:solidFill>
                  <a:sysClr val="windowText" lastClr="000000">
                    <a:lumMod val="75000"/>
                    <a:lumOff val="25000"/>
                  </a:sysClr>
                </a:solidFill>
              </a:rPr>
              <a:t>des informations propres à chaque salarié (numéro de SS,…), </a:t>
            </a:r>
          </a:p>
          <a:p>
            <a:pPr lvl="2" defTabSz="457200">
              <a:defRPr/>
            </a:pPr>
            <a:r>
              <a:rPr lang="fr-FR" sz="2500" dirty="0">
                <a:solidFill>
                  <a:sysClr val="windowText" lastClr="000000">
                    <a:lumMod val="75000"/>
                    <a:lumOff val="25000"/>
                  </a:sysClr>
                </a:solidFill>
              </a:rPr>
              <a:t>le taux du prélèvement à la source applicable (sauf option pour le taux par défaut),</a:t>
            </a:r>
          </a:p>
          <a:p>
            <a:pPr lvl="2" defTabSz="457200">
              <a:defRPr/>
            </a:pPr>
            <a:r>
              <a:rPr lang="fr-FR" sz="2500" dirty="0">
                <a:solidFill>
                  <a:sysClr val="windowText" lastClr="000000">
                    <a:lumMod val="75000"/>
                    <a:lumOff val="25000"/>
                  </a:sysClr>
                </a:solidFill>
              </a:rPr>
              <a:t>les anomalies détectées par l’administration fiscale figurant dans la DSN précédente.</a:t>
            </a:r>
          </a:p>
          <a:p>
            <a:pPr lvl="2">
              <a:defRPr/>
            </a:pPr>
            <a:endParaRPr lang="fr-FR" sz="2400" dirty="0">
              <a:solidFill>
                <a:sysClr val="windowText" lastClr="000000">
                  <a:lumMod val="75000"/>
                  <a:lumOff val="25000"/>
                </a:sysClr>
              </a:solidFill>
            </a:endParaRPr>
          </a:p>
          <a:p>
            <a:pPr lvl="4">
              <a:buClr>
                <a:sysClr val="windowText" lastClr="000000">
                  <a:lumMod val="65000"/>
                  <a:lumOff val="35000"/>
                </a:sysClr>
              </a:buClr>
              <a:defRPr/>
            </a:pPr>
            <a:endParaRPr lang="fr-FR" sz="2400" dirty="0">
              <a:solidFill>
                <a:sysClr val="windowText" lastClr="000000">
                  <a:lumMod val="75000"/>
                  <a:lumOff val="25000"/>
                </a:sysClr>
              </a:solidFill>
            </a:endParaRPr>
          </a:p>
        </p:txBody>
      </p:sp>
    </p:spTree>
    <p:extLst>
      <p:ext uri="{BB962C8B-B14F-4D97-AF65-F5344CB8AC3E}">
        <p14:creationId xmlns:p14="http://schemas.microsoft.com/office/powerpoint/2010/main" val="3604085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a16="http://schemas.microsoft.com/office/drawing/2014/main" id="{249848C4-329A-426C-B70B-B566402D93C8}"/>
              </a:ext>
            </a:extLst>
          </p:cNvPr>
          <p:cNvSpPr txBox="1">
            <a:spLocks/>
          </p:cNvSpPr>
          <p:nvPr/>
        </p:nvSpPr>
        <p:spPr>
          <a:xfrm>
            <a:off x="642938" y="415598"/>
            <a:ext cx="974090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 côté employeur</a:t>
            </a:r>
          </a:p>
        </p:txBody>
      </p:sp>
      <p:sp>
        <p:nvSpPr>
          <p:cNvPr id="7" name="Titre 2">
            <a:extLst>
              <a:ext uri="{FF2B5EF4-FFF2-40B4-BE49-F238E27FC236}">
                <a16:creationId xmlns:a16="http://schemas.microsoft.com/office/drawing/2014/main" id="{C967170B-2E30-4585-B6D6-7433A41685E5}"/>
              </a:ext>
            </a:extLst>
          </p:cNvPr>
          <p:cNvSpPr txBox="1">
            <a:spLocks/>
          </p:cNvSpPr>
          <p:nvPr/>
        </p:nvSpPr>
        <p:spPr>
          <a:xfrm>
            <a:off x="642938" y="919708"/>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CRM : compte-rendu métier</a:t>
            </a:r>
          </a:p>
        </p:txBody>
      </p:sp>
      <p:sp>
        <p:nvSpPr>
          <p:cNvPr id="8" name="Espace réservé du texte 1">
            <a:extLst>
              <a:ext uri="{FF2B5EF4-FFF2-40B4-BE49-F238E27FC236}">
                <a16:creationId xmlns:a16="http://schemas.microsoft.com/office/drawing/2014/main" id="{2FC49FB8-3A52-4708-9CF1-D73E6AFD7AC1}"/>
              </a:ext>
            </a:extLst>
          </p:cNvPr>
          <p:cNvSpPr txBox="1">
            <a:spLocks/>
          </p:cNvSpPr>
          <p:nvPr/>
        </p:nvSpPr>
        <p:spPr>
          <a:xfrm>
            <a:off x="1608138" y="1960372"/>
            <a:ext cx="3796200" cy="42753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Exemple de compte rendu reçu le 18 septembre </a:t>
            </a:r>
            <a:endParaRPr lang="fr-FR" sz="2500" dirty="0">
              <a:solidFill>
                <a:sysClr val="windowText" lastClr="000000">
                  <a:lumMod val="75000"/>
                  <a:lumOff val="25000"/>
                </a:sysClr>
              </a:solidFill>
            </a:endParaRPr>
          </a:p>
          <a:p>
            <a:pPr lvl="2">
              <a:defRPr/>
            </a:pPr>
            <a:endParaRPr lang="fr-FR" sz="2400" dirty="0">
              <a:solidFill>
                <a:sysClr val="windowText" lastClr="000000">
                  <a:lumMod val="75000"/>
                  <a:lumOff val="25000"/>
                </a:sysClr>
              </a:solidFill>
            </a:endParaRPr>
          </a:p>
          <a:p>
            <a:pPr lvl="4">
              <a:buClr>
                <a:sysClr val="windowText" lastClr="000000">
                  <a:lumMod val="65000"/>
                  <a:lumOff val="35000"/>
                </a:sysClr>
              </a:buClr>
              <a:defRPr/>
            </a:pPr>
            <a:endParaRPr lang="fr-FR" sz="2400" dirty="0">
              <a:solidFill>
                <a:sysClr val="windowText" lastClr="000000">
                  <a:lumMod val="75000"/>
                  <a:lumOff val="25000"/>
                </a:sysClr>
              </a:solidFill>
            </a:endParaRPr>
          </a:p>
        </p:txBody>
      </p:sp>
      <p:grpSp>
        <p:nvGrpSpPr>
          <p:cNvPr id="6" name="Groupe 5">
            <a:extLst>
              <a:ext uri="{FF2B5EF4-FFF2-40B4-BE49-F238E27FC236}">
                <a16:creationId xmlns:a16="http://schemas.microsoft.com/office/drawing/2014/main" id="{17A420D8-E0B4-4617-B600-522424D2253A}"/>
              </a:ext>
            </a:extLst>
          </p:cNvPr>
          <p:cNvGrpSpPr/>
          <p:nvPr/>
        </p:nvGrpSpPr>
        <p:grpSpPr>
          <a:xfrm>
            <a:off x="7983412" y="1960372"/>
            <a:ext cx="970059" cy="4172244"/>
            <a:chOff x="7983412" y="1960372"/>
            <a:chExt cx="970059" cy="4172244"/>
          </a:xfrm>
        </p:grpSpPr>
        <p:sp>
          <p:nvSpPr>
            <p:cNvPr id="5" name="Rectangle 4">
              <a:extLst>
                <a:ext uri="{FF2B5EF4-FFF2-40B4-BE49-F238E27FC236}">
                  <a16:creationId xmlns:a16="http://schemas.microsoft.com/office/drawing/2014/main" id="{CBB47B74-EC02-44CF-8A8E-8609A14ED366}"/>
                </a:ext>
              </a:extLst>
            </p:cNvPr>
            <p:cNvSpPr/>
            <p:nvPr/>
          </p:nvSpPr>
          <p:spPr>
            <a:xfrm>
              <a:off x="7983415" y="1960372"/>
              <a:ext cx="961293" cy="1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F3CAFC-83F9-483E-9A01-0DBFD3E380E8}"/>
                </a:ext>
              </a:extLst>
            </p:cNvPr>
            <p:cNvSpPr/>
            <p:nvPr/>
          </p:nvSpPr>
          <p:spPr>
            <a:xfrm>
              <a:off x="7992178" y="2940574"/>
              <a:ext cx="961293" cy="1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164B45B-EB4D-461F-A52A-597ACD399DEB}"/>
                </a:ext>
              </a:extLst>
            </p:cNvPr>
            <p:cNvSpPr/>
            <p:nvPr/>
          </p:nvSpPr>
          <p:spPr>
            <a:xfrm>
              <a:off x="7983414" y="3933881"/>
              <a:ext cx="961293" cy="1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CDDF56C-53FA-4E3A-ACA8-0087B63EB0B7}"/>
                </a:ext>
              </a:extLst>
            </p:cNvPr>
            <p:cNvSpPr/>
            <p:nvPr/>
          </p:nvSpPr>
          <p:spPr>
            <a:xfrm>
              <a:off x="7983413" y="4934911"/>
              <a:ext cx="961293" cy="1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D534391-B900-4810-BE34-2EA02DFE6154}"/>
                </a:ext>
              </a:extLst>
            </p:cNvPr>
            <p:cNvSpPr/>
            <p:nvPr/>
          </p:nvSpPr>
          <p:spPr>
            <a:xfrm>
              <a:off x="7983412" y="5947665"/>
              <a:ext cx="961293" cy="1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4" name="Image 13">
            <a:extLst>
              <a:ext uri="{FF2B5EF4-FFF2-40B4-BE49-F238E27FC236}">
                <a16:creationId xmlns:a16="http://schemas.microsoft.com/office/drawing/2014/main" id="{32C205EC-6969-4A0C-B7C7-6EC50B266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622" y="1610110"/>
            <a:ext cx="5712447" cy="5017443"/>
          </a:xfrm>
          <a:prstGeom prst="rect">
            <a:avLst/>
          </a:prstGeom>
        </p:spPr>
      </p:pic>
    </p:spTree>
    <p:extLst>
      <p:ext uri="{BB962C8B-B14F-4D97-AF65-F5344CB8AC3E}">
        <p14:creationId xmlns:p14="http://schemas.microsoft.com/office/powerpoint/2010/main" val="214412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9C7CB8E-4DF2-4EF0-A602-821A9C8EB5F2}"/>
              </a:ext>
            </a:extLst>
          </p:cNvPr>
          <p:cNvSpPr>
            <a:spLocks noGrp="1"/>
          </p:cNvSpPr>
          <p:nvPr>
            <p:ph sz="quarter" idx="11"/>
          </p:nvPr>
        </p:nvSpPr>
        <p:spPr>
          <a:xfrm>
            <a:off x="642938" y="402199"/>
            <a:ext cx="9740900" cy="1331913"/>
          </a:xfrm>
        </p:spPr>
        <p:txBody>
          <a:bodyPr/>
          <a:lstStyle/>
          <a:p>
            <a:r>
              <a:rPr lang="fr-FR" dirty="0"/>
              <a:t>Le PAS – vidéo de présentation</a:t>
            </a:r>
          </a:p>
        </p:txBody>
      </p:sp>
      <p:pic>
        <p:nvPicPr>
          <p:cNvPr id="4" name="videoplayback">
            <a:hlinkClick r:id="" action="ppaction://media"/>
            <a:extLst>
              <a:ext uri="{FF2B5EF4-FFF2-40B4-BE49-F238E27FC236}">
                <a16:creationId xmlns:a16="http://schemas.microsoft.com/office/drawing/2014/main" id="{3FFFFD9D-CF2B-45B1-9B40-8DDF93DD51B5}"/>
              </a:ext>
            </a:extLst>
          </p:cNvPr>
          <p:cNvPicPr>
            <a:picLocks noChangeAspect="1"/>
          </p:cNvPicPr>
          <p:nvPr>
            <a:videoFile r:link="rId2"/>
            <p:extLst>
              <p:ext uri="{DAA4B4D4-6D71-4841-9C94-3DE7FCFB9230}">
                <p14:media xmlns:p14="http://schemas.microsoft.com/office/powerpoint/2010/main" r:embed="rId3">
                  <p14:trim st="2520"/>
                </p14:media>
              </p:ext>
            </p:extLst>
          </p:nvPr>
        </p:nvPicPr>
        <p:blipFill>
          <a:blip r:embed="rId5"/>
          <a:stretch>
            <a:fillRect/>
          </a:stretch>
        </p:blipFill>
        <p:spPr>
          <a:xfrm>
            <a:off x="1125539" y="1142484"/>
            <a:ext cx="9445625" cy="5313318"/>
          </a:xfrm>
          <a:prstGeom prst="rect">
            <a:avLst/>
          </a:prstGeom>
        </p:spPr>
      </p:pic>
    </p:spTree>
    <p:custDataLst>
      <p:tags r:id="rId1"/>
    </p:custDataLst>
    <p:extLst>
      <p:ext uri="{BB962C8B-B14F-4D97-AF65-F5344CB8AC3E}">
        <p14:creationId xmlns:p14="http://schemas.microsoft.com/office/powerpoint/2010/main" val="344275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363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52500" y="1081554"/>
            <a:ext cx="11050176" cy="6370975"/>
          </a:xfrm>
          <a:prstGeom prst="rect">
            <a:avLst/>
          </a:prstGeom>
          <a:noFill/>
        </p:spPr>
        <p:txBody>
          <a:bodyPr wrap="square" rtlCol="0">
            <a:spAutoFit/>
          </a:bodyPr>
          <a:lstStyle/>
          <a:p>
            <a:pPr defTabSz="457200">
              <a:defRPr/>
            </a:pPr>
            <a:endParaRPr lang="fr-FR" sz="1600" i="1" u="dash" dirty="0">
              <a:solidFill>
                <a:prstClr val="black"/>
              </a:solidFill>
              <a:latin typeface="Calibri"/>
            </a:endParaRPr>
          </a:p>
          <a:p>
            <a:pPr lvl="1" defTabSz="457200">
              <a:defRPr/>
            </a:pPr>
            <a:endParaRPr lang="fr-FR" sz="1600" i="1" u="dash" dirty="0">
              <a:solidFill>
                <a:prstClr val="black"/>
              </a:solidFill>
              <a:latin typeface="Calibri"/>
            </a:endParaRPr>
          </a:p>
          <a:p>
            <a:pPr marL="1200150" lvl="2" indent="-285750" defTabSz="457200">
              <a:buFont typeface="Wingdings" panose="05000000000000000000" pitchFamily="2" charset="2"/>
              <a:buChar char="ü"/>
              <a:defRPr/>
            </a:pPr>
            <a:endParaRPr lang="fr-FR" i="1" u="dash" dirty="0">
              <a:solidFill>
                <a:prstClr val="black"/>
              </a:solidFill>
              <a:latin typeface="Calibri"/>
            </a:endParaRPr>
          </a:p>
          <a:p>
            <a:pPr lvl="2" defTabSz="457200">
              <a:defRPr/>
            </a:pPr>
            <a:endParaRPr lang="fr-FR" sz="1000" dirty="0">
              <a:solidFill>
                <a:prstClr val="black"/>
              </a:solidFill>
              <a:latin typeface="Calibri"/>
            </a:endParaRPr>
          </a:p>
          <a:p>
            <a:pPr lvl="3" defTabSz="457200">
              <a:defRPr/>
            </a:pPr>
            <a:r>
              <a:rPr lang="fr-FR" sz="2400" dirty="0">
                <a:solidFill>
                  <a:prstClr val="black"/>
                </a:solidFill>
                <a:latin typeface="Calibri"/>
              </a:rPr>
              <a:t>Le taux de prélèvement transmis dans le CRM a </a:t>
            </a:r>
            <a:r>
              <a:rPr lang="fr-FR" sz="2400" b="1" dirty="0">
                <a:solidFill>
                  <a:srgbClr val="FF0000"/>
                </a:solidFill>
                <a:latin typeface="Calibri"/>
              </a:rPr>
              <a:t>une date de validité</a:t>
            </a:r>
            <a:r>
              <a:rPr lang="fr-FR" sz="2400" dirty="0">
                <a:solidFill>
                  <a:prstClr val="black"/>
                </a:solidFill>
                <a:latin typeface="Calibri"/>
              </a:rPr>
              <a:t>.</a:t>
            </a:r>
          </a:p>
          <a:p>
            <a:pPr lvl="3" defTabSz="457200">
              <a:defRPr/>
            </a:pPr>
            <a:r>
              <a:rPr lang="fr-FR" sz="2400" dirty="0">
                <a:solidFill>
                  <a:prstClr val="black"/>
                </a:solidFill>
                <a:latin typeface="Calibri"/>
              </a:rPr>
              <a:t>Il est valable jusqu’à </a:t>
            </a:r>
            <a:r>
              <a:rPr lang="fr-FR" sz="2400" b="1" dirty="0">
                <a:solidFill>
                  <a:srgbClr val="FF0000"/>
                </a:solidFill>
                <a:latin typeface="Calibri"/>
              </a:rPr>
              <a:t>la fin du 2</a:t>
            </a:r>
            <a:r>
              <a:rPr lang="fr-FR" sz="2400" b="1" baseline="30000" dirty="0">
                <a:solidFill>
                  <a:srgbClr val="FF0000"/>
                </a:solidFill>
                <a:latin typeface="Calibri"/>
              </a:rPr>
              <a:t>ème</a:t>
            </a:r>
            <a:r>
              <a:rPr lang="fr-FR" sz="2400" b="1" dirty="0">
                <a:solidFill>
                  <a:srgbClr val="FF0000"/>
                </a:solidFill>
                <a:latin typeface="Calibri"/>
              </a:rPr>
              <a:t> mois </a:t>
            </a:r>
            <a:r>
              <a:rPr lang="fr-FR" sz="2400" dirty="0">
                <a:solidFill>
                  <a:prstClr val="black"/>
                </a:solidFill>
                <a:latin typeface="Calibri"/>
              </a:rPr>
              <a:t>suivant sa mise à disposition. </a:t>
            </a:r>
          </a:p>
          <a:p>
            <a:pPr lvl="3" defTabSz="457200">
              <a:defRPr/>
            </a:pPr>
            <a:r>
              <a:rPr lang="fr-FR" sz="2400" dirty="0">
                <a:solidFill>
                  <a:prstClr val="black"/>
                </a:solidFill>
                <a:latin typeface="Calibri"/>
              </a:rPr>
              <a:t>Au delà, l’employeur n’a plus le droit de l’utiliser</a:t>
            </a:r>
          </a:p>
          <a:p>
            <a:pPr lvl="2" defTabSz="457200">
              <a:defRPr/>
            </a:pPr>
            <a:endParaRPr lang="fr-FR" sz="1600" dirty="0">
              <a:solidFill>
                <a:prstClr val="black"/>
              </a:solidFill>
              <a:latin typeface="Calibri"/>
            </a:endParaRPr>
          </a:p>
          <a:p>
            <a:pPr lvl="2" defTabSz="457200">
              <a:defRPr/>
            </a:pPr>
            <a:endParaRPr lang="fr-FR" sz="1600" dirty="0">
              <a:solidFill>
                <a:prstClr val="black"/>
              </a:solidFill>
              <a:latin typeface="Calibri"/>
            </a:endParaRPr>
          </a:p>
          <a:p>
            <a:pPr defTabSz="457200">
              <a:defRPr/>
            </a:pPr>
            <a:r>
              <a:rPr lang="fr-FR" sz="2400" b="1" dirty="0"/>
              <a:t>Exemple 1 : </a:t>
            </a:r>
          </a:p>
          <a:p>
            <a:pPr defTabSz="457200">
              <a:defRPr/>
            </a:pPr>
            <a:r>
              <a:rPr lang="fr-FR" sz="2400" dirty="0"/>
              <a:t>Un collecteur transmet une DSN le 15 février pour déclarer les revenus d'un salarié versés le 29 janvier. L'administration fiscale met à disposition du collecteur le compte-rendu comportant le taux de prélèvement du salarié le 20 février. </a:t>
            </a:r>
          </a:p>
          <a:p>
            <a:pPr defTabSz="457200">
              <a:defRPr/>
            </a:pPr>
            <a:r>
              <a:rPr lang="fr-FR" sz="2400" dirty="0"/>
              <a:t>Le taux est valide jusqu'au 30 avril. </a:t>
            </a:r>
          </a:p>
          <a:p>
            <a:pPr defTabSz="457200">
              <a:defRPr/>
            </a:pPr>
            <a:r>
              <a:rPr lang="fr-FR" sz="2400" dirty="0"/>
              <a:t>Le collecteur peut appliquer ce taux pour précompter la retenue à la source sur les revenus versés au titre des mois de février, mars et avril déclarés respectivement le 15 mars, le 15 avril et le 15 mai.</a:t>
            </a:r>
            <a:endParaRPr lang="fr-FR" sz="2400" u="sng" dirty="0">
              <a:solidFill>
                <a:prstClr val="black"/>
              </a:solidFill>
              <a:latin typeface="Calibri"/>
            </a:endParaRPr>
          </a:p>
          <a:p>
            <a:pPr defTabSz="457200">
              <a:defRPr/>
            </a:pPr>
            <a:endParaRPr lang="fr-FR" sz="1600" dirty="0">
              <a:solidFill>
                <a:prstClr val="black"/>
              </a:solidFill>
              <a:latin typeface="Calibri"/>
            </a:endParaRPr>
          </a:p>
          <a:p>
            <a:pPr defTabSz="457200">
              <a:defRPr/>
            </a:pPr>
            <a:r>
              <a:rPr lang="fr-FR" dirty="0">
                <a:solidFill>
                  <a:prstClr val="black"/>
                </a:solidFill>
                <a:latin typeface="Calibri"/>
              </a:rPr>
              <a:t>	</a:t>
            </a:r>
          </a:p>
          <a:p>
            <a:pPr defTabSz="457200">
              <a:defRPr/>
            </a:pPr>
            <a:endParaRPr lang="fr-FR" dirty="0">
              <a:solidFill>
                <a:prstClr val="black"/>
              </a:solidFill>
              <a:latin typeface="Calibri"/>
            </a:endParaRPr>
          </a:p>
        </p:txBody>
      </p:sp>
      <p:sp>
        <p:nvSpPr>
          <p:cNvPr id="6" name="Espace réservé du contenu 1">
            <a:extLst>
              <a:ext uri="{FF2B5EF4-FFF2-40B4-BE49-F238E27FC236}">
                <a16:creationId xmlns:a16="http://schemas.microsoft.com/office/drawing/2014/main" id="{32FD5654-8CF9-4BE6-9B1C-DFD326B029A4}"/>
              </a:ext>
            </a:extLst>
          </p:cNvPr>
          <p:cNvSpPr txBox="1">
            <a:spLocks/>
          </p:cNvSpPr>
          <p:nvPr/>
        </p:nvSpPr>
        <p:spPr>
          <a:xfrm>
            <a:off x="642938" y="415598"/>
            <a:ext cx="974090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 côté employeur</a:t>
            </a:r>
          </a:p>
        </p:txBody>
      </p:sp>
      <p:pic>
        <p:nvPicPr>
          <p:cNvPr id="3" name="Image 2">
            <a:extLst>
              <a:ext uri="{FF2B5EF4-FFF2-40B4-BE49-F238E27FC236}">
                <a16:creationId xmlns:a16="http://schemas.microsoft.com/office/drawing/2014/main" id="{93437E1C-61ED-4936-8175-CDAE94D51102}"/>
              </a:ext>
            </a:extLst>
          </p:cNvPr>
          <p:cNvPicPr>
            <a:picLocks noChangeAspect="1"/>
          </p:cNvPicPr>
          <p:nvPr/>
        </p:nvPicPr>
        <p:blipFill>
          <a:blip r:embed="rId3"/>
          <a:stretch>
            <a:fillRect/>
          </a:stretch>
        </p:blipFill>
        <p:spPr>
          <a:xfrm>
            <a:off x="425781" y="2193978"/>
            <a:ext cx="1712662" cy="842339"/>
          </a:xfrm>
          <a:prstGeom prst="rect">
            <a:avLst/>
          </a:prstGeom>
        </p:spPr>
      </p:pic>
    </p:spTree>
    <p:extLst>
      <p:ext uri="{BB962C8B-B14F-4D97-AF65-F5344CB8AC3E}">
        <p14:creationId xmlns:p14="http://schemas.microsoft.com/office/powerpoint/2010/main" val="618061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6789" y="1627654"/>
            <a:ext cx="11048587" cy="4893647"/>
          </a:xfrm>
          <a:prstGeom prst="rect">
            <a:avLst/>
          </a:prstGeom>
          <a:noFill/>
        </p:spPr>
        <p:txBody>
          <a:bodyPr wrap="square" rtlCol="0">
            <a:spAutoFit/>
          </a:bodyPr>
          <a:lstStyle/>
          <a:p>
            <a:pPr defTabSz="457200">
              <a:defRPr/>
            </a:pPr>
            <a:r>
              <a:rPr lang="fr-FR" sz="2400" dirty="0">
                <a:solidFill>
                  <a:prstClr val="black"/>
                </a:solidFill>
                <a:latin typeface="Calibri"/>
              </a:rPr>
              <a:t>Tous les mois, l’employeur reçoit des taux de PAS dans le CRM, pouvant être différents.</a:t>
            </a:r>
          </a:p>
          <a:p>
            <a:pPr defTabSz="457200">
              <a:defRPr/>
            </a:pPr>
            <a:endParaRPr lang="fr-FR" sz="2400" dirty="0">
              <a:solidFill>
                <a:prstClr val="black"/>
              </a:solidFill>
              <a:latin typeface="Calibri"/>
            </a:endParaRPr>
          </a:p>
          <a:p>
            <a:pPr defTabSz="457200">
              <a:defRPr/>
            </a:pPr>
            <a:r>
              <a:rPr lang="fr-FR" sz="2400" dirty="0">
                <a:solidFill>
                  <a:srgbClr val="E73446"/>
                </a:solidFill>
                <a:latin typeface="Calibri bold"/>
                <a:ea typeface="+mj-ea"/>
                <a:cs typeface="+mj-cs"/>
              </a:rPr>
              <a:t>Mais quel taux utiliser ?</a:t>
            </a:r>
          </a:p>
          <a:p>
            <a:pPr defTabSz="457200">
              <a:defRPr/>
            </a:pPr>
            <a:endParaRPr lang="fr-FR" sz="2400" dirty="0">
              <a:solidFill>
                <a:srgbClr val="E73446"/>
              </a:solidFill>
              <a:latin typeface="Calibri bold"/>
              <a:ea typeface="+mj-ea"/>
              <a:cs typeface="+mj-cs"/>
            </a:endParaRPr>
          </a:p>
          <a:p>
            <a:pPr defTabSz="457200">
              <a:defRPr/>
            </a:pPr>
            <a:r>
              <a:rPr lang="fr-FR" sz="2400" dirty="0">
                <a:solidFill>
                  <a:prstClr val="black"/>
                </a:solidFill>
                <a:latin typeface="Calibri"/>
              </a:rPr>
              <a:t>L’employeur devra appliquer le taux issu du compte-rendu </a:t>
            </a:r>
            <a:r>
              <a:rPr lang="fr-FR" sz="2400" b="1" dirty="0">
                <a:solidFill>
                  <a:srgbClr val="FF0000"/>
                </a:solidFill>
                <a:latin typeface="Calibri"/>
              </a:rPr>
              <a:t>le plus récent </a:t>
            </a:r>
            <a:r>
              <a:rPr lang="fr-FR" sz="2400" dirty="0">
                <a:solidFill>
                  <a:prstClr val="black"/>
                </a:solidFill>
                <a:latin typeface="Calibri"/>
              </a:rPr>
              <a:t>transmis par l’administration fiscale.</a:t>
            </a:r>
          </a:p>
          <a:p>
            <a:pPr defTabSz="457200">
              <a:defRPr/>
            </a:pPr>
            <a:r>
              <a:rPr lang="fr-FR" sz="2400" dirty="0"/>
              <a:t>Toutefois, si le débiteur n'a pas la possibilité d'appliquer le taux le plus récent mis à sa disposition dans le dernier compte rendu, il peut alors appliquer un taux de prélèvement issu d'un compte-rendu antérieur dès lors que ce taux est toujours valide à la date de son application.</a:t>
            </a:r>
            <a:endParaRPr lang="fr-FR" sz="2400" dirty="0">
              <a:solidFill>
                <a:prstClr val="black"/>
              </a:solidFill>
              <a:latin typeface="Calibri"/>
            </a:endParaRPr>
          </a:p>
          <a:p>
            <a:pPr defTabSz="457200">
              <a:defRPr/>
            </a:pPr>
            <a:endParaRPr lang="fr-FR" sz="2400" dirty="0">
              <a:solidFill>
                <a:prstClr val="black"/>
              </a:solidFill>
              <a:latin typeface="Calibri"/>
            </a:endParaRPr>
          </a:p>
          <a:p>
            <a:pPr defTabSz="457200">
              <a:defRPr/>
            </a:pPr>
            <a:r>
              <a:rPr lang="fr-FR" sz="2400" dirty="0">
                <a:solidFill>
                  <a:prstClr val="black"/>
                </a:solidFill>
                <a:latin typeface="Calibri"/>
              </a:rPr>
              <a:t>A défaut de disposer d’un taux valide pour un salarié, l’employeur applique </a:t>
            </a:r>
            <a:r>
              <a:rPr lang="fr-FR" sz="2400" b="1" dirty="0">
                <a:solidFill>
                  <a:srgbClr val="FF0000"/>
                </a:solidFill>
                <a:latin typeface="Calibri"/>
              </a:rPr>
              <a:t>la grille du taux neutre</a:t>
            </a:r>
          </a:p>
        </p:txBody>
      </p:sp>
      <p:sp>
        <p:nvSpPr>
          <p:cNvPr id="6" name="Espace réservé du contenu 1">
            <a:extLst>
              <a:ext uri="{FF2B5EF4-FFF2-40B4-BE49-F238E27FC236}">
                <a16:creationId xmlns:a16="http://schemas.microsoft.com/office/drawing/2014/main" id="{32FD5654-8CF9-4BE6-9B1C-DFD326B029A4}"/>
              </a:ext>
            </a:extLst>
          </p:cNvPr>
          <p:cNvSpPr txBox="1">
            <a:spLocks/>
          </p:cNvSpPr>
          <p:nvPr/>
        </p:nvSpPr>
        <p:spPr>
          <a:xfrm>
            <a:off x="642938" y="415598"/>
            <a:ext cx="974090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 côté employeur</a:t>
            </a:r>
          </a:p>
        </p:txBody>
      </p:sp>
    </p:spTree>
    <p:extLst>
      <p:ext uri="{BB962C8B-B14F-4D97-AF65-F5344CB8AC3E}">
        <p14:creationId xmlns:p14="http://schemas.microsoft.com/office/powerpoint/2010/main" val="395234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6" y="211699"/>
            <a:ext cx="6991184" cy="1331913"/>
          </a:xfrm>
        </p:spPr>
        <p:txBody>
          <a:bodyPr/>
          <a:lstStyle/>
          <a:p>
            <a:r>
              <a:rPr lang="fr-FR" dirty="0"/>
              <a:t>Le PAS – côté employeur</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7632700" y="-18838"/>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283596" y="3921328"/>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9411" y="1734898"/>
            <a:ext cx="9064978" cy="1477328"/>
          </a:xfrm>
          <a:prstGeom prst="rect">
            <a:avLst/>
          </a:prstGeom>
          <a:noFill/>
        </p:spPr>
        <p:txBody>
          <a:bodyPr wrap="square" rtlCol="0">
            <a:spAutoFit/>
          </a:bodyPr>
          <a:lstStyle/>
          <a:p>
            <a:pPr algn="ctr" defTabSz="457200">
              <a:defRPr/>
            </a:pPr>
            <a:r>
              <a:rPr lang="fr-FR" sz="3000" b="1" dirty="0">
                <a:solidFill>
                  <a:prstClr val="black">
                    <a:lumMod val="65000"/>
                    <a:lumOff val="35000"/>
                  </a:prstClr>
                </a:solidFill>
                <a:latin typeface="Calibri"/>
              </a:rPr>
              <a:t>J’ai appliqué pour un nouveau salarié un taux non personnalisé, je dois rectifier rétroactivement les montants calculés lorsque je reçois le taux de la DGFIP.</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641300" y="4334988"/>
            <a:ext cx="9601200" cy="1938992"/>
          </a:xfrm>
          <a:prstGeom prst="rect">
            <a:avLst/>
          </a:prstGeom>
          <a:noFill/>
        </p:spPr>
        <p:txBody>
          <a:bodyPr wrap="square" rtlCol="0">
            <a:spAutoFit/>
          </a:bodyPr>
          <a:lstStyle/>
          <a:p>
            <a:pPr algn="just" defTabSz="457200">
              <a:defRPr/>
            </a:pPr>
            <a:r>
              <a:rPr lang="fr-FR" sz="2400" b="1" dirty="0">
                <a:solidFill>
                  <a:srgbClr val="323232"/>
                </a:solidFill>
                <a:latin typeface="&amp;quot"/>
              </a:rPr>
              <a:t>Aucun calcul rétroactif n’est à faire. </a:t>
            </a:r>
          </a:p>
          <a:p>
            <a:pPr algn="just" defTabSz="457200">
              <a:defRPr/>
            </a:pPr>
            <a:r>
              <a:rPr lang="fr-FR" sz="2400" dirty="0">
                <a:solidFill>
                  <a:srgbClr val="323232"/>
                </a:solidFill>
                <a:latin typeface="&amp;quot"/>
              </a:rPr>
              <a:t>Si vous avez appliqué un taux non personnalisé car vous ne disposiez pas du taux personnel du salarié, nous n’avez rien à recalculer quand vous recevrez le taux réel par la DGFIP. </a:t>
            </a:r>
          </a:p>
          <a:p>
            <a:pPr algn="just" defTabSz="457200">
              <a:defRPr/>
            </a:pPr>
            <a:r>
              <a:rPr lang="fr-FR" sz="2400" dirty="0">
                <a:solidFill>
                  <a:srgbClr val="323232"/>
                </a:solidFill>
                <a:latin typeface="&amp;quot"/>
              </a:rPr>
              <a:t>Vous appliquerez ce taux pour les futurs versements.</a:t>
            </a:r>
          </a:p>
        </p:txBody>
      </p:sp>
    </p:spTree>
    <p:extLst>
      <p:ext uri="{BB962C8B-B14F-4D97-AF65-F5344CB8AC3E}">
        <p14:creationId xmlns:p14="http://schemas.microsoft.com/office/powerpoint/2010/main" val="7269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6" y="211699"/>
            <a:ext cx="6762583" cy="1331913"/>
          </a:xfrm>
        </p:spPr>
        <p:txBody>
          <a:bodyPr/>
          <a:lstStyle/>
          <a:p>
            <a:r>
              <a:rPr lang="fr-FR" dirty="0"/>
              <a:t>Le PAS – côté employeur</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7851353" y="-58088"/>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l="82" t="52" r="-82" b="49948"/>
          <a:stretch/>
        </p:blipFill>
        <p:spPr>
          <a:xfrm rot="19647288">
            <a:off x="283596" y="3921328"/>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9411" y="1734898"/>
            <a:ext cx="9064978" cy="1477328"/>
          </a:xfrm>
          <a:prstGeom prst="rect">
            <a:avLst/>
          </a:prstGeom>
          <a:noFill/>
        </p:spPr>
        <p:txBody>
          <a:bodyPr wrap="square" rtlCol="0">
            <a:spAutoFit/>
          </a:bodyPr>
          <a:lstStyle/>
          <a:p>
            <a:pPr algn="ctr" defTabSz="457200">
              <a:defRPr/>
            </a:pPr>
            <a:r>
              <a:rPr lang="fr-FR" sz="3000" b="1" dirty="0">
                <a:solidFill>
                  <a:prstClr val="black">
                    <a:lumMod val="65000"/>
                    <a:lumOff val="35000"/>
                  </a:prstClr>
                </a:solidFill>
                <a:latin typeface="Calibri"/>
              </a:rPr>
              <a:t>Je verse en novembre 2019, un rappel de salaire à un salarié parti en juillet 2019. </a:t>
            </a:r>
          </a:p>
          <a:p>
            <a:pPr algn="ctr" defTabSz="457200">
              <a:defRPr/>
            </a:pPr>
            <a:r>
              <a:rPr lang="fr-FR" sz="3000" b="1" dirty="0">
                <a:solidFill>
                  <a:prstClr val="black">
                    <a:lumMod val="65000"/>
                    <a:lumOff val="35000"/>
                  </a:prstClr>
                </a:solidFill>
                <a:latin typeface="Calibri"/>
              </a:rPr>
              <a:t>J’applique le taux neutre.</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641300" y="4334988"/>
            <a:ext cx="9601200" cy="1631216"/>
          </a:xfrm>
          <a:prstGeom prst="rect">
            <a:avLst/>
          </a:prstGeom>
          <a:noFill/>
        </p:spPr>
        <p:txBody>
          <a:bodyPr wrap="square" rtlCol="0">
            <a:spAutoFit/>
          </a:bodyPr>
          <a:lstStyle/>
          <a:p>
            <a:pPr defTabSz="457200">
              <a:defRPr/>
            </a:pPr>
            <a:r>
              <a:rPr lang="fr-FR" sz="2000" dirty="0">
                <a:solidFill>
                  <a:srgbClr val="323232"/>
                </a:solidFill>
                <a:latin typeface="&amp;quot"/>
              </a:rPr>
              <a:t>La fin de relation contractuelle entre un salarié et son employeur ne fait pas obstacle à ce que ce dernier applique le taux transmis par l’administration fiscale pour tout revenu versé postérieurement à la date de fin du contrat, </a:t>
            </a:r>
            <a:r>
              <a:rPr lang="fr-FR" sz="2000" b="1" dirty="0">
                <a:solidFill>
                  <a:srgbClr val="323232"/>
                </a:solidFill>
                <a:latin typeface="&amp;quot"/>
              </a:rPr>
              <a:t>dès lors que le taux est encore valide</a:t>
            </a:r>
            <a:r>
              <a:rPr lang="fr-FR" sz="2000" dirty="0">
                <a:solidFill>
                  <a:srgbClr val="323232"/>
                </a:solidFill>
                <a:latin typeface="&amp;quot"/>
              </a:rPr>
              <a:t>. </a:t>
            </a:r>
          </a:p>
          <a:p>
            <a:pPr defTabSz="457200">
              <a:defRPr/>
            </a:pPr>
            <a:r>
              <a:rPr lang="fr-FR" sz="2000" b="1" dirty="0">
                <a:solidFill>
                  <a:srgbClr val="323232"/>
                </a:solidFill>
                <a:latin typeface="&amp;quot"/>
              </a:rPr>
              <a:t>Au-delà de la période de validité </a:t>
            </a:r>
            <a:r>
              <a:rPr lang="fr-FR" sz="2000" dirty="0">
                <a:solidFill>
                  <a:srgbClr val="323232"/>
                </a:solidFill>
                <a:latin typeface="&amp;quot"/>
              </a:rPr>
              <a:t>du dernier taux transmis par l’administration fiscale, l’employeur appliquera alors un </a:t>
            </a:r>
            <a:r>
              <a:rPr lang="fr-FR" sz="2000" b="1" dirty="0">
                <a:solidFill>
                  <a:srgbClr val="323232"/>
                </a:solidFill>
                <a:latin typeface="&amp;quot"/>
              </a:rPr>
              <a:t>taux par défaut</a:t>
            </a:r>
            <a:r>
              <a:rPr lang="fr-FR" sz="2000" dirty="0">
                <a:solidFill>
                  <a:srgbClr val="323232"/>
                </a:solidFill>
                <a:latin typeface="&amp;quot"/>
              </a:rPr>
              <a:t>.</a:t>
            </a:r>
          </a:p>
        </p:txBody>
      </p:sp>
    </p:spTree>
    <p:extLst>
      <p:ext uri="{BB962C8B-B14F-4D97-AF65-F5344CB8AC3E}">
        <p14:creationId xmlns:p14="http://schemas.microsoft.com/office/powerpoint/2010/main" val="413749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7" y="211699"/>
            <a:ext cx="6959566" cy="1331913"/>
          </a:xfrm>
        </p:spPr>
        <p:txBody>
          <a:bodyPr/>
          <a:lstStyle/>
          <a:p>
            <a:r>
              <a:rPr lang="fr-FR" dirty="0"/>
              <a:t>Le PAS – côté employeur</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7601083" y="-18838"/>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365657" y="4437143"/>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582614" y="1829892"/>
            <a:ext cx="9601199" cy="2308324"/>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Mon salarié m’apporte son avis d’imposition qui indique un taux de prélèvement différent de celui appliqué sur son bulletin. Je dois le prendre en compte ?</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771078" y="4700388"/>
            <a:ext cx="9601200" cy="1938992"/>
          </a:xfrm>
          <a:prstGeom prst="rect">
            <a:avLst/>
          </a:prstGeom>
          <a:noFill/>
        </p:spPr>
        <p:txBody>
          <a:bodyPr wrap="square" rtlCol="0">
            <a:spAutoFit/>
          </a:bodyPr>
          <a:lstStyle/>
          <a:p>
            <a:pPr algn="just" defTabSz="457200">
              <a:defRPr/>
            </a:pPr>
            <a:r>
              <a:rPr lang="fr-FR" sz="2400" b="1" dirty="0">
                <a:solidFill>
                  <a:srgbClr val="323232"/>
                </a:solidFill>
                <a:latin typeface="&amp;quot"/>
              </a:rPr>
              <a:t>L’employeur ne doit pas tenir compte que des taux de prélèvement transmis par la DGFIP.</a:t>
            </a:r>
          </a:p>
          <a:p>
            <a:pPr algn="just" defTabSz="457200">
              <a:defRPr/>
            </a:pPr>
            <a:endParaRPr lang="fr-FR" sz="2400" b="1" dirty="0">
              <a:solidFill>
                <a:srgbClr val="323232"/>
              </a:solidFill>
              <a:latin typeface="&amp;quot"/>
            </a:endParaRPr>
          </a:p>
          <a:p>
            <a:pPr algn="just" defTabSz="457200">
              <a:defRPr/>
            </a:pPr>
            <a:r>
              <a:rPr lang="fr-FR" sz="2400" b="1" dirty="0">
                <a:solidFill>
                  <a:srgbClr val="323232"/>
                </a:solidFill>
                <a:latin typeface="&amp;quot"/>
              </a:rPr>
              <a:t>Il n’y a aucune interaction pour le prélèvement à la source entre le salarié et l’employeur.</a:t>
            </a:r>
            <a:endParaRPr lang="fr-FR" sz="2400" dirty="0">
              <a:solidFill>
                <a:srgbClr val="323232"/>
              </a:solidFill>
              <a:latin typeface="&amp;quot"/>
            </a:endParaRPr>
          </a:p>
        </p:txBody>
      </p:sp>
    </p:spTree>
    <p:extLst>
      <p:ext uri="{BB962C8B-B14F-4D97-AF65-F5344CB8AC3E}">
        <p14:creationId xmlns:p14="http://schemas.microsoft.com/office/powerpoint/2010/main" val="54549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A562C08-C91C-4FC6-9707-D32C8D311110}"/>
              </a:ext>
            </a:extLst>
          </p:cNvPr>
          <p:cNvPicPr>
            <a:picLocks noChangeAspect="1"/>
          </p:cNvPicPr>
          <p:nvPr/>
        </p:nvPicPr>
        <p:blipFill rotWithShape="1">
          <a:blip r:embed="rId2"/>
          <a:srcRect t="50000"/>
          <a:stretch/>
        </p:blipFill>
        <p:spPr>
          <a:xfrm rot="19647288">
            <a:off x="342210" y="4362823"/>
            <a:ext cx="2143125" cy="1071562"/>
          </a:xfrm>
          <a:prstGeom prst="rect">
            <a:avLst/>
          </a:prstGeom>
        </p:spPr>
      </p:pic>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6" y="211699"/>
            <a:ext cx="6737183" cy="1331913"/>
          </a:xfrm>
        </p:spPr>
        <p:txBody>
          <a:bodyPr/>
          <a:lstStyle/>
          <a:p>
            <a:r>
              <a:rPr lang="fr-FR" dirty="0"/>
              <a:t>Le PAS – côté employeur</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3"/>
          <a:srcRect r="6086"/>
          <a:stretch/>
        </p:blipFill>
        <p:spPr>
          <a:xfrm>
            <a:off x="7639183" y="-71110"/>
            <a:ext cx="2431236" cy="1792986"/>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1"/>
            <a:ext cx="8382286" cy="1754326"/>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J’embauche un nouveau salarié. Je peux obtenir son taux individualisé avant d’établir son 1</a:t>
            </a:r>
            <a:r>
              <a:rPr lang="fr-FR" sz="3600" b="1" baseline="30000" dirty="0">
                <a:solidFill>
                  <a:prstClr val="black">
                    <a:lumMod val="65000"/>
                    <a:lumOff val="35000"/>
                  </a:prstClr>
                </a:solidFill>
                <a:latin typeface="Calibri"/>
              </a:rPr>
              <a:t>er</a:t>
            </a:r>
            <a:r>
              <a:rPr lang="fr-FR" sz="3600" b="1" dirty="0">
                <a:solidFill>
                  <a:prstClr val="black">
                    <a:lumMod val="65000"/>
                    <a:lumOff val="35000"/>
                  </a:prstClr>
                </a:solidFill>
                <a:latin typeface="Calibri"/>
              </a:rPr>
              <a:t> bulletin de salaire ?</a:t>
            </a:r>
          </a:p>
        </p:txBody>
      </p:sp>
      <p:sp>
        <p:nvSpPr>
          <p:cNvPr id="6" name="ZoneTexte 5">
            <a:extLst>
              <a:ext uri="{FF2B5EF4-FFF2-40B4-BE49-F238E27FC236}">
                <a16:creationId xmlns:a16="http://schemas.microsoft.com/office/drawing/2014/main" id="{AE607FCB-8453-4C96-A461-8652A073BF21}"/>
              </a:ext>
            </a:extLst>
          </p:cNvPr>
          <p:cNvSpPr txBox="1"/>
          <p:nvPr/>
        </p:nvSpPr>
        <p:spPr>
          <a:xfrm>
            <a:off x="2032894" y="4670654"/>
            <a:ext cx="9601200" cy="2123658"/>
          </a:xfrm>
          <a:prstGeom prst="rect">
            <a:avLst/>
          </a:prstGeom>
          <a:noFill/>
        </p:spPr>
        <p:txBody>
          <a:bodyPr wrap="square" rtlCol="0">
            <a:spAutoFit/>
          </a:bodyPr>
          <a:lstStyle/>
          <a:p>
            <a:pPr algn="just" defTabSz="457200">
              <a:defRPr/>
            </a:pPr>
            <a:r>
              <a:rPr lang="fr-FR" sz="2800" dirty="0">
                <a:solidFill>
                  <a:srgbClr val="323232"/>
                </a:solidFill>
                <a:latin typeface="&amp;quot"/>
              </a:rPr>
              <a:t>L’employeur ne dispose pas du taux à appliquer au salarié lors de l’établissement du bulletin de salaire. Ce taux sera réceptionné suite à l’envoi de la DSN. La grille du taux neutre sera appliquée automatiquement dans cette attente ( 1 ou 2 mois)</a:t>
            </a:r>
          </a:p>
          <a:p>
            <a:pPr algn="just" defTabSz="457200">
              <a:defRPr/>
            </a:pPr>
            <a:endParaRPr lang="fr-FR" sz="2000" dirty="0">
              <a:solidFill>
                <a:srgbClr val="323232"/>
              </a:solidFill>
              <a:latin typeface="&amp;quot"/>
            </a:endParaRPr>
          </a:p>
        </p:txBody>
      </p:sp>
    </p:spTree>
    <p:extLst>
      <p:ext uri="{BB962C8B-B14F-4D97-AF65-F5344CB8AC3E}">
        <p14:creationId xmlns:p14="http://schemas.microsoft.com/office/powerpoint/2010/main" val="6079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6" y="211699"/>
            <a:ext cx="6737183" cy="1331913"/>
          </a:xfrm>
        </p:spPr>
        <p:txBody>
          <a:bodyPr/>
          <a:lstStyle/>
          <a:p>
            <a:r>
              <a:rPr lang="fr-FR" dirty="0"/>
              <a:t>Le PAS – côté employeur</a:t>
            </a:r>
          </a:p>
        </p:txBody>
      </p:sp>
      <p:sp>
        <p:nvSpPr>
          <p:cNvPr id="6" name="ZoneTexte 5">
            <a:extLst>
              <a:ext uri="{FF2B5EF4-FFF2-40B4-BE49-F238E27FC236}">
                <a16:creationId xmlns:a16="http://schemas.microsoft.com/office/drawing/2014/main" id="{AE607FCB-8453-4C96-A461-8652A073BF21}"/>
              </a:ext>
            </a:extLst>
          </p:cNvPr>
          <p:cNvSpPr txBox="1"/>
          <p:nvPr/>
        </p:nvSpPr>
        <p:spPr>
          <a:xfrm>
            <a:off x="2461846" y="1543612"/>
            <a:ext cx="9284790" cy="4401205"/>
          </a:xfrm>
          <a:prstGeom prst="rect">
            <a:avLst/>
          </a:prstGeom>
          <a:noFill/>
        </p:spPr>
        <p:txBody>
          <a:bodyPr wrap="square" rtlCol="0">
            <a:spAutoFit/>
          </a:bodyPr>
          <a:lstStyle/>
          <a:p>
            <a:pPr algn="just" defTabSz="457200">
              <a:defRPr/>
            </a:pPr>
            <a:r>
              <a:rPr lang="fr-FR" sz="2800" dirty="0">
                <a:solidFill>
                  <a:srgbClr val="323232"/>
                </a:solidFill>
                <a:latin typeface="&amp;quot"/>
              </a:rPr>
              <a:t>Nouveaux embauchés : obtenir le taux ?</a:t>
            </a:r>
          </a:p>
          <a:p>
            <a:pPr algn="just" defTabSz="457200">
              <a:defRPr/>
            </a:pPr>
            <a:endParaRPr lang="fr-FR" sz="2800" dirty="0">
              <a:solidFill>
                <a:srgbClr val="323232"/>
              </a:solidFill>
              <a:latin typeface="&amp;quot"/>
            </a:endParaRPr>
          </a:p>
          <a:p>
            <a:pPr algn="just" defTabSz="457200">
              <a:defRPr/>
            </a:pPr>
            <a:r>
              <a:rPr lang="fr-FR" sz="2800" dirty="0">
                <a:solidFill>
                  <a:srgbClr val="323232"/>
                </a:solidFill>
                <a:latin typeface="&amp;quot"/>
              </a:rPr>
              <a:t>Pour pallier cet inconvénient, les employeurs qui le souhaitent pourront obtenir le taux de PAS d’un nouvel embauché en sollicitant le </a:t>
            </a:r>
            <a:r>
              <a:rPr lang="fr-FR" sz="2800" b="1" dirty="0">
                <a:solidFill>
                  <a:srgbClr val="FF0000"/>
                </a:solidFill>
                <a:latin typeface="&amp;quot"/>
              </a:rPr>
              <a:t>service </a:t>
            </a:r>
            <a:r>
              <a:rPr lang="fr-FR" sz="2800" b="1" dirty="0" err="1">
                <a:solidFill>
                  <a:srgbClr val="FF0000"/>
                </a:solidFill>
                <a:latin typeface="&amp;quot"/>
              </a:rPr>
              <a:t>TOPaze</a:t>
            </a:r>
            <a:r>
              <a:rPr lang="fr-FR" sz="2800" dirty="0">
                <a:solidFill>
                  <a:srgbClr val="323232"/>
                </a:solidFill>
                <a:latin typeface="&amp;quot"/>
              </a:rPr>
              <a:t>, indépendamment du rythme des CRM des DSN mensuelles. </a:t>
            </a:r>
          </a:p>
          <a:p>
            <a:pPr algn="just" defTabSz="457200">
              <a:defRPr/>
            </a:pPr>
            <a:endParaRPr lang="fr-FR" sz="2800" dirty="0">
              <a:solidFill>
                <a:srgbClr val="323232"/>
              </a:solidFill>
              <a:latin typeface="&amp;quot"/>
            </a:endParaRPr>
          </a:p>
          <a:p>
            <a:pPr algn="just" defTabSz="457200">
              <a:defRPr/>
            </a:pPr>
            <a:endParaRPr lang="fr-FR" sz="2800" dirty="0">
              <a:solidFill>
                <a:srgbClr val="323232"/>
              </a:solidFill>
              <a:latin typeface="&amp;quot"/>
            </a:endParaRPr>
          </a:p>
          <a:p>
            <a:pPr algn="just" defTabSz="457200">
              <a:defRPr/>
            </a:pPr>
            <a:r>
              <a:rPr lang="fr-FR" sz="2800" dirty="0">
                <a:solidFill>
                  <a:srgbClr val="323232"/>
                </a:solidFill>
                <a:latin typeface="&amp;quot"/>
              </a:rPr>
              <a:t>Ce service, qui </a:t>
            </a:r>
            <a:r>
              <a:rPr lang="fr-FR" sz="2800" b="1" dirty="0">
                <a:solidFill>
                  <a:srgbClr val="FF0000"/>
                </a:solidFill>
                <a:latin typeface="&amp;quot"/>
              </a:rPr>
              <a:t>devrait ouvrir en décembre 2018</a:t>
            </a:r>
            <a:r>
              <a:rPr lang="fr-FR" sz="2800" dirty="0">
                <a:solidFill>
                  <a:srgbClr val="323232"/>
                </a:solidFill>
                <a:latin typeface="&amp;quot"/>
              </a:rPr>
              <a:t>, permettra d’éviter l’application du taux neutre les premiers mois </a:t>
            </a:r>
          </a:p>
        </p:txBody>
      </p:sp>
      <p:pic>
        <p:nvPicPr>
          <p:cNvPr id="8" name="Image 7">
            <a:extLst>
              <a:ext uri="{FF2B5EF4-FFF2-40B4-BE49-F238E27FC236}">
                <a16:creationId xmlns:a16="http://schemas.microsoft.com/office/drawing/2014/main" id="{C703AFE6-4245-4F4B-9106-57082B95E91A}"/>
              </a:ext>
            </a:extLst>
          </p:cNvPr>
          <p:cNvPicPr>
            <a:picLocks noChangeAspect="1"/>
          </p:cNvPicPr>
          <p:nvPr/>
        </p:nvPicPr>
        <p:blipFill>
          <a:blip r:embed="rId2"/>
          <a:stretch>
            <a:fillRect/>
          </a:stretch>
        </p:blipFill>
        <p:spPr>
          <a:xfrm rot="20208091">
            <a:off x="382421" y="2839447"/>
            <a:ext cx="1763747" cy="1179107"/>
          </a:xfrm>
          <a:prstGeom prst="rect">
            <a:avLst/>
          </a:prstGeom>
        </p:spPr>
      </p:pic>
    </p:spTree>
    <p:extLst>
      <p:ext uri="{BB962C8B-B14F-4D97-AF65-F5344CB8AC3E}">
        <p14:creationId xmlns:p14="http://schemas.microsoft.com/office/powerpoint/2010/main" val="55789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1516" y="211699"/>
            <a:ext cx="8756483" cy="1331913"/>
          </a:xfrm>
        </p:spPr>
        <p:txBody>
          <a:bodyPr/>
          <a:lstStyle/>
          <a:p>
            <a:r>
              <a:rPr lang="fr-FR" dirty="0"/>
              <a:t>Le PAS – côté employeur</a:t>
            </a:r>
          </a:p>
        </p:txBody>
      </p:sp>
      <p:sp>
        <p:nvSpPr>
          <p:cNvPr id="8" name="Titre 2">
            <a:extLst>
              <a:ext uri="{FF2B5EF4-FFF2-40B4-BE49-F238E27FC236}">
                <a16:creationId xmlns:a16="http://schemas.microsoft.com/office/drawing/2014/main" id="{E4CD0B95-4DC2-45E9-9945-FBF8E420DFFB}"/>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service </a:t>
            </a:r>
            <a:r>
              <a:rPr lang="fr-FR" sz="3200" dirty="0" err="1">
                <a:latin typeface="Calibri bold"/>
              </a:rPr>
              <a:t>TOPaze</a:t>
            </a:r>
            <a:endParaRPr lang="fr-FR" sz="3200" dirty="0">
              <a:latin typeface="Calibri bold"/>
            </a:endParaRPr>
          </a:p>
        </p:txBody>
      </p:sp>
      <p:sp>
        <p:nvSpPr>
          <p:cNvPr id="9" name="Espace réservé du texte 1">
            <a:extLst>
              <a:ext uri="{FF2B5EF4-FFF2-40B4-BE49-F238E27FC236}">
                <a16:creationId xmlns:a16="http://schemas.microsoft.com/office/drawing/2014/main" id="{D80DA545-569D-45D7-AA5A-64758E34ED7D}"/>
              </a:ext>
            </a:extLst>
          </p:cNvPr>
          <p:cNvSpPr txBox="1">
            <a:spLocks/>
          </p:cNvSpPr>
          <p:nvPr/>
        </p:nvSpPr>
        <p:spPr>
          <a:xfrm>
            <a:off x="795338" y="1960371"/>
            <a:ext cx="10833600" cy="43910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t>Il s’agit d’un service d’« Appel de Taux »</a:t>
            </a:r>
            <a:endParaRPr lang="fr-FR" sz="2400" dirty="0">
              <a:solidFill>
                <a:sysClr val="windowText" lastClr="000000">
                  <a:lumMod val="75000"/>
                  <a:lumOff val="25000"/>
                </a:sysClr>
              </a:solidFill>
            </a:endParaRPr>
          </a:p>
          <a:p>
            <a:pPr lvl="2">
              <a:defRPr/>
            </a:pPr>
            <a:r>
              <a:rPr lang="fr-FR" sz="2400" dirty="0">
                <a:solidFill>
                  <a:sysClr val="windowText" lastClr="000000">
                    <a:lumMod val="75000"/>
                    <a:lumOff val="25000"/>
                  </a:sysClr>
                </a:solidFill>
              </a:rPr>
              <a:t>Facultatif</a:t>
            </a:r>
          </a:p>
          <a:p>
            <a:pPr lvl="2">
              <a:defRPr/>
            </a:pPr>
            <a:r>
              <a:rPr lang="fr-FR" sz="2400" dirty="0">
                <a:solidFill>
                  <a:sysClr val="windowText" lastClr="000000">
                    <a:lumMod val="75000"/>
                    <a:lumOff val="25000"/>
                  </a:sysClr>
                </a:solidFill>
              </a:rPr>
              <a:t>Disponible sur Net entreprise (sans inscription)</a:t>
            </a:r>
          </a:p>
          <a:p>
            <a:pPr lvl="2">
              <a:defRPr/>
            </a:pPr>
            <a:r>
              <a:rPr lang="fr-FR" sz="2400" dirty="0">
                <a:solidFill>
                  <a:sysClr val="windowText" lastClr="000000">
                    <a:lumMod val="75000"/>
                    <a:lumOff val="25000"/>
                  </a:sysClr>
                </a:solidFill>
              </a:rPr>
              <a:t>A partir de décembre 2018 (date prévue)</a:t>
            </a:r>
          </a:p>
          <a:p>
            <a:pPr lvl="2">
              <a:defRPr/>
            </a:pPr>
            <a:endParaRPr lang="fr-FR" sz="2400" dirty="0">
              <a:solidFill>
                <a:sysClr val="windowText" lastClr="000000">
                  <a:lumMod val="75000"/>
                  <a:lumOff val="25000"/>
                </a:sysClr>
              </a:solidFill>
            </a:endParaRPr>
          </a:p>
          <a:p>
            <a:pPr lvl="1">
              <a:defRPr/>
            </a:pPr>
            <a:r>
              <a:rPr lang="fr-FR" dirty="0"/>
              <a:t>3 modes de demande :</a:t>
            </a:r>
          </a:p>
          <a:p>
            <a:pPr lvl="2">
              <a:defRPr/>
            </a:pPr>
            <a:r>
              <a:rPr lang="fr-FR" sz="2400" dirty="0"/>
              <a:t>La saisie directe du net entreprise (mode EFI)</a:t>
            </a:r>
          </a:p>
          <a:p>
            <a:pPr lvl="2">
              <a:defRPr/>
            </a:pPr>
            <a:r>
              <a:rPr lang="fr-FR" sz="2400" dirty="0"/>
              <a:t>Le dépôt de fichier </a:t>
            </a:r>
            <a:r>
              <a:rPr lang="fr-FR" sz="2400" dirty="0" err="1"/>
              <a:t>excel</a:t>
            </a:r>
            <a:r>
              <a:rPr lang="fr-FR" sz="2400" dirty="0"/>
              <a:t> (format CVS)</a:t>
            </a:r>
          </a:p>
          <a:p>
            <a:pPr lvl="2">
              <a:defRPr/>
            </a:pPr>
            <a:r>
              <a:rPr lang="fr-FR" sz="2400" dirty="0"/>
              <a:t>Le dépôt en mode EDI</a:t>
            </a:r>
          </a:p>
          <a:p>
            <a:pPr marL="360363" lvl="2" indent="0">
              <a:buNone/>
              <a:defRPr/>
            </a:pPr>
            <a:endParaRPr lang="fr-FR" sz="2400" dirty="0">
              <a:solidFill>
                <a:sysClr val="windowText" lastClr="000000">
                  <a:lumMod val="75000"/>
                  <a:lumOff val="25000"/>
                </a:sysClr>
              </a:solidFill>
            </a:endParaRPr>
          </a:p>
          <a:p>
            <a:pPr lvl="1">
              <a:lnSpc>
                <a:spcPct val="100000"/>
              </a:lnSpc>
              <a:defRPr/>
            </a:pPr>
            <a:r>
              <a:rPr lang="fr-FR" dirty="0"/>
              <a:t>Le délai de retour du CRM </a:t>
            </a:r>
            <a:r>
              <a:rPr lang="fr-FR" dirty="0" err="1"/>
              <a:t>TOPAze</a:t>
            </a:r>
            <a:r>
              <a:rPr lang="fr-FR" dirty="0"/>
              <a:t> est similaire à ceux des CRM nominatifs DGFiP PASRAU et DSN, à savoir </a:t>
            </a:r>
            <a:r>
              <a:rPr lang="fr-FR" b="1" dirty="0">
                <a:solidFill>
                  <a:srgbClr val="FF0000"/>
                </a:solidFill>
              </a:rPr>
              <a:t>J+5 maximum</a:t>
            </a:r>
            <a:r>
              <a:rPr lang="fr-FR" dirty="0"/>
              <a:t>.</a:t>
            </a:r>
          </a:p>
        </p:txBody>
      </p:sp>
    </p:spTree>
    <p:extLst>
      <p:ext uri="{BB962C8B-B14F-4D97-AF65-F5344CB8AC3E}">
        <p14:creationId xmlns:p14="http://schemas.microsoft.com/office/powerpoint/2010/main" val="329799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B8E14A49-220D-4280-9222-78E0E10E7C07}"/>
              </a:ext>
            </a:extLst>
          </p:cNvPr>
          <p:cNvSpPr>
            <a:spLocks noGrp="1"/>
          </p:cNvSpPr>
          <p:nvPr>
            <p:ph sz="quarter" idx="11"/>
          </p:nvPr>
        </p:nvSpPr>
        <p:spPr>
          <a:xfrm>
            <a:off x="731839" y="357502"/>
            <a:ext cx="8196261" cy="1331913"/>
          </a:xfrm>
        </p:spPr>
        <p:txBody>
          <a:bodyPr/>
          <a:lstStyle/>
          <a:p>
            <a:r>
              <a:rPr lang="fr-FR" dirty="0"/>
              <a:t>Le PAS – côté employeur</a:t>
            </a:r>
          </a:p>
        </p:txBody>
      </p:sp>
      <p:sp>
        <p:nvSpPr>
          <p:cNvPr id="5" name="Rectangle 4">
            <a:extLst>
              <a:ext uri="{FF2B5EF4-FFF2-40B4-BE49-F238E27FC236}">
                <a16:creationId xmlns:a16="http://schemas.microsoft.com/office/drawing/2014/main" id="{A2ADAA2E-FA5D-495F-B307-76FA56A304B7}"/>
              </a:ext>
            </a:extLst>
          </p:cNvPr>
          <p:cNvSpPr/>
          <p:nvPr/>
        </p:nvSpPr>
        <p:spPr>
          <a:xfrm>
            <a:off x="931864" y="1291492"/>
            <a:ext cx="11006136" cy="5078313"/>
          </a:xfrm>
          <a:prstGeom prst="rect">
            <a:avLst/>
          </a:prstGeom>
        </p:spPr>
        <p:txBody>
          <a:bodyPr wrap="square">
            <a:spAutoFit/>
          </a:bodyPr>
          <a:lstStyle/>
          <a:p>
            <a:pPr defTabSz="457200">
              <a:defRPr/>
            </a:pPr>
            <a:r>
              <a:rPr lang="fr-FR" sz="2400" dirty="0">
                <a:solidFill>
                  <a:srgbClr val="E73446"/>
                </a:solidFill>
                <a:latin typeface="Calibri bold"/>
              </a:rPr>
              <a:t>Le reversement du prélèvement à la source</a:t>
            </a:r>
          </a:p>
          <a:p>
            <a:pPr lvl="1" defTabSz="457200">
              <a:defRPr/>
            </a:pPr>
            <a:endParaRPr lang="fr-FR" sz="2000" dirty="0">
              <a:solidFill>
                <a:srgbClr val="E73446"/>
              </a:solidFill>
              <a:latin typeface="Calibri bold"/>
            </a:endParaRPr>
          </a:p>
          <a:p>
            <a:pPr lvl="1" defTabSz="457200">
              <a:defRPr/>
            </a:pPr>
            <a:r>
              <a:rPr lang="fr-FR" sz="2000" dirty="0">
                <a:solidFill>
                  <a:prstClr val="black"/>
                </a:solidFill>
                <a:latin typeface="Calibri"/>
              </a:rPr>
              <a:t>Les personnes tenues d’effectuer la retenue à la source (RAS) ont l’obligation de reverser en M+1 à la DGFiP les prélèvements à la source du mois M.</a:t>
            </a:r>
            <a:endParaRPr lang="fr-FR" sz="2000" i="1" u="dash" dirty="0">
              <a:solidFill>
                <a:prstClr val="black"/>
              </a:solidFill>
              <a:latin typeface="Calibri"/>
            </a:endParaRPr>
          </a:p>
          <a:p>
            <a:pPr lvl="1" defTabSz="457200">
              <a:defRPr/>
            </a:pPr>
            <a:endParaRPr lang="fr-FR" sz="2000" i="1" u="dash" dirty="0">
              <a:solidFill>
                <a:prstClr val="black"/>
              </a:solidFill>
              <a:latin typeface="Calibri"/>
            </a:endParaRPr>
          </a:p>
          <a:p>
            <a:pPr lvl="2" defTabSz="457200">
              <a:defRPr/>
            </a:pPr>
            <a:r>
              <a:rPr lang="fr-FR" sz="2000" b="1" i="1" u="dash" dirty="0">
                <a:solidFill>
                  <a:prstClr val="black"/>
                </a:solidFill>
                <a:latin typeface="Calibri"/>
              </a:rPr>
              <a:t>Forme du paiement</a:t>
            </a:r>
          </a:p>
          <a:p>
            <a:pPr lvl="2" defTabSz="457200">
              <a:defRPr/>
            </a:pPr>
            <a:r>
              <a:rPr lang="fr-FR" sz="2000" dirty="0">
                <a:solidFill>
                  <a:prstClr val="black"/>
                </a:solidFill>
                <a:latin typeface="Calibri"/>
              </a:rPr>
              <a:t>Le paiement de la RAS est acquitté par </a:t>
            </a:r>
            <a:r>
              <a:rPr lang="fr-FR" sz="2000" b="1" dirty="0">
                <a:solidFill>
                  <a:srgbClr val="FF0000"/>
                </a:solidFill>
                <a:latin typeface="Calibri"/>
              </a:rPr>
              <a:t>télérèglement</a:t>
            </a:r>
            <a:r>
              <a:rPr lang="fr-FR" sz="2000" dirty="0">
                <a:solidFill>
                  <a:prstClr val="black"/>
                </a:solidFill>
                <a:latin typeface="Calibri"/>
              </a:rPr>
              <a:t> par l’établissement collecteur.</a:t>
            </a:r>
          </a:p>
          <a:p>
            <a:pPr lvl="1" defTabSz="457200">
              <a:defRPr/>
            </a:pPr>
            <a:r>
              <a:rPr lang="fr-FR" sz="2000" dirty="0">
                <a:solidFill>
                  <a:prstClr val="black"/>
                </a:solidFill>
                <a:latin typeface="Calibri"/>
              </a:rPr>
              <a:t>	La déclaration doit comporter les données permettant d’effectuer le télérèglement, à savoir : </a:t>
            </a:r>
          </a:p>
          <a:p>
            <a:pPr lvl="1" defTabSz="457200">
              <a:defRPr/>
            </a:pPr>
            <a:r>
              <a:rPr lang="fr-FR" sz="2000" dirty="0">
                <a:solidFill>
                  <a:prstClr val="black"/>
                </a:solidFill>
                <a:latin typeface="Calibri"/>
              </a:rPr>
              <a:t>		- les dates de début et fin de période au titre de laquelle la déclaration est déposée,</a:t>
            </a:r>
          </a:p>
          <a:p>
            <a:pPr lvl="1" defTabSz="457200">
              <a:defRPr/>
            </a:pPr>
            <a:r>
              <a:rPr lang="fr-FR" sz="2000" dirty="0">
                <a:solidFill>
                  <a:prstClr val="black"/>
                </a:solidFill>
                <a:latin typeface="Calibri"/>
              </a:rPr>
              <a:t>		- les codes IBAN et BIC du compte depuis lequel est effectué le versement,</a:t>
            </a:r>
          </a:p>
          <a:p>
            <a:pPr lvl="1" defTabSz="457200">
              <a:defRPr/>
            </a:pPr>
            <a:r>
              <a:rPr lang="fr-FR" sz="2000" dirty="0">
                <a:solidFill>
                  <a:prstClr val="black"/>
                </a:solidFill>
                <a:latin typeface="Calibri"/>
              </a:rPr>
              <a:t>		- le montant global du versement,</a:t>
            </a:r>
          </a:p>
          <a:p>
            <a:pPr lvl="1" defTabSz="457200">
              <a:defRPr/>
            </a:pPr>
            <a:r>
              <a:rPr lang="fr-FR" sz="2000" dirty="0">
                <a:solidFill>
                  <a:prstClr val="black"/>
                </a:solidFill>
                <a:latin typeface="Calibri"/>
              </a:rPr>
              <a:t>		- le numéro SIRET de l’établissement qui opère le versement s’il est différent de celui qui a 		effectué la RAS.</a:t>
            </a:r>
          </a:p>
          <a:p>
            <a:pPr lvl="1" defTabSz="457200">
              <a:defRPr/>
            </a:pPr>
            <a:endParaRPr lang="fr-FR" sz="2000" i="1" u="dash" dirty="0">
              <a:solidFill>
                <a:prstClr val="black"/>
              </a:solidFill>
              <a:latin typeface="Calibri"/>
            </a:endParaRPr>
          </a:p>
          <a:p>
            <a:pPr lvl="1" defTabSz="457200">
              <a:defRPr/>
            </a:pPr>
            <a:r>
              <a:rPr lang="fr-FR" sz="2000" i="1" u="sng" dirty="0">
                <a:solidFill>
                  <a:srgbClr val="FF0000"/>
                </a:solidFill>
                <a:latin typeface="Calibri"/>
              </a:rPr>
              <a:t>Remarque</a:t>
            </a:r>
            <a:r>
              <a:rPr lang="fr-FR" sz="2000" i="1" dirty="0">
                <a:solidFill>
                  <a:srgbClr val="FF0000"/>
                </a:solidFill>
                <a:latin typeface="Calibri"/>
              </a:rPr>
              <a:t> : le compte bancaire utilisé pour le télérèglement de la RAS doit être déclaré et validé dans l’espace professionnel de l’entreprise sur le site </a:t>
            </a:r>
            <a:r>
              <a:rPr lang="fr-FR" sz="2000" i="1" dirty="0">
                <a:solidFill>
                  <a:srgbClr val="FF0000"/>
                </a:solidFill>
                <a:latin typeface="Calibri"/>
                <a:hlinkClick r:id="rId3"/>
              </a:rPr>
              <a:t>www.impots.gouv.fr</a:t>
            </a:r>
            <a:r>
              <a:rPr lang="fr-FR" sz="2000" i="1" dirty="0">
                <a:solidFill>
                  <a:srgbClr val="FF0000"/>
                </a:solidFill>
                <a:latin typeface="Calibri"/>
              </a:rPr>
              <a:t>.</a:t>
            </a:r>
          </a:p>
        </p:txBody>
      </p:sp>
      <p:pic>
        <p:nvPicPr>
          <p:cNvPr id="7" name="Image 6">
            <a:extLst>
              <a:ext uri="{FF2B5EF4-FFF2-40B4-BE49-F238E27FC236}">
                <a16:creationId xmlns:a16="http://schemas.microsoft.com/office/drawing/2014/main" id="{A906A5D5-739F-4EDD-874D-0821D27A0182}"/>
              </a:ext>
            </a:extLst>
          </p:cNvPr>
          <p:cNvPicPr>
            <a:picLocks noChangeAspect="1"/>
          </p:cNvPicPr>
          <p:nvPr/>
        </p:nvPicPr>
        <p:blipFill>
          <a:blip r:embed="rId4"/>
          <a:stretch>
            <a:fillRect/>
          </a:stretch>
        </p:blipFill>
        <p:spPr>
          <a:xfrm>
            <a:off x="731839" y="3696076"/>
            <a:ext cx="1015642" cy="1063625"/>
          </a:xfrm>
          <a:prstGeom prst="rect">
            <a:avLst/>
          </a:prstGeom>
        </p:spPr>
      </p:pic>
    </p:spTree>
    <p:extLst>
      <p:ext uri="{BB962C8B-B14F-4D97-AF65-F5344CB8AC3E}">
        <p14:creationId xmlns:p14="http://schemas.microsoft.com/office/powerpoint/2010/main" val="1043808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B8E14A49-220D-4280-9222-78E0E10E7C07}"/>
              </a:ext>
            </a:extLst>
          </p:cNvPr>
          <p:cNvSpPr>
            <a:spLocks noGrp="1"/>
          </p:cNvSpPr>
          <p:nvPr>
            <p:ph sz="quarter" idx="11"/>
          </p:nvPr>
        </p:nvSpPr>
        <p:spPr>
          <a:xfrm>
            <a:off x="731839" y="357502"/>
            <a:ext cx="9136061" cy="1331913"/>
          </a:xfrm>
        </p:spPr>
        <p:txBody>
          <a:bodyPr/>
          <a:lstStyle/>
          <a:p>
            <a:r>
              <a:rPr lang="fr-FR" dirty="0"/>
              <a:t>Le PAS – côté employeur</a:t>
            </a:r>
          </a:p>
        </p:txBody>
      </p:sp>
      <p:sp>
        <p:nvSpPr>
          <p:cNvPr id="5" name="Rectangle 4">
            <a:extLst>
              <a:ext uri="{FF2B5EF4-FFF2-40B4-BE49-F238E27FC236}">
                <a16:creationId xmlns:a16="http://schemas.microsoft.com/office/drawing/2014/main" id="{A2ADAA2E-FA5D-495F-B307-76FA56A304B7}"/>
              </a:ext>
            </a:extLst>
          </p:cNvPr>
          <p:cNvSpPr/>
          <p:nvPr/>
        </p:nvSpPr>
        <p:spPr>
          <a:xfrm>
            <a:off x="931863" y="1291492"/>
            <a:ext cx="10528300" cy="5632311"/>
          </a:xfrm>
          <a:prstGeom prst="rect">
            <a:avLst/>
          </a:prstGeom>
        </p:spPr>
        <p:txBody>
          <a:bodyPr wrap="square">
            <a:spAutoFit/>
          </a:bodyPr>
          <a:lstStyle/>
          <a:p>
            <a:pPr defTabSz="457200">
              <a:defRPr/>
            </a:pPr>
            <a:r>
              <a:rPr lang="fr-FR" sz="2400" dirty="0">
                <a:solidFill>
                  <a:srgbClr val="E73446"/>
                </a:solidFill>
                <a:latin typeface="Calibri bold"/>
              </a:rPr>
              <a:t>Le reversement du prélèvement à la source</a:t>
            </a:r>
          </a:p>
          <a:p>
            <a:pPr lvl="1" defTabSz="457200">
              <a:defRPr/>
            </a:pPr>
            <a:endParaRPr lang="fr-FR" sz="1600" dirty="0">
              <a:solidFill>
                <a:srgbClr val="E73446"/>
              </a:solidFill>
              <a:latin typeface="Calibri bold"/>
            </a:endParaRPr>
          </a:p>
          <a:p>
            <a:pPr lvl="2" defTabSz="457200">
              <a:defRPr/>
            </a:pPr>
            <a:r>
              <a:rPr lang="fr-FR" sz="2000" b="1" i="1" u="dash" dirty="0">
                <a:solidFill>
                  <a:prstClr val="black"/>
                </a:solidFill>
                <a:latin typeface="Calibri"/>
              </a:rPr>
              <a:t>Date du paiement</a:t>
            </a:r>
          </a:p>
          <a:p>
            <a:pPr lvl="2" defTabSz="457200">
              <a:defRPr/>
            </a:pPr>
            <a:r>
              <a:rPr lang="fr-FR" sz="2000" dirty="0">
                <a:solidFill>
                  <a:prstClr val="black"/>
                </a:solidFill>
                <a:latin typeface="Calibri"/>
              </a:rPr>
              <a:t>En principe,  le reversement de la RAS intervient le </a:t>
            </a:r>
            <a:r>
              <a:rPr lang="fr-FR" sz="2000" u="sng" dirty="0">
                <a:solidFill>
                  <a:prstClr val="black"/>
                </a:solidFill>
                <a:latin typeface="Calibri"/>
              </a:rPr>
              <a:t>mois suivant</a:t>
            </a:r>
            <a:r>
              <a:rPr lang="fr-FR" sz="2000" dirty="0">
                <a:solidFill>
                  <a:prstClr val="black"/>
                </a:solidFill>
                <a:latin typeface="Calibri"/>
              </a:rPr>
              <a:t> celui au cours duquel a eu lieu la retenue et doit être effectué au plus tard :</a:t>
            </a:r>
          </a:p>
          <a:p>
            <a:pPr lvl="2" defTabSz="457200">
              <a:defRPr/>
            </a:pPr>
            <a:r>
              <a:rPr lang="fr-FR" sz="2000" dirty="0">
                <a:solidFill>
                  <a:prstClr val="black"/>
                </a:solidFill>
                <a:latin typeface="Calibri"/>
              </a:rPr>
              <a:t>	- le </a:t>
            </a:r>
            <a:r>
              <a:rPr lang="fr-FR" sz="2000" b="1" dirty="0">
                <a:solidFill>
                  <a:srgbClr val="FF0000"/>
                </a:solidFill>
                <a:latin typeface="Calibri"/>
              </a:rPr>
              <a:t>5</a:t>
            </a:r>
            <a:r>
              <a:rPr lang="fr-FR" sz="2000" dirty="0">
                <a:solidFill>
                  <a:prstClr val="black"/>
                </a:solidFill>
                <a:latin typeface="Calibri"/>
              </a:rPr>
              <a:t> du mois suivant pour les entreprises de plus de 50 salariés,</a:t>
            </a:r>
          </a:p>
          <a:p>
            <a:pPr lvl="2" defTabSz="457200">
              <a:defRPr/>
            </a:pPr>
            <a:r>
              <a:rPr lang="fr-FR" sz="2000" dirty="0">
                <a:solidFill>
                  <a:prstClr val="black"/>
                </a:solidFill>
                <a:latin typeface="Calibri"/>
              </a:rPr>
              <a:t>	- le </a:t>
            </a:r>
            <a:r>
              <a:rPr lang="fr-FR" sz="2000" b="1" dirty="0">
                <a:solidFill>
                  <a:srgbClr val="FF0000"/>
                </a:solidFill>
                <a:latin typeface="Calibri"/>
              </a:rPr>
              <a:t>15</a:t>
            </a:r>
            <a:r>
              <a:rPr lang="fr-FR" sz="2000" dirty="0">
                <a:solidFill>
                  <a:prstClr val="black"/>
                </a:solidFill>
                <a:latin typeface="Calibri"/>
              </a:rPr>
              <a:t> du mois suivant pour les entreprises de moins de 50 salariés.</a:t>
            </a:r>
          </a:p>
          <a:p>
            <a:pPr lvl="2" defTabSz="457200">
              <a:defRPr/>
            </a:pPr>
            <a:endParaRPr lang="fr-FR" sz="2000" dirty="0">
              <a:solidFill>
                <a:prstClr val="black"/>
              </a:solidFill>
              <a:latin typeface="Calibri"/>
            </a:endParaRPr>
          </a:p>
          <a:p>
            <a:pPr lvl="2" defTabSz="457200">
              <a:defRPr/>
            </a:pPr>
            <a:r>
              <a:rPr lang="fr-FR" sz="2000" dirty="0">
                <a:solidFill>
                  <a:prstClr val="black"/>
                </a:solidFill>
                <a:latin typeface="Calibri"/>
              </a:rPr>
              <a:t>Par exception, l’employeur dont l’</a:t>
            </a:r>
            <a:r>
              <a:rPr lang="fr-FR" sz="2000" u="sng" dirty="0">
                <a:solidFill>
                  <a:prstClr val="black"/>
                </a:solidFill>
                <a:latin typeface="Calibri"/>
              </a:rPr>
              <a:t>effectif</a:t>
            </a:r>
            <a:r>
              <a:rPr lang="fr-FR" sz="2000" dirty="0">
                <a:solidFill>
                  <a:prstClr val="black"/>
                </a:solidFill>
                <a:latin typeface="Calibri"/>
              </a:rPr>
              <a:t> est </a:t>
            </a:r>
            <a:r>
              <a:rPr lang="fr-FR" sz="2000" u="sng" dirty="0">
                <a:solidFill>
                  <a:prstClr val="black"/>
                </a:solidFill>
                <a:latin typeface="Calibri"/>
              </a:rPr>
              <a:t>inférieur à 11 salariés </a:t>
            </a:r>
            <a:r>
              <a:rPr lang="fr-FR" sz="2000" dirty="0">
                <a:solidFill>
                  <a:prstClr val="black"/>
                </a:solidFill>
                <a:latin typeface="Calibri"/>
              </a:rPr>
              <a:t>pourra </a:t>
            </a:r>
            <a:r>
              <a:rPr lang="fr-FR" sz="2000" b="1" dirty="0">
                <a:solidFill>
                  <a:srgbClr val="FF0000"/>
                </a:solidFill>
                <a:latin typeface="Calibri"/>
              </a:rPr>
              <a:t>opter pour un reversement trimestriel</a:t>
            </a:r>
            <a:r>
              <a:rPr lang="fr-FR" sz="2000" dirty="0">
                <a:solidFill>
                  <a:prstClr val="black"/>
                </a:solidFill>
                <a:latin typeface="Calibri"/>
              </a:rPr>
              <a:t> de la RAS. Cette option vaut à la fois pour le paiement des cotisations sociales et le reversement de la retenue à la source et doit être formuler auprès de l’Urssaf (ou MSA) avant le 31 décembre ou au moment de l’embauche des premiers salariés.</a:t>
            </a:r>
          </a:p>
          <a:p>
            <a:pPr marL="1200150" lvl="2" indent="-285750" defTabSz="457200">
              <a:buFont typeface="Symbol" panose="05050102010706020507" pitchFamily="18" charset="2"/>
              <a:buChar char="Þ"/>
              <a:defRPr/>
            </a:pPr>
            <a:r>
              <a:rPr lang="fr-FR" sz="2000" b="1" i="1" dirty="0">
                <a:solidFill>
                  <a:prstClr val="black"/>
                </a:solidFill>
                <a:latin typeface="Calibri"/>
              </a:rPr>
              <a:t>Concrètement, un employeur qui paye ses cotisations Urssaf au trimestre reversera la RAS au trimestre.</a:t>
            </a:r>
          </a:p>
          <a:p>
            <a:pPr marL="1200150" lvl="2" indent="-285750" defTabSz="457200">
              <a:buFont typeface="Symbol" panose="05050102010706020507" pitchFamily="18" charset="2"/>
              <a:buChar char="Þ"/>
              <a:defRPr/>
            </a:pPr>
            <a:endParaRPr lang="fr-FR" sz="2000" b="1" i="1" dirty="0">
              <a:solidFill>
                <a:prstClr val="black"/>
              </a:solidFill>
              <a:latin typeface="Calibri"/>
            </a:endParaRPr>
          </a:p>
          <a:p>
            <a:pPr defTabSz="457200">
              <a:defRPr/>
            </a:pPr>
            <a:r>
              <a:rPr lang="fr-FR" sz="2000" dirty="0">
                <a:solidFill>
                  <a:prstClr val="black"/>
                </a:solidFill>
                <a:latin typeface="Calibri"/>
              </a:rPr>
              <a:t>	L’option, valable pour une durée de 12 mois, se reconduite pour l’année suivante à défaut de 	dénonciation.</a:t>
            </a:r>
          </a:p>
        </p:txBody>
      </p:sp>
      <p:pic>
        <p:nvPicPr>
          <p:cNvPr id="7" name="Image 6">
            <a:extLst>
              <a:ext uri="{FF2B5EF4-FFF2-40B4-BE49-F238E27FC236}">
                <a16:creationId xmlns:a16="http://schemas.microsoft.com/office/drawing/2014/main" id="{A906A5D5-739F-4EDD-874D-0821D27A0182}"/>
              </a:ext>
            </a:extLst>
          </p:cNvPr>
          <p:cNvPicPr>
            <a:picLocks noChangeAspect="1"/>
          </p:cNvPicPr>
          <p:nvPr/>
        </p:nvPicPr>
        <p:blipFill>
          <a:blip r:embed="rId3"/>
          <a:stretch>
            <a:fillRect/>
          </a:stretch>
        </p:blipFill>
        <p:spPr>
          <a:xfrm>
            <a:off x="424042" y="2711171"/>
            <a:ext cx="1015642" cy="1063625"/>
          </a:xfrm>
          <a:prstGeom prst="rect">
            <a:avLst/>
          </a:prstGeom>
        </p:spPr>
      </p:pic>
    </p:spTree>
    <p:extLst>
      <p:ext uri="{BB962C8B-B14F-4D97-AF65-F5344CB8AC3E}">
        <p14:creationId xmlns:p14="http://schemas.microsoft.com/office/powerpoint/2010/main" val="183112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4" name="Rectangle 3">
            <a:extLst>
              <a:ext uri="{FF2B5EF4-FFF2-40B4-BE49-F238E27FC236}">
                <a16:creationId xmlns:a16="http://schemas.microsoft.com/office/drawing/2014/main" id="{7A952F87-A798-48D5-9D3D-1923161B15F5}"/>
              </a:ext>
            </a:extLst>
          </p:cNvPr>
          <p:cNvSpPr/>
          <p:nvPr/>
        </p:nvSpPr>
        <p:spPr>
          <a:xfrm>
            <a:off x="987785" y="3881303"/>
            <a:ext cx="9627027" cy="4167295"/>
          </a:xfrm>
          <a:prstGeom prst="rect">
            <a:avLst/>
          </a:prstGeom>
        </p:spPr>
        <p:txBody>
          <a:bodyPr wrap="square">
            <a:spAutoFit/>
          </a:bodyPr>
          <a:lstStyle/>
          <a:p>
            <a:pPr marL="342900" indent="-342900" defTabSz="457200">
              <a:spcBef>
                <a:spcPct val="20000"/>
              </a:spcBef>
              <a:buFont typeface="Arial"/>
              <a:buChar char="•"/>
            </a:pPr>
            <a:r>
              <a:rPr lang="fr-FR" sz="2000" dirty="0">
                <a:solidFill>
                  <a:prstClr val="black"/>
                </a:solidFill>
                <a:latin typeface="Calibri"/>
              </a:rPr>
              <a:t>Pour supprimer le décalage d’un an</a:t>
            </a:r>
          </a:p>
          <a:p>
            <a:pPr marL="361841" lvl="1" indent="-276142" defTabSz="457200">
              <a:spcBef>
                <a:spcPct val="20000"/>
              </a:spcBef>
              <a:buBlip>
                <a:blip r:embed="rId2"/>
              </a:buBlip>
            </a:pPr>
            <a:r>
              <a:rPr lang="fr-FR" sz="2000" dirty="0">
                <a:solidFill>
                  <a:prstClr val="black"/>
                </a:solidFill>
                <a:latin typeface="Calibri"/>
              </a:rPr>
              <a:t>Entre la perception des revenus</a:t>
            </a:r>
          </a:p>
          <a:p>
            <a:pPr marL="361841" lvl="1" indent="-276142" defTabSz="457200">
              <a:spcBef>
                <a:spcPct val="20000"/>
              </a:spcBef>
              <a:buBlip>
                <a:blip r:embed="rId2"/>
              </a:buBlip>
            </a:pPr>
            <a:r>
              <a:rPr lang="fr-FR" sz="2000" dirty="0">
                <a:solidFill>
                  <a:prstClr val="black"/>
                </a:solidFill>
                <a:latin typeface="Calibri"/>
              </a:rPr>
              <a:t>Et le paiement de l’impôt sur ces mêmes revenus</a:t>
            </a:r>
          </a:p>
          <a:p>
            <a:pPr marL="1143000" lvl="2" indent="-228600" defTabSz="457200">
              <a:spcBef>
                <a:spcPct val="20000"/>
              </a:spcBef>
              <a:buFont typeface="Arial"/>
              <a:buChar char="•"/>
            </a:pPr>
            <a:r>
              <a:rPr lang="fr-FR" sz="2000" dirty="0">
                <a:solidFill>
                  <a:prstClr val="black"/>
                </a:solidFill>
                <a:latin typeface="Calibri"/>
              </a:rPr>
              <a:t>Prise en compte immédiate des changements affectant le montant de l’impôt </a:t>
            </a:r>
          </a:p>
          <a:p>
            <a:pPr marL="361841" lvl="1" indent="-276142" defTabSz="457200">
              <a:spcBef>
                <a:spcPct val="20000"/>
              </a:spcBef>
              <a:buBlip>
                <a:blip r:embed="rId2"/>
              </a:buBlip>
            </a:pPr>
            <a:endParaRPr lang="fr-FR" sz="2000" dirty="0">
              <a:solidFill>
                <a:prstClr val="black"/>
              </a:solidFill>
              <a:latin typeface="Calibri"/>
            </a:endParaRPr>
          </a:p>
          <a:p>
            <a:pPr marL="342900" indent="-342900" defTabSz="457200">
              <a:spcBef>
                <a:spcPct val="20000"/>
              </a:spcBef>
              <a:buFont typeface="Arial"/>
              <a:buChar char="•"/>
            </a:pPr>
            <a:r>
              <a:rPr lang="fr-FR" sz="2000" dirty="0">
                <a:solidFill>
                  <a:prstClr val="black"/>
                </a:solidFill>
                <a:latin typeface="Calibri"/>
              </a:rPr>
              <a:t>En maintenant les règles de calcul</a:t>
            </a:r>
          </a:p>
          <a:p>
            <a:pPr marL="361841" lvl="1" indent="-276142" defTabSz="457200">
              <a:spcBef>
                <a:spcPct val="20000"/>
              </a:spcBef>
              <a:buBlip>
                <a:blip r:embed="rId2"/>
              </a:buBlip>
            </a:pPr>
            <a:r>
              <a:rPr lang="fr-FR" sz="2000" dirty="0">
                <a:solidFill>
                  <a:prstClr val="black"/>
                </a:solidFill>
                <a:latin typeface="Calibri"/>
              </a:rPr>
              <a:t>Détermination au niveau du foyer fiscal</a:t>
            </a:r>
          </a:p>
          <a:p>
            <a:pPr marL="85699" lvl="1" defTabSz="457200">
              <a:spcBef>
                <a:spcPct val="20000"/>
              </a:spcBef>
            </a:pPr>
            <a:endParaRPr lang="fr-FR" sz="2800" dirty="0">
              <a:solidFill>
                <a:prstClr val="black"/>
              </a:solidFill>
              <a:latin typeface="Calibri"/>
            </a:endParaRPr>
          </a:p>
          <a:p>
            <a:pPr marL="85699" lvl="1" defTabSz="457200">
              <a:spcBef>
                <a:spcPct val="20000"/>
              </a:spcBef>
            </a:pPr>
            <a:endParaRPr lang="fr-FR" sz="2800" dirty="0">
              <a:solidFill>
                <a:prstClr val="black"/>
              </a:solidFill>
              <a:latin typeface="Calibri"/>
            </a:endParaRPr>
          </a:p>
          <a:p>
            <a:pPr marL="85699" lvl="1" defTabSz="457200">
              <a:spcBef>
                <a:spcPct val="20000"/>
              </a:spcBef>
            </a:pPr>
            <a:endParaRPr lang="fr-FR" sz="2800" dirty="0">
              <a:solidFill>
                <a:prstClr val="black"/>
              </a:solidFill>
              <a:latin typeface="Calibri"/>
            </a:endParaRPr>
          </a:p>
        </p:txBody>
      </p:sp>
      <p:sp>
        <p:nvSpPr>
          <p:cNvPr id="8" name="Titre 1">
            <a:extLst>
              <a:ext uri="{FF2B5EF4-FFF2-40B4-BE49-F238E27FC236}">
                <a16:creationId xmlns:a16="http://schemas.microsoft.com/office/drawing/2014/main" id="{191C3DA9-4F58-4E52-9B91-4553B68A24D5}"/>
              </a:ext>
            </a:extLst>
          </p:cNvPr>
          <p:cNvSpPr txBox="1">
            <a:spLocks/>
          </p:cNvSpPr>
          <p:nvPr/>
        </p:nvSpPr>
        <p:spPr>
          <a:xfrm>
            <a:off x="457882" y="2717118"/>
            <a:ext cx="7018867"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dirty="0">
                <a:latin typeface="Calibri bold"/>
              </a:rPr>
              <a:t>Pourquoi ?</a:t>
            </a:r>
          </a:p>
        </p:txBody>
      </p:sp>
      <p:sp>
        <p:nvSpPr>
          <p:cNvPr id="10" name="Rectangle 9">
            <a:extLst>
              <a:ext uri="{FF2B5EF4-FFF2-40B4-BE49-F238E27FC236}">
                <a16:creationId xmlns:a16="http://schemas.microsoft.com/office/drawing/2014/main" id="{8A9277BD-E83A-4EC6-A836-C75E0EFF7D48}"/>
              </a:ext>
            </a:extLst>
          </p:cNvPr>
          <p:cNvSpPr/>
          <p:nvPr/>
        </p:nvSpPr>
        <p:spPr>
          <a:xfrm>
            <a:off x="457882" y="1096053"/>
            <a:ext cx="10547575" cy="1274195"/>
          </a:xfrm>
          <a:prstGeom prst="rect">
            <a:avLst/>
          </a:prstGeom>
        </p:spPr>
        <p:txBody>
          <a:bodyPr wrap="square">
            <a:spAutoFit/>
          </a:bodyPr>
          <a:lstStyle/>
          <a:p>
            <a:pPr algn="ctr" defTabSz="457200">
              <a:spcBef>
                <a:spcPct val="20000"/>
              </a:spcBef>
            </a:pPr>
            <a:r>
              <a:rPr lang="fr-FR" sz="2400" b="1" dirty="0">
                <a:latin typeface="Calibri"/>
              </a:rPr>
              <a:t>Il s’agit d’une réforme du </a:t>
            </a:r>
            <a:r>
              <a:rPr lang="fr-FR" sz="2400" b="1" dirty="0">
                <a:solidFill>
                  <a:srgbClr val="FF0000"/>
                </a:solidFill>
                <a:latin typeface="Calibri"/>
              </a:rPr>
              <a:t>recouvrement de l’impôt </a:t>
            </a:r>
            <a:r>
              <a:rPr lang="fr-FR" sz="2400" b="1" dirty="0">
                <a:latin typeface="Calibri"/>
              </a:rPr>
              <a:t>et non du calcul de l’impôt.</a:t>
            </a:r>
          </a:p>
          <a:p>
            <a:pPr algn="ctr" defTabSz="457200">
              <a:spcBef>
                <a:spcPct val="20000"/>
              </a:spcBef>
            </a:pPr>
            <a:r>
              <a:rPr lang="fr-FR" sz="2400" b="1" dirty="0">
                <a:latin typeface="Calibri"/>
              </a:rPr>
              <a:t>Seules les modalités de recouvrement de l’impôt changent, les principes de calculs sont inchangés.</a:t>
            </a:r>
          </a:p>
        </p:txBody>
      </p:sp>
      <p:pic>
        <p:nvPicPr>
          <p:cNvPr id="6" name="Image 5">
            <a:extLst>
              <a:ext uri="{FF2B5EF4-FFF2-40B4-BE49-F238E27FC236}">
                <a16:creationId xmlns:a16="http://schemas.microsoft.com/office/drawing/2014/main" id="{F790EE7B-E6B4-47B6-9955-399C289E3928}"/>
              </a:ext>
            </a:extLst>
          </p:cNvPr>
          <p:cNvPicPr>
            <a:picLocks noChangeAspect="1"/>
          </p:cNvPicPr>
          <p:nvPr/>
        </p:nvPicPr>
        <p:blipFill>
          <a:blip r:embed="rId3"/>
          <a:stretch>
            <a:fillRect/>
          </a:stretch>
        </p:blipFill>
        <p:spPr>
          <a:xfrm>
            <a:off x="9255416" y="2090056"/>
            <a:ext cx="1952625" cy="1952625"/>
          </a:xfrm>
          <a:prstGeom prst="rect">
            <a:avLst/>
          </a:prstGeom>
        </p:spPr>
      </p:pic>
    </p:spTree>
    <p:extLst>
      <p:ext uri="{BB962C8B-B14F-4D97-AF65-F5344CB8AC3E}">
        <p14:creationId xmlns:p14="http://schemas.microsoft.com/office/powerpoint/2010/main" val="3567140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DA1390E-2A02-4E8F-AD7E-34A4B82371A0}"/>
              </a:ext>
            </a:extLst>
          </p:cNvPr>
          <p:cNvPicPr>
            <a:picLocks noChangeAspect="1"/>
          </p:cNvPicPr>
          <p:nvPr/>
        </p:nvPicPr>
        <p:blipFill rotWithShape="1">
          <a:blip r:embed="rId3"/>
          <a:srcRect t="28518" b="37592"/>
          <a:stretch/>
        </p:blipFill>
        <p:spPr>
          <a:xfrm rot="20181771">
            <a:off x="6889526" y="317499"/>
            <a:ext cx="3258000" cy="1104100"/>
          </a:xfrm>
          <a:prstGeom prst="rect">
            <a:avLst/>
          </a:prstGeom>
        </p:spPr>
      </p:pic>
      <p:sp>
        <p:nvSpPr>
          <p:cNvPr id="3" name="Espace réservé du contenu 1">
            <a:extLst>
              <a:ext uri="{FF2B5EF4-FFF2-40B4-BE49-F238E27FC236}">
                <a16:creationId xmlns:a16="http://schemas.microsoft.com/office/drawing/2014/main" id="{B8E14A49-220D-4280-9222-78E0E10E7C07}"/>
              </a:ext>
            </a:extLst>
          </p:cNvPr>
          <p:cNvSpPr>
            <a:spLocks noGrp="1"/>
          </p:cNvSpPr>
          <p:nvPr>
            <p:ph sz="quarter" idx="11"/>
          </p:nvPr>
        </p:nvSpPr>
        <p:spPr>
          <a:xfrm>
            <a:off x="731839" y="357502"/>
            <a:ext cx="6811961" cy="1331913"/>
          </a:xfrm>
        </p:spPr>
        <p:txBody>
          <a:bodyPr/>
          <a:lstStyle/>
          <a:p>
            <a:r>
              <a:rPr lang="fr-FR" dirty="0"/>
              <a:t>Le PAS – côté employeur</a:t>
            </a:r>
          </a:p>
        </p:txBody>
      </p:sp>
      <p:sp>
        <p:nvSpPr>
          <p:cNvPr id="5" name="Rectangle 4">
            <a:extLst>
              <a:ext uri="{FF2B5EF4-FFF2-40B4-BE49-F238E27FC236}">
                <a16:creationId xmlns:a16="http://schemas.microsoft.com/office/drawing/2014/main" id="{A2ADAA2E-FA5D-495F-B307-76FA56A304B7}"/>
              </a:ext>
            </a:extLst>
          </p:cNvPr>
          <p:cNvSpPr/>
          <p:nvPr/>
        </p:nvSpPr>
        <p:spPr>
          <a:xfrm>
            <a:off x="622302" y="1135173"/>
            <a:ext cx="10528300" cy="707886"/>
          </a:xfrm>
          <a:prstGeom prst="rect">
            <a:avLst/>
          </a:prstGeom>
        </p:spPr>
        <p:txBody>
          <a:bodyPr wrap="square">
            <a:spAutoFit/>
          </a:bodyPr>
          <a:lstStyle/>
          <a:p>
            <a:pPr defTabSz="457200">
              <a:defRPr/>
            </a:pPr>
            <a:r>
              <a:rPr lang="fr-FR" sz="2400" dirty="0">
                <a:solidFill>
                  <a:srgbClr val="E73446"/>
                </a:solidFill>
                <a:latin typeface="Calibri bold"/>
              </a:rPr>
              <a:t>Les sanctions applicables au collecteur</a:t>
            </a:r>
          </a:p>
          <a:p>
            <a:pPr lvl="1" defTabSz="457200">
              <a:defRPr/>
            </a:pPr>
            <a:endParaRPr lang="fr-FR" sz="1600" dirty="0">
              <a:solidFill>
                <a:srgbClr val="E73446"/>
              </a:solidFill>
              <a:latin typeface="Calibri bold"/>
            </a:endParaRPr>
          </a:p>
        </p:txBody>
      </p:sp>
      <p:graphicFrame>
        <p:nvGraphicFramePr>
          <p:cNvPr id="2" name="Tableau 1">
            <a:extLst>
              <a:ext uri="{FF2B5EF4-FFF2-40B4-BE49-F238E27FC236}">
                <a16:creationId xmlns:a16="http://schemas.microsoft.com/office/drawing/2014/main" id="{CD3FD393-1B82-4CEE-A0A0-32D151A9671B}"/>
              </a:ext>
            </a:extLst>
          </p:cNvPr>
          <p:cNvGraphicFramePr>
            <a:graphicFrameLocks noGrp="1"/>
          </p:cNvGraphicFramePr>
          <p:nvPr>
            <p:extLst>
              <p:ext uri="{D42A27DB-BD31-4B8C-83A1-F6EECF244321}">
                <p14:modId xmlns:p14="http://schemas.microsoft.com/office/powerpoint/2010/main" val="4193674983"/>
              </p:ext>
            </p:extLst>
          </p:nvPr>
        </p:nvGraphicFramePr>
        <p:xfrm>
          <a:off x="731839" y="1689415"/>
          <a:ext cx="11028364" cy="4668520"/>
        </p:xfrm>
        <a:graphic>
          <a:graphicData uri="http://schemas.openxmlformats.org/drawingml/2006/table">
            <a:tbl>
              <a:tblPr firstRow="1" bandRow="1">
                <a:tableStyleId>{7DF18680-E054-41AD-8BC1-D1AEF772440D}</a:tableStyleId>
              </a:tblPr>
              <a:tblGrid>
                <a:gridCol w="3931135">
                  <a:extLst>
                    <a:ext uri="{9D8B030D-6E8A-4147-A177-3AD203B41FA5}">
                      <a16:colId xmlns:a16="http://schemas.microsoft.com/office/drawing/2014/main" val="2398700995"/>
                    </a:ext>
                  </a:extLst>
                </a:gridCol>
                <a:gridCol w="7097229">
                  <a:extLst>
                    <a:ext uri="{9D8B030D-6E8A-4147-A177-3AD203B41FA5}">
                      <a16:colId xmlns:a16="http://schemas.microsoft.com/office/drawing/2014/main" val="2396487832"/>
                    </a:ext>
                  </a:extLst>
                </a:gridCol>
              </a:tblGrid>
              <a:tr h="370840">
                <a:tc>
                  <a:txBody>
                    <a:bodyPr/>
                    <a:lstStyle/>
                    <a:p>
                      <a:pPr algn="ctr"/>
                      <a:r>
                        <a:rPr lang="fr-FR" dirty="0"/>
                        <a:t>Manquement</a:t>
                      </a:r>
                    </a:p>
                  </a:txBody>
                  <a:tcPr/>
                </a:tc>
                <a:tc>
                  <a:txBody>
                    <a:bodyPr/>
                    <a:lstStyle/>
                    <a:p>
                      <a:pPr algn="ctr"/>
                      <a:r>
                        <a:rPr lang="fr-FR" dirty="0"/>
                        <a:t>Sanctions encourues</a:t>
                      </a:r>
                    </a:p>
                  </a:txBody>
                  <a:tcPr/>
                </a:tc>
                <a:extLst>
                  <a:ext uri="{0D108BD9-81ED-4DB2-BD59-A6C34878D82A}">
                    <a16:rowId xmlns:a16="http://schemas.microsoft.com/office/drawing/2014/main" val="3326392488"/>
                  </a:ext>
                </a:extLst>
              </a:tr>
              <a:tr h="370840">
                <a:tc>
                  <a:txBody>
                    <a:bodyPr/>
                    <a:lstStyle/>
                    <a:p>
                      <a:r>
                        <a:rPr lang="fr-FR" sz="1800" dirty="0">
                          <a:solidFill>
                            <a:srgbClr val="000000"/>
                          </a:solidFill>
                          <a:latin typeface="+mj-lt"/>
                        </a:rPr>
                        <a:t>Non-dépôt de la déclaration dans les délais prescrits</a:t>
                      </a:r>
                      <a:endParaRPr lang="fr-FR" sz="1800" dirty="0">
                        <a:latin typeface="+mj-lt"/>
                      </a:endParaRPr>
                    </a:p>
                  </a:txBody>
                  <a:tcPr/>
                </a:tc>
                <a:tc>
                  <a:txBody>
                    <a:bodyPr/>
                    <a:lstStyle/>
                    <a:p>
                      <a:pPr marL="285750" indent="-285750">
                        <a:buFont typeface="Arial" panose="020B0604020202020204" pitchFamily="34" charset="0"/>
                        <a:buChar char="•"/>
                      </a:pPr>
                      <a:r>
                        <a:rPr lang="fr-FR" sz="1800" dirty="0">
                          <a:solidFill>
                            <a:srgbClr val="000000"/>
                          </a:solidFill>
                          <a:latin typeface="+mj-lt"/>
                        </a:rPr>
                        <a:t>Amende de 10% des retenues qui auraient dû être effectuées ou déclarées</a:t>
                      </a:r>
                    </a:p>
                    <a:p>
                      <a:pPr marL="285750" indent="-285750">
                        <a:buFont typeface="Arial" panose="020B0604020202020204" pitchFamily="34" charset="0"/>
                        <a:buChar char="•"/>
                      </a:pPr>
                      <a:r>
                        <a:rPr lang="fr-FR" sz="1800" dirty="0">
                          <a:solidFill>
                            <a:srgbClr val="000000"/>
                          </a:solidFill>
                          <a:latin typeface="+mj-lt"/>
                        </a:rPr>
                        <a:t>Amende portée à 40% en cas de non-dépôt de la déclaration dans les 30 jours suivant une mise en demeure</a:t>
                      </a:r>
                    </a:p>
                  </a:txBody>
                  <a:tcPr/>
                </a:tc>
                <a:extLst>
                  <a:ext uri="{0D108BD9-81ED-4DB2-BD59-A6C34878D82A}">
                    <a16:rowId xmlns:a16="http://schemas.microsoft.com/office/drawing/2014/main" val="3031274815"/>
                  </a:ext>
                </a:extLst>
              </a:tr>
              <a:tr h="370840">
                <a:tc>
                  <a:txBody>
                    <a:bodyPr/>
                    <a:lstStyle/>
                    <a:p>
                      <a:r>
                        <a:rPr lang="fr-FR" sz="1800" dirty="0">
                          <a:solidFill>
                            <a:srgbClr val="000000"/>
                          </a:solidFill>
                          <a:latin typeface="+mj-lt"/>
                        </a:rPr>
                        <a:t>Inexactitude ou omissions</a:t>
                      </a:r>
                      <a:endParaRPr lang="fr-FR" sz="1800" dirty="0">
                        <a:latin typeface="+mj-lt"/>
                      </a:endParaRPr>
                    </a:p>
                  </a:txBody>
                  <a:tcPr/>
                </a:tc>
                <a:tc>
                  <a:txBody>
                    <a:bodyPr/>
                    <a:lstStyle/>
                    <a:p>
                      <a:pPr marL="285750" indent="-285750">
                        <a:buFont typeface="Arial" panose="020B0604020202020204" pitchFamily="34" charset="0"/>
                        <a:buChar char="•"/>
                      </a:pPr>
                      <a:r>
                        <a:rPr lang="fr-FR" sz="1800" dirty="0">
                          <a:solidFill>
                            <a:srgbClr val="000000"/>
                          </a:solidFill>
                          <a:latin typeface="+mj-lt"/>
                        </a:rPr>
                        <a:t>Amende de 5% des retenues qui auraient dû être effectuées ou déclarées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latin typeface="+mj-lt"/>
                        </a:rPr>
                        <a:t>Amende portée à 40% en cas d’inexactitudes ou d’omissions délibérées</a:t>
                      </a:r>
                    </a:p>
                  </a:txBody>
                  <a:tcPr/>
                </a:tc>
                <a:extLst>
                  <a:ext uri="{0D108BD9-81ED-4DB2-BD59-A6C34878D82A}">
                    <a16:rowId xmlns:a16="http://schemas.microsoft.com/office/drawing/2014/main" val="4247719591"/>
                  </a:ext>
                </a:extLst>
              </a:tr>
              <a:tr h="370840">
                <a:tc>
                  <a:txBody>
                    <a:bodyPr/>
                    <a:lstStyle/>
                    <a:p>
                      <a:r>
                        <a:rPr lang="fr-FR" sz="1800" dirty="0">
                          <a:solidFill>
                            <a:srgbClr val="000000"/>
                          </a:solidFill>
                          <a:latin typeface="+mj-lt"/>
                        </a:rPr>
                        <a:t>Rétention délibérée au PAS</a:t>
                      </a:r>
                      <a:endParaRPr lang="fr-FR" sz="1800" dirty="0">
                        <a:latin typeface="+mj-lt"/>
                      </a:endParaRPr>
                    </a:p>
                  </a:txBody>
                  <a:tcPr/>
                </a:tc>
                <a:tc>
                  <a:txBody>
                    <a:bodyPr/>
                    <a:lstStyle/>
                    <a:p>
                      <a:pPr marL="285750" indent="-285750">
                        <a:buFont typeface="Arial" panose="020B0604020202020204" pitchFamily="34" charset="0"/>
                        <a:buChar char="•"/>
                      </a:pPr>
                      <a:r>
                        <a:rPr lang="fr-FR" sz="1800" dirty="0">
                          <a:solidFill>
                            <a:srgbClr val="000000"/>
                          </a:solidFill>
                          <a:latin typeface="+mj-lt"/>
                        </a:rPr>
                        <a:t>Amende de 80% des retenues non versées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latin typeface="+mj-lt"/>
                        </a:rPr>
                        <a:t>Sanction pénale pour le collecteur qui n’a ni déclaré, ni versé les retenues qu’il a effectuées quand le retard excède 1 mois</a:t>
                      </a:r>
                    </a:p>
                  </a:txBody>
                  <a:tcPr/>
                </a:tc>
                <a:extLst>
                  <a:ext uri="{0D108BD9-81ED-4DB2-BD59-A6C34878D82A}">
                    <a16:rowId xmlns:a16="http://schemas.microsoft.com/office/drawing/2014/main" val="2935722970"/>
                  </a:ext>
                </a:extLst>
              </a:tr>
              <a:tr h="370840">
                <a:tc>
                  <a:txBody>
                    <a:bodyPr/>
                    <a:lstStyle/>
                    <a:p>
                      <a:r>
                        <a:rPr lang="fr-FR" sz="1800" dirty="0">
                          <a:solidFill>
                            <a:srgbClr val="000000"/>
                          </a:solidFill>
                          <a:latin typeface="+mj-lt"/>
                        </a:rPr>
                        <a:t>Retard de paiement</a:t>
                      </a:r>
                      <a:endParaRPr lang="fr-FR" sz="1800" dirty="0">
                        <a:latin typeface="+mj-lt"/>
                      </a:endParaRPr>
                    </a:p>
                  </a:txBody>
                  <a:tcPr/>
                </a:tc>
                <a:tc>
                  <a:txBody>
                    <a:bodyPr/>
                    <a:lstStyle/>
                    <a:p>
                      <a:pPr marL="285750" indent="-285750">
                        <a:buFont typeface="Arial" panose="020B0604020202020204" pitchFamily="34" charset="0"/>
                        <a:buChar char="•"/>
                      </a:pPr>
                      <a:r>
                        <a:rPr lang="fr-FR" sz="1800" dirty="0">
                          <a:solidFill>
                            <a:srgbClr val="000000"/>
                          </a:solidFill>
                          <a:latin typeface="+mj-lt"/>
                        </a:rPr>
                        <a:t>Majoration de 5% des retenues non versées dans les délais prescrits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latin typeface="+mj-lt"/>
                        </a:rPr>
                        <a:t>Intérêt de retard</a:t>
                      </a:r>
                    </a:p>
                  </a:txBody>
                  <a:tcPr/>
                </a:tc>
                <a:extLst>
                  <a:ext uri="{0D108BD9-81ED-4DB2-BD59-A6C34878D82A}">
                    <a16:rowId xmlns:a16="http://schemas.microsoft.com/office/drawing/2014/main" val="3822592755"/>
                  </a:ext>
                </a:extLst>
              </a:tr>
              <a:tr h="370840">
                <a:tc>
                  <a:txBody>
                    <a:bodyPr/>
                    <a:lstStyle/>
                    <a:p>
                      <a:r>
                        <a:rPr lang="fr-FR" sz="1800" dirty="0">
                          <a:latin typeface="+mj-lt"/>
                        </a:rPr>
                        <a:t>Non recours à un moyen de paiement obligatoire</a:t>
                      </a:r>
                    </a:p>
                  </a:txBody>
                  <a:tcPr/>
                </a:tc>
                <a:tc>
                  <a:txBody>
                    <a:bodyPr/>
                    <a:lstStyle/>
                    <a:p>
                      <a:pPr marL="285750" indent="-285750">
                        <a:buFont typeface="Arial" panose="020B0604020202020204" pitchFamily="34" charset="0"/>
                        <a:buChar char="•"/>
                      </a:pPr>
                      <a:r>
                        <a:rPr lang="fr-FR" sz="1800" dirty="0">
                          <a:latin typeface="+mj-lt"/>
                        </a:rPr>
                        <a:t>Majoration de 0,20% du montant payé</a:t>
                      </a:r>
                    </a:p>
                  </a:txBody>
                  <a:tcPr/>
                </a:tc>
                <a:extLst>
                  <a:ext uri="{0D108BD9-81ED-4DB2-BD59-A6C34878D82A}">
                    <a16:rowId xmlns:a16="http://schemas.microsoft.com/office/drawing/2014/main" val="1754994379"/>
                  </a:ext>
                </a:extLst>
              </a:tr>
            </a:tbl>
          </a:graphicData>
        </a:graphic>
      </p:graphicFrame>
      <p:sp>
        <p:nvSpPr>
          <p:cNvPr id="4" name="Rectangle 3">
            <a:extLst>
              <a:ext uri="{FF2B5EF4-FFF2-40B4-BE49-F238E27FC236}">
                <a16:creationId xmlns:a16="http://schemas.microsoft.com/office/drawing/2014/main" id="{8F8189C8-E577-4518-8642-B83E657FA3AF}"/>
              </a:ext>
            </a:extLst>
          </p:cNvPr>
          <p:cNvSpPr/>
          <p:nvPr/>
        </p:nvSpPr>
        <p:spPr>
          <a:xfrm>
            <a:off x="3309145" y="6381433"/>
            <a:ext cx="4771947" cy="400110"/>
          </a:xfrm>
          <a:prstGeom prst="rect">
            <a:avLst/>
          </a:prstGeom>
        </p:spPr>
        <p:txBody>
          <a:bodyPr wrap="none">
            <a:spAutoFit/>
          </a:bodyPr>
          <a:lstStyle/>
          <a:p>
            <a:r>
              <a:rPr lang="fr-FR" sz="2000" dirty="0">
                <a:solidFill>
                  <a:srgbClr val="E73446"/>
                </a:solidFill>
                <a:latin typeface="Calibri bold"/>
              </a:rPr>
              <a:t>Amende qui ne peut être inférieure à 250 €</a:t>
            </a:r>
            <a:endParaRPr lang="fr-FR" sz="2000" dirty="0"/>
          </a:p>
        </p:txBody>
      </p:sp>
    </p:spTree>
    <p:extLst>
      <p:ext uri="{BB962C8B-B14F-4D97-AF65-F5344CB8AC3E}">
        <p14:creationId xmlns:p14="http://schemas.microsoft.com/office/powerpoint/2010/main" val="2027218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642938" y="211699"/>
            <a:ext cx="8159750" cy="1331913"/>
          </a:xfrm>
        </p:spPr>
        <p:txBody>
          <a:bodyPr/>
          <a:lstStyle/>
          <a:p>
            <a:r>
              <a:rPr lang="fr-FR" dirty="0"/>
              <a:t>LE PAS Présenté - plusieurs POINTS DE VUE</a:t>
            </a:r>
          </a:p>
        </p:txBody>
      </p:sp>
      <p:pic>
        <p:nvPicPr>
          <p:cNvPr id="9" name="Image 8">
            <a:extLst>
              <a:ext uri="{FF2B5EF4-FFF2-40B4-BE49-F238E27FC236}">
                <a16:creationId xmlns:a16="http://schemas.microsoft.com/office/drawing/2014/main" id="{0727D6F9-4779-4C37-9EFD-99D0C2E591B0}"/>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638050" y="2018257"/>
            <a:ext cx="2821487" cy="2821487"/>
          </a:xfrm>
          <a:prstGeom prst="rect">
            <a:avLst/>
          </a:prstGeom>
        </p:spPr>
      </p:pic>
      <p:pic>
        <p:nvPicPr>
          <p:cNvPr id="10" name="Image 9">
            <a:extLst>
              <a:ext uri="{FF2B5EF4-FFF2-40B4-BE49-F238E27FC236}">
                <a16:creationId xmlns:a16="http://schemas.microsoft.com/office/drawing/2014/main" id="{66D71BAF-89E4-4040-93D2-B31190895D8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5025775" y="2018256"/>
            <a:ext cx="2821487" cy="2821487"/>
          </a:xfrm>
          <a:prstGeom prst="rect">
            <a:avLst/>
          </a:prstGeom>
        </p:spPr>
      </p:pic>
      <p:pic>
        <p:nvPicPr>
          <p:cNvPr id="11" name="Image 10">
            <a:extLst>
              <a:ext uri="{FF2B5EF4-FFF2-40B4-BE49-F238E27FC236}">
                <a16:creationId xmlns:a16="http://schemas.microsoft.com/office/drawing/2014/main" id="{486FE4D8-1D30-4519-B4CE-A0FA4DED6CE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413500" y="2018255"/>
            <a:ext cx="2821487" cy="2821487"/>
          </a:xfrm>
          <a:prstGeom prst="rect">
            <a:avLst/>
          </a:prstGeom>
        </p:spPr>
      </p:pic>
      <p:sp>
        <p:nvSpPr>
          <p:cNvPr id="14" name="ZoneTexte 13">
            <a:extLst>
              <a:ext uri="{FF2B5EF4-FFF2-40B4-BE49-F238E27FC236}">
                <a16:creationId xmlns:a16="http://schemas.microsoft.com/office/drawing/2014/main" id="{7ABB3EA8-044F-4C8E-8E43-D9779FCAA260}"/>
              </a:ext>
            </a:extLst>
          </p:cNvPr>
          <p:cNvSpPr txBox="1"/>
          <p:nvPr/>
        </p:nvSpPr>
        <p:spPr>
          <a:xfrm>
            <a:off x="5303042" y="2289745"/>
            <a:ext cx="2266950" cy="523220"/>
          </a:xfrm>
          <a:prstGeom prst="rect">
            <a:avLst/>
          </a:prstGeom>
          <a:noFill/>
        </p:spPr>
        <p:txBody>
          <a:bodyPr wrap="square" rtlCol="0">
            <a:spAutoFit/>
          </a:bodyPr>
          <a:lstStyle/>
          <a:p>
            <a:pPr defTabSz="457200"/>
            <a:r>
              <a:rPr lang="fr-FR" sz="2800" b="1" dirty="0">
                <a:solidFill>
                  <a:prstClr val="white"/>
                </a:solidFill>
                <a:latin typeface="Calibri"/>
              </a:rPr>
              <a:t>EMPLOYEURS</a:t>
            </a:r>
            <a:endParaRPr lang="fr-FR" b="1" dirty="0">
              <a:solidFill>
                <a:prstClr val="black"/>
              </a:solidFill>
              <a:latin typeface="Calibri"/>
            </a:endParaRPr>
          </a:p>
        </p:txBody>
      </p:sp>
      <p:sp>
        <p:nvSpPr>
          <p:cNvPr id="15" name="ZoneTexte 14">
            <a:extLst>
              <a:ext uri="{FF2B5EF4-FFF2-40B4-BE49-F238E27FC236}">
                <a16:creationId xmlns:a16="http://schemas.microsoft.com/office/drawing/2014/main" id="{898CB5AB-404A-47B1-8A3F-134A6CC04351}"/>
              </a:ext>
            </a:extLst>
          </p:cNvPr>
          <p:cNvSpPr txBox="1"/>
          <p:nvPr/>
        </p:nvSpPr>
        <p:spPr>
          <a:xfrm>
            <a:off x="8566943" y="2289746"/>
            <a:ext cx="2514599" cy="954107"/>
          </a:xfrm>
          <a:prstGeom prst="rect">
            <a:avLst/>
          </a:prstGeom>
          <a:noFill/>
        </p:spPr>
        <p:txBody>
          <a:bodyPr wrap="square" rtlCol="0">
            <a:spAutoFit/>
          </a:bodyPr>
          <a:lstStyle/>
          <a:p>
            <a:pPr algn="ctr" defTabSz="457200"/>
            <a:r>
              <a:rPr lang="fr-FR" sz="2800" b="1" dirty="0">
                <a:solidFill>
                  <a:prstClr val="white"/>
                </a:solidFill>
                <a:latin typeface="Calibri"/>
              </a:rPr>
              <a:t>BULLETIN DE DE PAIE</a:t>
            </a:r>
            <a:endParaRPr lang="fr-FR" b="1" dirty="0">
              <a:solidFill>
                <a:prstClr val="black"/>
              </a:solidFill>
              <a:latin typeface="Calibri"/>
            </a:endParaRPr>
          </a:p>
        </p:txBody>
      </p:sp>
      <p:sp>
        <p:nvSpPr>
          <p:cNvPr id="16" name="ZoneTexte 15">
            <a:extLst>
              <a:ext uri="{FF2B5EF4-FFF2-40B4-BE49-F238E27FC236}">
                <a16:creationId xmlns:a16="http://schemas.microsoft.com/office/drawing/2014/main" id="{9B122E2D-BDB4-41A6-86D9-2C6D3E2F5B3B}"/>
              </a:ext>
            </a:extLst>
          </p:cNvPr>
          <p:cNvSpPr txBox="1"/>
          <p:nvPr/>
        </p:nvSpPr>
        <p:spPr>
          <a:xfrm>
            <a:off x="2275261" y="2289745"/>
            <a:ext cx="2266950" cy="523220"/>
          </a:xfrm>
          <a:prstGeom prst="rect">
            <a:avLst/>
          </a:prstGeom>
          <a:noFill/>
        </p:spPr>
        <p:txBody>
          <a:bodyPr wrap="square" rtlCol="0">
            <a:spAutoFit/>
          </a:bodyPr>
          <a:lstStyle/>
          <a:p>
            <a:pPr defTabSz="457200"/>
            <a:r>
              <a:rPr lang="fr-FR" sz="2800" b="1" dirty="0">
                <a:solidFill>
                  <a:prstClr val="white"/>
                </a:solidFill>
                <a:latin typeface="Calibri"/>
              </a:rPr>
              <a:t>SALARIES</a:t>
            </a:r>
            <a:endParaRPr lang="fr-FR" b="1" dirty="0">
              <a:solidFill>
                <a:prstClr val="black"/>
              </a:solidFill>
              <a:latin typeface="Calibri"/>
            </a:endParaRPr>
          </a:p>
        </p:txBody>
      </p:sp>
      <p:pic>
        <p:nvPicPr>
          <p:cNvPr id="8" name="Image 7">
            <a:extLst>
              <a:ext uri="{FF2B5EF4-FFF2-40B4-BE49-F238E27FC236}">
                <a16:creationId xmlns:a16="http://schemas.microsoft.com/office/drawing/2014/main" id="{AF7ED355-6CC8-49AF-A3BD-54B49E4505CE}"/>
              </a:ext>
            </a:extLst>
          </p:cNvPr>
          <p:cNvPicPr>
            <a:picLocks noChangeAspect="1"/>
          </p:cNvPicPr>
          <p:nvPr/>
        </p:nvPicPr>
        <p:blipFill>
          <a:blip r:embed="rId4"/>
          <a:stretch>
            <a:fillRect/>
          </a:stretch>
        </p:blipFill>
        <p:spPr>
          <a:xfrm>
            <a:off x="1944487" y="2888875"/>
            <a:ext cx="736204" cy="1873972"/>
          </a:xfrm>
          <a:prstGeom prst="rect">
            <a:avLst/>
          </a:prstGeom>
        </p:spPr>
      </p:pic>
      <p:pic>
        <p:nvPicPr>
          <p:cNvPr id="17" name="Image 16">
            <a:extLst>
              <a:ext uri="{FF2B5EF4-FFF2-40B4-BE49-F238E27FC236}">
                <a16:creationId xmlns:a16="http://schemas.microsoft.com/office/drawing/2014/main" id="{7BF4AD09-99EE-4618-8F4A-1E7FDB293E18}"/>
              </a:ext>
            </a:extLst>
          </p:cNvPr>
          <p:cNvPicPr>
            <a:picLocks noChangeAspect="1"/>
          </p:cNvPicPr>
          <p:nvPr/>
        </p:nvPicPr>
        <p:blipFill>
          <a:blip r:embed="rId4"/>
          <a:stretch>
            <a:fillRect/>
          </a:stretch>
        </p:blipFill>
        <p:spPr>
          <a:xfrm>
            <a:off x="2465807" y="2927323"/>
            <a:ext cx="736204" cy="1873972"/>
          </a:xfrm>
          <a:prstGeom prst="rect">
            <a:avLst/>
          </a:prstGeom>
        </p:spPr>
      </p:pic>
      <p:pic>
        <p:nvPicPr>
          <p:cNvPr id="18" name="Image 17">
            <a:extLst>
              <a:ext uri="{FF2B5EF4-FFF2-40B4-BE49-F238E27FC236}">
                <a16:creationId xmlns:a16="http://schemas.microsoft.com/office/drawing/2014/main" id="{048F6F18-34AB-46CB-9A11-26FD67F23240}"/>
              </a:ext>
            </a:extLst>
          </p:cNvPr>
          <p:cNvPicPr>
            <a:picLocks noChangeAspect="1"/>
          </p:cNvPicPr>
          <p:nvPr/>
        </p:nvPicPr>
        <p:blipFill>
          <a:blip r:embed="rId4"/>
          <a:stretch>
            <a:fillRect/>
          </a:stretch>
        </p:blipFill>
        <p:spPr>
          <a:xfrm>
            <a:off x="2805755" y="2853020"/>
            <a:ext cx="736204" cy="1873972"/>
          </a:xfrm>
          <a:prstGeom prst="rect">
            <a:avLst/>
          </a:prstGeom>
        </p:spPr>
      </p:pic>
      <p:pic>
        <p:nvPicPr>
          <p:cNvPr id="19" name="Image 18">
            <a:extLst>
              <a:ext uri="{FF2B5EF4-FFF2-40B4-BE49-F238E27FC236}">
                <a16:creationId xmlns:a16="http://schemas.microsoft.com/office/drawing/2014/main" id="{AAB9686C-3DB2-4CD9-86D3-C3657272118F}"/>
              </a:ext>
            </a:extLst>
          </p:cNvPr>
          <p:cNvPicPr>
            <a:picLocks noChangeAspect="1"/>
          </p:cNvPicPr>
          <p:nvPr/>
        </p:nvPicPr>
        <p:blipFill>
          <a:blip r:embed="rId4"/>
          <a:stretch>
            <a:fillRect/>
          </a:stretch>
        </p:blipFill>
        <p:spPr>
          <a:xfrm>
            <a:off x="3256532" y="2833622"/>
            <a:ext cx="736204" cy="1873972"/>
          </a:xfrm>
          <a:prstGeom prst="rect">
            <a:avLst/>
          </a:prstGeom>
        </p:spPr>
      </p:pic>
      <p:pic>
        <p:nvPicPr>
          <p:cNvPr id="13" name="Image 12">
            <a:extLst>
              <a:ext uri="{FF2B5EF4-FFF2-40B4-BE49-F238E27FC236}">
                <a16:creationId xmlns:a16="http://schemas.microsoft.com/office/drawing/2014/main" id="{D02F0119-E327-4FFD-ABE1-EF7A31CBE482}"/>
              </a:ext>
            </a:extLst>
          </p:cNvPr>
          <p:cNvPicPr>
            <a:picLocks noChangeAspect="1"/>
          </p:cNvPicPr>
          <p:nvPr/>
        </p:nvPicPr>
        <p:blipFill>
          <a:blip r:embed="rId5"/>
          <a:stretch>
            <a:fillRect/>
          </a:stretch>
        </p:blipFill>
        <p:spPr>
          <a:xfrm>
            <a:off x="5628036" y="3238502"/>
            <a:ext cx="1616962" cy="1022093"/>
          </a:xfrm>
          <a:prstGeom prst="rect">
            <a:avLst/>
          </a:prstGeom>
        </p:spPr>
      </p:pic>
      <p:pic>
        <p:nvPicPr>
          <p:cNvPr id="22" name="Image 21">
            <a:extLst>
              <a:ext uri="{FF2B5EF4-FFF2-40B4-BE49-F238E27FC236}">
                <a16:creationId xmlns:a16="http://schemas.microsoft.com/office/drawing/2014/main" id="{89635AE9-A7E5-4399-9FE6-38F430DD76B9}"/>
              </a:ext>
            </a:extLst>
          </p:cNvPr>
          <p:cNvPicPr>
            <a:picLocks noChangeAspect="1"/>
          </p:cNvPicPr>
          <p:nvPr/>
        </p:nvPicPr>
        <p:blipFill>
          <a:blip r:embed="rId6"/>
          <a:stretch>
            <a:fillRect/>
          </a:stretch>
        </p:blipFill>
        <p:spPr>
          <a:xfrm>
            <a:off x="9352044" y="3330947"/>
            <a:ext cx="1201908" cy="1210168"/>
          </a:xfrm>
          <a:prstGeom prst="rect">
            <a:avLst/>
          </a:prstGeom>
        </p:spPr>
      </p:pic>
      <p:pic>
        <p:nvPicPr>
          <p:cNvPr id="6" name="Image 5">
            <a:extLst>
              <a:ext uri="{FF2B5EF4-FFF2-40B4-BE49-F238E27FC236}">
                <a16:creationId xmlns:a16="http://schemas.microsoft.com/office/drawing/2014/main" id="{C7847232-8E6C-41A1-9CC9-164F0CC77D08}"/>
              </a:ext>
            </a:extLst>
          </p:cNvPr>
          <p:cNvPicPr>
            <a:picLocks noChangeAspect="1"/>
          </p:cNvPicPr>
          <p:nvPr/>
        </p:nvPicPr>
        <p:blipFill>
          <a:blip r:embed="rId7"/>
          <a:stretch>
            <a:fillRect/>
          </a:stretch>
        </p:blipFill>
        <p:spPr>
          <a:xfrm>
            <a:off x="8881559" y="3614150"/>
            <a:ext cx="2821487" cy="2829835"/>
          </a:xfrm>
          <a:prstGeom prst="rect">
            <a:avLst/>
          </a:prstGeom>
        </p:spPr>
      </p:pic>
    </p:spTree>
    <p:extLst>
      <p:ext uri="{BB962C8B-B14F-4D97-AF65-F5344CB8AC3E}">
        <p14:creationId xmlns:p14="http://schemas.microsoft.com/office/powerpoint/2010/main" val="34017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293D05A-A727-4400-A15B-504D067D2B00}"/>
              </a:ext>
            </a:extLst>
          </p:cNvPr>
          <p:cNvSpPr>
            <a:spLocks noGrp="1"/>
          </p:cNvSpPr>
          <p:nvPr>
            <p:ph sz="quarter" idx="11"/>
          </p:nvPr>
        </p:nvSpPr>
        <p:spPr/>
        <p:txBody>
          <a:bodyPr/>
          <a:lstStyle/>
          <a:p>
            <a:r>
              <a:rPr lang="fr-FR" dirty="0"/>
              <a:t>LE PAS ET LA paie</a:t>
            </a:r>
          </a:p>
        </p:txBody>
      </p:sp>
      <p:sp>
        <p:nvSpPr>
          <p:cNvPr id="4" name="Rectangle 3">
            <a:extLst>
              <a:ext uri="{FF2B5EF4-FFF2-40B4-BE49-F238E27FC236}">
                <a16:creationId xmlns:a16="http://schemas.microsoft.com/office/drawing/2014/main" id="{C4379FB9-8285-4878-BF32-E9DB60BC8549}"/>
              </a:ext>
            </a:extLst>
          </p:cNvPr>
          <p:cNvSpPr/>
          <p:nvPr/>
        </p:nvSpPr>
        <p:spPr>
          <a:xfrm>
            <a:off x="1482046" y="1358946"/>
            <a:ext cx="8403771" cy="954107"/>
          </a:xfrm>
          <a:prstGeom prst="rect">
            <a:avLst/>
          </a:prstGeom>
        </p:spPr>
        <p:txBody>
          <a:bodyPr wrap="square">
            <a:spAutoFit/>
          </a:bodyPr>
          <a:lstStyle/>
          <a:p>
            <a:pPr defTabSz="457200"/>
            <a:r>
              <a:rPr lang="fr-FR" sz="2800" dirty="0">
                <a:solidFill>
                  <a:srgbClr val="E73446"/>
                </a:solidFill>
                <a:latin typeface="Calibri bold"/>
              </a:rPr>
              <a:t>À partir de quelle échéance DSN faudra-t-il déclarer le prélèvement à la source ?</a:t>
            </a:r>
          </a:p>
        </p:txBody>
      </p:sp>
      <p:sp>
        <p:nvSpPr>
          <p:cNvPr id="5" name="Rectangle 4">
            <a:extLst>
              <a:ext uri="{FF2B5EF4-FFF2-40B4-BE49-F238E27FC236}">
                <a16:creationId xmlns:a16="http://schemas.microsoft.com/office/drawing/2014/main" id="{11C8E41D-2A4F-4B5A-898D-B3DDFE6F6BE0}"/>
              </a:ext>
            </a:extLst>
          </p:cNvPr>
          <p:cNvSpPr/>
          <p:nvPr/>
        </p:nvSpPr>
        <p:spPr>
          <a:xfrm>
            <a:off x="3281817" y="3183300"/>
            <a:ext cx="7765142" cy="2677656"/>
          </a:xfrm>
          <a:prstGeom prst="rect">
            <a:avLst/>
          </a:prstGeom>
        </p:spPr>
        <p:txBody>
          <a:bodyPr wrap="square">
            <a:spAutoFit/>
          </a:bodyPr>
          <a:lstStyle/>
          <a:p>
            <a:pPr defTabSz="457200"/>
            <a:r>
              <a:rPr lang="fr-FR" sz="2400" dirty="0">
                <a:solidFill>
                  <a:srgbClr val="263C46"/>
                </a:solidFill>
                <a:latin typeface="Open Sans"/>
              </a:rPr>
              <a:t>La date de première déclaration, et la norme de dépôt de la DSN incluant des données PAS est en effet </a:t>
            </a:r>
            <a:r>
              <a:rPr lang="fr-FR" sz="2400" b="1" dirty="0">
                <a:solidFill>
                  <a:srgbClr val="263C46"/>
                </a:solidFill>
                <a:latin typeface="Open Sans"/>
              </a:rPr>
              <a:t>différente selon que les entreprises pratiquent le décalage de paye ou pas</a:t>
            </a:r>
            <a:r>
              <a:rPr lang="fr-FR" sz="2400" dirty="0">
                <a:solidFill>
                  <a:srgbClr val="263C46"/>
                </a:solidFill>
                <a:latin typeface="Open Sans"/>
              </a:rPr>
              <a:t>. </a:t>
            </a:r>
          </a:p>
          <a:p>
            <a:pPr defTabSz="457200"/>
            <a:endParaRPr lang="fr-FR" sz="2400" dirty="0">
              <a:solidFill>
                <a:srgbClr val="263C46"/>
              </a:solidFill>
              <a:latin typeface="Open Sans"/>
            </a:endParaRPr>
          </a:p>
          <a:p>
            <a:pPr defTabSz="457200"/>
            <a:r>
              <a:rPr lang="fr-FR" sz="2400" dirty="0">
                <a:solidFill>
                  <a:srgbClr val="263C46"/>
                </a:solidFill>
                <a:latin typeface="Open Sans"/>
              </a:rPr>
              <a:t>Décalage fiscal (rémunération imposable calculée de décembre à novembre)</a:t>
            </a:r>
            <a:endParaRPr lang="fr-FR" sz="2400" dirty="0">
              <a:solidFill>
                <a:prstClr val="black"/>
              </a:solidFill>
              <a:latin typeface="Calibri"/>
            </a:endParaRPr>
          </a:p>
        </p:txBody>
      </p:sp>
      <p:pic>
        <p:nvPicPr>
          <p:cNvPr id="8" name="Image 7">
            <a:extLst>
              <a:ext uri="{FF2B5EF4-FFF2-40B4-BE49-F238E27FC236}">
                <a16:creationId xmlns:a16="http://schemas.microsoft.com/office/drawing/2014/main" id="{65FA9770-8DD9-4112-BA00-0282592FAC44}"/>
              </a:ext>
            </a:extLst>
          </p:cNvPr>
          <p:cNvPicPr>
            <a:picLocks noChangeAspect="1"/>
          </p:cNvPicPr>
          <p:nvPr/>
        </p:nvPicPr>
        <p:blipFill>
          <a:blip r:embed="rId2"/>
          <a:stretch>
            <a:fillRect/>
          </a:stretch>
        </p:blipFill>
        <p:spPr>
          <a:xfrm>
            <a:off x="274916" y="3304216"/>
            <a:ext cx="2414258" cy="2414258"/>
          </a:xfrm>
          <a:prstGeom prst="rect">
            <a:avLst/>
          </a:prstGeom>
        </p:spPr>
      </p:pic>
    </p:spTree>
    <p:extLst>
      <p:ext uri="{BB962C8B-B14F-4D97-AF65-F5344CB8AC3E}">
        <p14:creationId xmlns:p14="http://schemas.microsoft.com/office/powerpoint/2010/main" val="120583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379FB9-8285-4878-BF32-E9DB60BC8549}"/>
              </a:ext>
            </a:extLst>
          </p:cNvPr>
          <p:cNvSpPr/>
          <p:nvPr/>
        </p:nvSpPr>
        <p:spPr>
          <a:xfrm>
            <a:off x="793917" y="1157403"/>
            <a:ext cx="8403771" cy="954107"/>
          </a:xfrm>
          <a:prstGeom prst="rect">
            <a:avLst/>
          </a:prstGeom>
        </p:spPr>
        <p:txBody>
          <a:bodyPr wrap="square">
            <a:spAutoFit/>
          </a:bodyPr>
          <a:lstStyle/>
          <a:p>
            <a:pPr defTabSz="457200"/>
            <a:r>
              <a:rPr lang="fr-FR" sz="2800" dirty="0">
                <a:solidFill>
                  <a:srgbClr val="E73446"/>
                </a:solidFill>
                <a:latin typeface="Calibri bold"/>
              </a:rPr>
              <a:t>À partir de quelle échéance DSN faudra-t-il déclarer le prélèvement à la source ?</a:t>
            </a:r>
          </a:p>
        </p:txBody>
      </p:sp>
      <p:sp>
        <p:nvSpPr>
          <p:cNvPr id="3" name="Rectangle 2">
            <a:extLst>
              <a:ext uri="{FF2B5EF4-FFF2-40B4-BE49-F238E27FC236}">
                <a16:creationId xmlns:a16="http://schemas.microsoft.com/office/drawing/2014/main" id="{C97E77C9-9AAE-47E8-BB4F-F5BDECA100AE}"/>
              </a:ext>
            </a:extLst>
          </p:cNvPr>
          <p:cNvSpPr/>
          <p:nvPr/>
        </p:nvSpPr>
        <p:spPr>
          <a:xfrm>
            <a:off x="1217953" y="2180840"/>
            <a:ext cx="9756094" cy="4154984"/>
          </a:xfrm>
          <a:prstGeom prst="rect">
            <a:avLst/>
          </a:prstGeom>
        </p:spPr>
        <p:txBody>
          <a:bodyPr wrap="square">
            <a:spAutoFit/>
          </a:bodyPr>
          <a:lstStyle/>
          <a:p>
            <a:pPr defTabSz="457200"/>
            <a:endParaRPr lang="fr-FR" sz="2400" b="1" dirty="0">
              <a:solidFill>
                <a:srgbClr val="263C46"/>
              </a:solidFill>
              <a:latin typeface="Open Sans"/>
            </a:endParaRPr>
          </a:p>
          <a:p>
            <a:pPr defTabSz="457200"/>
            <a:r>
              <a:rPr lang="fr-FR" sz="2400" b="1" dirty="0">
                <a:solidFill>
                  <a:srgbClr val="263C46"/>
                </a:solidFill>
                <a:latin typeface="Open Sans"/>
              </a:rPr>
              <a:t>Date de première déclaration incluant des données PAS des entreprises </a:t>
            </a:r>
            <a:r>
              <a:rPr lang="fr-FR" sz="2400" b="1" dirty="0">
                <a:solidFill>
                  <a:srgbClr val="FF0000"/>
                </a:solidFill>
                <a:latin typeface="Open Sans"/>
              </a:rPr>
              <a:t>ne pratiquant pas le décalage de paye</a:t>
            </a:r>
          </a:p>
          <a:p>
            <a:pPr marL="1257300" lvl="2" indent="-342900" defTabSz="457200">
              <a:buFont typeface="Symbol" panose="05050102010706020507" pitchFamily="18" charset="2"/>
              <a:buChar char="Þ"/>
            </a:pPr>
            <a:r>
              <a:rPr lang="fr-FR" sz="2400" b="1" dirty="0">
                <a:solidFill>
                  <a:srgbClr val="FF0000"/>
                </a:solidFill>
                <a:latin typeface="Open Sans"/>
              </a:rPr>
              <a:t>Bulletins de janvier 2019</a:t>
            </a:r>
          </a:p>
          <a:p>
            <a:pPr marL="1257300" lvl="2" indent="-342900" defTabSz="457200">
              <a:buFont typeface="Symbol" panose="05050102010706020507" pitchFamily="18" charset="2"/>
              <a:buChar char="Þ"/>
            </a:pPr>
            <a:endParaRPr lang="fr-FR" sz="2400" b="1" dirty="0">
              <a:solidFill>
                <a:srgbClr val="FF0000"/>
              </a:solidFill>
              <a:latin typeface="Open Sans"/>
            </a:endParaRPr>
          </a:p>
          <a:p>
            <a:pPr marL="1257300" lvl="2" indent="-342900" defTabSz="457200">
              <a:buFont typeface="Symbol" panose="05050102010706020507" pitchFamily="18" charset="2"/>
              <a:buChar char="Þ"/>
            </a:pPr>
            <a:endParaRPr lang="fr-FR" sz="2400" b="1" dirty="0">
              <a:solidFill>
                <a:srgbClr val="FF0000"/>
              </a:solidFill>
              <a:latin typeface="Open Sans"/>
            </a:endParaRPr>
          </a:p>
          <a:p>
            <a:pPr defTabSz="457200"/>
            <a:r>
              <a:rPr lang="fr-FR" sz="2400" b="1" dirty="0">
                <a:solidFill>
                  <a:srgbClr val="263C46"/>
                </a:solidFill>
                <a:latin typeface="Open Sans"/>
              </a:rPr>
              <a:t>Date de première déclaration incluant des données PAS des entreprises </a:t>
            </a:r>
            <a:r>
              <a:rPr lang="fr-FR" sz="2400" b="1" dirty="0">
                <a:solidFill>
                  <a:srgbClr val="FF0000"/>
                </a:solidFill>
                <a:latin typeface="Open Sans"/>
              </a:rPr>
              <a:t>pratiquant le décalage de paye</a:t>
            </a:r>
          </a:p>
          <a:p>
            <a:pPr defTabSz="457200"/>
            <a:r>
              <a:rPr lang="fr-FR" sz="2400" b="1" dirty="0">
                <a:solidFill>
                  <a:srgbClr val="FF0000"/>
                </a:solidFill>
                <a:latin typeface="Open Sans"/>
              </a:rPr>
              <a:t>		=&gt; Bulletins de décembre 2018</a:t>
            </a:r>
          </a:p>
          <a:p>
            <a:pPr defTabSz="457200"/>
            <a:endParaRPr lang="fr-FR" sz="2400" u="sng" dirty="0">
              <a:solidFill>
                <a:srgbClr val="FF0000"/>
              </a:solidFill>
            </a:endParaRPr>
          </a:p>
          <a:p>
            <a:pPr defTabSz="457200"/>
            <a:endParaRPr lang="fr-FR" sz="2400" b="1" u="sng" dirty="0">
              <a:solidFill>
                <a:srgbClr val="FF0000"/>
              </a:solidFill>
              <a:latin typeface="Open Sans"/>
            </a:endParaRPr>
          </a:p>
        </p:txBody>
      </p:sp>
      <p:sp>
        <p:nvSpPr>
          <p:cNvPr id="7" name="Espace réservé du contenu 1">
            <a:extLst>
              <a:ext uri="{FF2B5EF4-FFF2-40B4-BE49-F238E27FC236}">
                <a16:creationId xmlns:a16="http://schemas.microsoft.com/office/drawing/2014/main" id="{9BD52548-C527-4657-8E79-6AE727A71DFA}"/>
              </a:ext>
            </a:extLst>
          </p:cNvPr>
          <p:cNvSpPr txBox="1">
            <a:spLocks/>
          </p:cNvSpPr>
          <p:nvPr/>
        </p:nvSpPr>
        <p:spPr>
          <a:xfrm>
            <a:off x="793917" y="364099"/>
            <a:ext cx="515595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ET LA paie</a:t>
            </a:r>
          </a:p>
        </p:txBody>
      </p:sp>
    </p:spTree>
    <p:extLst>
      <p:ext uri="{BB962C8B-B14F-4D97-AF65-F5344CB8AC3E}">
        <p14:creationId xmlns:p14="http://schemas.microsoft.com/office/powerpoint/2010/main" val="1246197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81035" y="3096712"/>
            <a:ext cx="184731" cy="369332"/>
          </a:xfrm>
          <a:prstGeom prst="rect">
            <a:avLst/>
          </a:prstGeom>
        </p:spPr>
        <p:txBody>
          <a:bodyPr wrap="none">
            <a:spAutoFit/>
          </a:bodyPr>
          <a:lstStyle/>
          <a:p>
            <a:pPr defTabSz="457200">
              <a:defRPr/>
            </a:pPr>
            <a:endParaRPr lang="fr-FR" dirty="0">
              <a:solidFill>
                <a:prstClr val="black"/>
              </a:solidFill>
              <a:latin typeface="Calibri"/>
            </a:endParaRPr>
          </a:p>
        </p:txBody>
      </p:sp>
      <p:sp>
        <p:nvSpPr>
          <p:cNvPr id="9" name="Espace réservé du contenu 1">
            <a:extLst>
              <a:ext uri="{FF2B5EF4-FFF2-40B4-BE49-F238E27FC236}">
                <a16:creationId xmlns:a16="http://schemas.microsoft.com/office/drawing/2014/main" id="{4C8267BC-D75D-4E20-8042-2DE200042C55}"/>
              </a:ext>
            </a:extLst>
          </p:cNvPr>
          <p:cNvSpPr txBox="1">
            <a:spLocks/>
          </p:cNvSpPr>
          <p:nvPr/>
        </p:nvSpPr>
        <p:spPr>
          <a:xfrm>
            <a:off x="793917" y="364099"/>
            <a:ext cx="515595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LE PAS ET LA paie</a:t>
            </a:r>
            <a:endParaRPr lang="fr-FR" dirty="0"/>
          </a:p>
        </p:txBody>
      </p:sp>
      <p:sp>
        <p:nvSpPr>
          <p:cNvPr id="10" name="Espace réservé du texte 1">
            <a:extLst>
              <a:ext uri="{FF2B5EF4-FFF2-40B4-BE49-F238E27FC236}">
                <a16:creationId xmlns:a16="http://schemas.microsoft.com/office/drawing/2014/main" id="{89BD6224-BFEA-43E5-A1DF-834D081FABC2}"/>
              </a:ext>
            </a:extLst>
          </p:cNvPr>
          <p:cNvSpPr txBox="1">
            <a:spLocks/>
          </p:cNvSpPr>
          <p:nvPr/>
        </p:nvSpPr>
        <p:spPr>
          <a:xfrm>
            <a:off x="1561322" y="1674872"/>
            <a:ext cx="8865788" cy="43910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3"/>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962" lvl="4" indent="0">
              <a:buClr>
                <a:sysClr val="windowText" lastClr="000000">
                  <a:lumMod val="65000"/>
                  <a:lumOff val="35000"/>
                </a:sysClr>
              </a:buClr>
              <a:buNone/>
              <a:defRPr/>
            </a:pPr>
            <a:endParaRPr lang="fr-FR" dirty="0">
              <a:solidFill>
                <a:sysClr val="windowText" lastClr="000000">
                  <a:lumMod val="75000"/>
                  <a:lumOff val="25000"/>
                </a:sysClr>
              </a:solidFill>
            </a:endParaRPr>
          </a:p>
          <a:p>
            <a:pPr lvl="1">
              <a:defRPr/>
            </a:pPr>
            <a:r>
              <a:rPr lang="fr-FR" dirty="0">
                <a:solidFill>
                  <a:sysClr val="windowText" lastClr="000000">
                    <a:lumMod val="75000"/>
                    <a:lumOff val="25000"/>
                  </a:sysClr>
                </a:solidFill>
              </a:rPr>
              <a:t>Taux qui s’applique :</a:t>
            </a:r>
          </a:p>
          <a:p>
            <a:pPr lvl="2">
              <a:defRPr/>
            </a:pPr>
            <a:r>
              <a:rPr lang="fr-FR" dirty="0">
                <a:solidFill>
                  <a:prstClr val="black"/>
                </a:solidFill>
                <a:latin typeface="Calibri"/>
              </a:rPr>
              <a:t>si l’administration fiscale n’est pas en mesure de communiquer un taux au collecteur (exemple en cas de début d’activité ou personnes encore à la charge de leurs parents) ou information d’identification salariée erronée (NIR)</a:t>
            </a:r>
          </a:p>
          <a:p>
            <a:pPr lvl="2">
              <a:defRPr/>
            </a:pPr>
            <a:r>
              <a:rPr lang="fr-FR" dirty="0">
                <a:solidFill>
                  <a:prstClr val="black"/>
                </a:solidFill>
                <a:latin typeface="Calibri"/>
              </a:rPr>
              <a:t>à la demande des contribuables</a:t>
            </a:r>
          </a:p>
          <a:p>
            <a:pPr lvl="2">
              <a:defRPr/>
            </a:pPr>
            <a:r>
              <a:rPr lang="fr-FR" dirty="0">
                <a:solidFill>
                  <a:prstClr val="black"/>
                </a:solidFill>
                <a:latin typeface="Calibri"/>
              </a:rPr>
              <a:t>en cas de nouvelle embauche en attendant de recevoir le taux par le CRM</a:t>
            </a:r>
          </a:p>
          <a:p>
            <a:pPr lvl="2">
              <a:defRPr/>
            </a:pPr>
            <a:endParaRPr lang="fr-FR" dirty="0">
              <a:solidFill>
                <a:prstClr val="black"/>
              </a:solidFill>
              <a:latin typeface="Calibri"/>
            </a:endParaRPr>
          </a:p>
          <a:p>
            <a:pPr lvl="1">
              <a:defRPr/>
            </a:pPr>
            <a:r>
              <a:rPr lang="fr-FR" dirty="0">
                <a:solidFill>
                  <a:sysClr val="windowText" lastClr="000000">
                    <a:lumMod val="75000"/>
                    <a:lumOff val="25000"/>
                  </a:sysClr>
                </a:solidFill>
              </a:rPr>
              <a:t>La grille de taux correspond à la situation fiscale d’un célibataire sans enfant ne percevant par ailleurs aucun revenu.</a:t>
            </a:r>
          </a:p>
          <a:p>
            <a:pPr lvl="1">
              <a:defRPr/>
            </a:pPr>
            <a:endParaRPr lang="fr-FR" dirty="0">
              <a:solidFill>
                <a:prstClr val="black"/>
              </a:solidFill>
              <a:latin typeface="Calibri"/>
            </a:endParaRPr>
          </a:p>
          <a:p>
            <a:pPr lvl="1">
              <a:defRPr/>
            </a:pPr>
            <a:r>
              <a:rPr lang="fr-FR" dirty="0">
                <a:solidFill>
                  <a:sysClr val="windowText" lastClr="000000">
                    <a:lumMod val="75000"/>
                    <a:lumOff val="25000"/>
                  </a:sysClr>
                </a:solidFill>
              </a:rPr>
              <a:t>Taux nul jusqu’à un </a:t>
            </a:r>
            <a:r>
              <a:rPr lang="fr-FR" dirty="0">
                <a:solidFill>
                  <a:srgbClr val="FF0000"/>
                </a:solidFill>
              </a:rPr>
              <a:t>salaire net mensuel imposable de 1367</a:t>
            </a:r>
            <a:r>
              <a:rPr lang="fr-FR" dirty="0">
                <a:solidFill>
                  <a:sysClr val="windowText" lastClr="000000">
                    <a:lumMod val="75000"/>
                    <a:lumOff val="25000"/>
                  </a:sysClr>
                </a:solidFill>
              </a:rPr>
              <a:t> € (montant revu tous les ans par la loi de Finances)</a:t>
            </a:r>
          </a:p>
          <a:p>
            <a:pPr lvl="2">
              <a:defRPr/>
            </a:pPr>
            <a:endParaRPr lang="fr-FR" dirty="0">
              <a:solidFill>
                <a:prstClr val="black"/>
              </a:solidFill>
              <a:latin typeface="Calibri"/>
            </a:endParaRPr>
          </a:p>
          <a:p>
            <a:pPr lvl="2">
              <a:defRPr/>
            </a:pPr>
            <a:endParaRPr lang="fr-FR" dirty="0">
              <a:solidFill>
                <a:prstClr val="black"/>
              </a:solidFill>
              <a:latin typeface="Calibri"/>
            </a:endParaRPr>
          </a:p>
          <a:p>
            <a:pPr marL="539750" lvl="3" indent="0">
              <a:buNone/>
            </a:pPr>
            <a:endParaRPr lang="fr-FR" dirty="0">
              <a:solidFill>
                <a:sysClr val="windowText" lastClr="000000">
                  <a:lumMod val="75000"/>
                  <a:lumOff val="25000"/>
                </a:sysClr>
              </a:solidFill>
            </a:endParaRPr>
          </a:p>
        </p:txBody>
      </p:sp>
      <p:sp>
        <p:nvSpPr>
          <p:cNvPr id="11" name="Titre 2">
            <a:extLst>
              <a:ext uri="{FF2B5EF4-FFF2-40B4-BE49-F238E27FC236}">
                <a16:creationId xmlns:a16="http://schemas.microsoft.com/office/drawing/2014/main" id="{934D2427-9298-4222-BFBF-A0F28621010A}"/>
              </a:ext>
            </a:extLst>
          </p:cNvPr>
          <p:cNvSpPr txBox="1">
            <a:spLocks/>
          </p:cNvSpPr>
          <p:nvPr/>
        </p:nvSpPr>
        <p:spPr>
          <a:xfrm>
            <a:off x="796925" y="1030055"/>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taux neutre ou taux non personnalisé </a:t>
            </a:r>
          </a:p>
        </p:txBody>
      </p:sp>
    </p:spTree>
    <p:extLst>
      <p:ext uri="{BB962C8B-B14F-4D97-AF65-F5344CB8AC3E}">
        <p14:creationId xmlns:p14="http://schemas.microsoft.com/office/powerpoint/2010/main" val="3413234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6581035" y="3096712"/>
            <a:ext cx="184731" cy="369332"/>
          </a:xfrm>
          <a:prstGeom prst="rect">
            <a:avLst/>
          </a:prstGeom>
        </p:spPr>
        <p:txBody>
          <a:bodyPr wrap="none">
            <a:spAutoFit/>
          </a:bodyPr>
          <a:lstStyle/>
          <a:p>
            <a:pPr defTabSz="457200">
              <a:defRPr/>
            </a:pPr>
            <a:endParaRPr lang="fr-FR" dirty="0">
              <a:solidFill>
                <a:prstClr val="black"/>
              </a:solidFill>
              <a:latin typeface="Calibri"/>
            </a:endParaRPr>
          </a:p>
        </p:txBody>
      </p:sp>
      <p:sp>
        <p:nvSpPr>
          <p:cNvPr id="9" name="Espace réservé du contenu 1">
            <a:extLst>
              <a:ext uri="{FF2B5EF4-FFF2-40B4-BE49-F238E27FC236}">
                <a16:creationId xmlns:a16="http://schemas.microsoft.com/office/drawing/2014/main" id="{4C8267BC-D75D-4E20-8042-2DE200042C55}"/>
              </a:ext>
            </a:extLst>
          </p:cNvPr>
          <p:cNvSpPr txBox="1">
            <a:spLocks/>
          </p:cNvSpPr>
          <p:nvPr/>
        </p:nvSpPr>
        <p:spPr>
          <a:xfrm>
            <a:off x="793917" y="364099"/>
            <a:ext cx="515595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LE PAS ET LA paie</a:t>
            </a:r>
            <a:endParaRPr lang="fr-FR" dirty="0"/>
          </a:p>
        </p:txBody>
      </p:sp>
      <p:sp>
        <p:nvSpPr>
          <p:cNvPr id="3" name="Rectangle 2">
            <a:extLst>
              <a:ext uri="{FF2B5EF4-FFF2-40B4-BE49-F238E27FC236}">
                <a16:creationId xmlns:a16="http://schemas.microsoft.com/office/drawing/2014/main" id="{E924AE17-FA94-4D00-99C8-8264F30341A4}"/>
              </a:ext>
            </a:extLst>
          </p:cNvPr>
          <p:cNvSpPr/>
          <p:nvPr/>
        </p:nvSpPr>
        <p:spPr>
          <a:xfrm>
            <a:off x="793917" y="2265715"/>
            <a:ext cx="4031301" cy="3785652"/>
          </a:xfrm>
          <a:prstGeom prst="rect">
            <a:avLst/>
          </a:prstGeom>
        </p:spPr>
        <p:txBody>
          <a:bodyPr wrap="square">
            <a:spAutoFit/>
          </a:bodyPr>
          <a:lstStyle/>
          <a:p>
            <a:r>
              <a:rPr lang="fr-FR" sz="2400" dirty="0">
                <a:solidFill>
                  <a:srgbClr val="FF0000"/>
                </a:solidFill>
                <a:effectLst>
                  <a:outerShdw blurRad="38100" dist="38100" dir="2700000" algn="tl">
                    <a:srgbClr val="000000">
                      <a:alpha val="43137"/>
                    </a:srgbClr>
                  </a:outerShdw>
                </a:effectLst>
                <a:latin typeface="&amp;quot"/>
              </a:rPr>
              <a:t>Exemple : </a:t>
            </a:r>
          </a:p>
          <a:p>
            <a:endParaRPr lang="fr-FR" sz="2400" dirty="0">
              <a:solidFill>
                <a:srgbClr val="333333"/>
              </a:solidFill>
              <a:latin typeface="&amp;quot"/>
            </a:endParaRPr>
          </a:p>
          <a:p>
            <a:r>
              <a:rPr lang="fr-FR" sz="2400" dirty="0">
                <a:solidFill>
                  <a:srgbClr val="333333"/>
                </a:solidFill>
                <a:latin typeface="&amp;quot"/>
              </a:rPr>
              <a:t>Un salarié a un salaire net imposable de 2.600 euros,</a:t>
            </a:r>
          </a:p>
          <a:p>
            <a:r>
              <a:rPr lang="fr-FR" sz="2400" dirty="0">
                <a:solidFill>
                  <a:srgbClr val="333333"/>
                </a:solidFill>
                <a:latin typeface="&amp;quot"/>
              </a:rPr>
              <a:t>Avec le taux neutre, ce salarié sera prélevé à hauteur de 9% sur son salaire, soit 234 euros.</a:t>
            </a:r>
          </a:p>
          <a:p>
            <a:endParaRPr lang="fr-FR" sz="2400" b="0" i="0" u="none" strike="noStrike" dirty="0">
              <a:solidFill>
                <a:srgbClr val="333333"/>
              </a:solidFill>
              <a:effectLst/>
              <a:latin typeface="&amp;quot"/>
            </a:endParaRPr>
          </a:p>
          <a:p>
            <a:endParaRPr lang="fr-FR" sz="2400" dirty="0">
              <a:solidFill>
                <a:srgbClr val="333333"/>
              </a:solidFill>
              <a:latin typeface="&amp;quot"/>
            </a:endParaRPr>
          </a:p>
          <a:p>
            <a:r>
              <a:rPr lang="fr-FR" sz="2400" b="0" i="0" u="none" strike="noStrike" dirty="0">
                <a:solidFill>
                  <a:srgbClr val="333333"/>
                </a:solidFill>
                <a:effectLst/>
                <a:latin typeface="&amp;quot"/>
              </a:rPr>
              <a:t>Se calcule </a:t>
            </a:r>
            <a:r>
              <a:rPr lang="fr-FR" sz="2400" dirty="0">
                <a:solidFill>
                  <a:srgbClr val="333333"/>
                </a:solidFill>
                <a:latin typeface="&amp;quot"/>
              </a:rPr>
              <a:t>sur </a:t>
            </a:r>
            <a:r>
              <a:rPr lang="fr-FR" sz="2400" dirty="0">
                <a:solidFill>
                  <a:srgbClr val="FF0000"/>
                </a:solidFill>
                <a:latin typeface="&amp;quot"/>
              </a:rPr>
              <a:t>le net imposable</a:t>
            </a:r>
            <a:endParaRPr lang="fr-FR" sz="2400" b="0" i="0" u="none" strike="noStrike" dirty="0">
              <a:solidFill>
                <a:srgbClr val="FF0000"/>
              </a:solidFill>
              <a:effectLst/>
              <a:latin typeface="&amp;quot"/>
            </a:endParaRPr>
          </a:p>
        </p:txBody>
      </p:sp>
      <p:graphicFrame>
        <p:nvGraphicFramePr>
          <p:cNvPr id="6" name="Tableau 5">
            <a:extLst>
              <a:ext uri="{FF2B5EF4-FFF2-40B4-BE49-F238E27FC236}">
                <a16:creationId xmlns:a16="http://schemas.microsoft.com/office/drawing/2014/main" id="{5D2DCDF3-F362-464A-B905-6BA94CDCE0D2}"/>
              </a:ext>
            </a:extLst>
          </p:cNvPr>
          <p:cNvGraphicFramePr>
            <a:graphicFrameLocks noGrp="1"/>
          </p:cNvGraphicFramePr>
          <p:nvPr>
            <p:extLst>
              <p:ext uri="{D42A27DB-BD31-4B8C-83A1-F6EECF244321}">
                <p14:modId xmlns:p14="http://schemas.microsoft.com/office/powerpoint/2010/main" val="3061297052"/>
              </p:ext>
            </p:extLst>
          </p:nvPr>
        </p:nvGraphicFramePr>
        <p:xfrm>
          <a:off x="5216866" y="0"/>
          <a:ext cx="6750785" cy="6912003"/>
        </p:xfrm>
        <a:graphic>
          <a:graphicData uri="http://schemas.openxmlformats.org/drawingml/2006/table">
            <a:tbl>
              <a:tblPr>
                <a:tableStyleId>{BDBED569-4797-4DF1-A0F4-6AAB3CD982D8}</a:tableStyleId>
              </a:tblPr>
              <a:tblGrid>
                <a:gridCol w="4728992">
                  <a:extLst>
                    <a:ext uri="{9D8B030D-6E8A-4147-A177-3AD203B41FA5}">
                      <a16:colId xmlns:a16="http://schemas.microsoft.com/office/drawing/2014/main" val="2919969128"/>
                    </a:ext>
                  </a:extLst>
                </a:gridCol>
                <a:gridCol w="2021793">
                  <a:extLst>
                    <a:ext uri="{9D8B030D-6E8A-4147-A177-3AD203B41FA5}">
                      <a16:colId xmlns:a16="http://schemas.microsoft.com/office/drawing/2014/main" val="3100085339"/>
                    </a:ext>
                  </a:extLst>
                </a:gridCol>
              </a:tblGrid>
              <a:tr h="329143">
                <a:tc>
                  <a:txBody>
                    <a:bodyPr/>
                    <a:lstStyle/>
                    <a:p>
                      <a:pPr algn="ctr" fontAlgn="ctr"/>
                      <a:r>
                        <a:rPr lang="fr-FR" sz="1800" b="1" u="none" strike="noStrike" kern="1200" dirty="0">
                          <a:effectLst/>
                        </a:rPr>
                        <a:t>Base mensuelle de prélèvement</a:t>
                      </a:r>
                      <a:endParaRPr lang="fr-FR" sz="1800" b="1" u="none" strike="noStrike" kern="1200" dirty="0">
                        <a:solidFill>
                          <a:schemeClr val="dk1"/>
                        </a:solidFill>
                        <a:effectLst/>
                        <a:latin typeface="+mn-lt"/>
                        <a:ea typeface="+mn-ea"/>
                        <a:cs typeface="+mn-cs"/>
                      </a:endParaRPr>
                    </a:p>
                  </a:txBody>
                  <a:tcPr marL="3039" marR="3039" marT="3039" marB="0" anchor="ctr">
                    <a:solidFill>
                      <a:schemeClr val="bg1"/>
                    </a:solidFill>
                  </a:tcPr>
                </a:tc>
                <a:tc>
                  <a:txBody>
                    <a:bodyPr/>
                    <a:lstStyle/>
                    <a:p>
                      <a:pPr marL="0" algn="ctr" defTabSz="457200" rtl="0" eaLnBrk="1" fontAlgn="ctr" latinLnBrk="0" hangingPunct="1"/>
                      <a:r>
                        <a:rPr lang="fr-FR" sz="1800" b="1" u="none" strike="noStrike" kern="1200" dirty="0">
                          <a:effectLst/>
                        </a:rPr>
                        <a:t>Taux</a:t>
                      </a:r>
                      <a:endParaRPr lang="fr-FR" sz="1800" b="1" u="none" strike="noStrike" kern="1200" dirty="0">
                        <a:solidFill>
                          <a:schemeClr val="dk1"/>
                        </a:solidFill>
                        <a:effectLst/>
                        <a:latin typeface="+mn-lt"/>
                        <a:ea typeface="+mn-ea"/>
                        <a:cs typeface="+mn-cs"/>
                      </a:endParaRPr>
                    </a:p>
                  </a:txBody>
                  <a:tcPr marL="3039" marR="3039" marT="3039" marB="0" anchor="ctr">
                    <a:solidFill>
                      <a:schemeClr val="bg1"/>
                    </a:solidFill>
                  </a:tcPr>
                </a:tc>
                <a:extLst>
                  <a:ext uri="{0D108BD9-81ED-4DB2-BD59-A6C34878D82A}">
                    <a16:rowId xmlns:a16="http://schemas.microsoft.com/office/drawing/2014/main" val="2634299479"/>
                  </a:ext>
                </a:extLst>
              </a:tr>
              <a:tr h="329143">
                <a:tc>
                  <a:txBody>
                    <a:bodyPr/>
                    <a:lstStyle/>
                    <a:p>
                      <a:pPr algn="ctr" fontAlgn="ctr"/>
                      <a:r>
                        <a:rPr lang="fr-FR" sz="1800" u="none" strike="noStrike" dirty="0">
                          <a:effectLst/>
                        </a:rPr>
                        <a:t>Inférieure ou égale à 1 367 €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0 %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22256882"/>
                  </a:ext>
                </a:extLst>
              </a:tr>
              <a:tr h="329143">
                <a:tc>
                  <a:txBody>
                    <a:bodyPr/>
                    <a:lstStyle/>
                    <a:p>
                      <a:pPr algn="ctr" fontAlgn="ctr"/>
                      <a:r>
                        <a:rPr lang="fr-FR" sz="1800" u="none" strike="noStrike" dirty="0">
                          <a:effectLst/>
                        </a:rPr>
                        <a:t>De 1 368 € à 1 419 €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0,5 %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2381830565"/>
                  </a:ext>
                </a:extLst>
              </a:tr>
              <a:tr h="329143">
                <a:tc>
                  <a:txBody>
                    <a:bodyPr/>
                    <a:lstStyle/>
                    <a:p>
                      <a:pPr algn="ctr" fontAlgn="ctr"/>
                      <a:r>
                        <a:rPr lang="fr-FR" sz="1800" u="none" strike="noStrike" dirty="0">
                          <a:effectLst/>
                        </a:rPr>
                        <a:t>De 1 420 € à 1 510 €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1,5 %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4256949411"/>
                  </a:ext>
                </a:extLst>
              </a:tr>
              <a:tr h="329143">
                <a:tc>
                  <a:txBody>
                    <a:bodyPr/>
                    <a:lstStyle/>
                    <a:p>
                      <a:pPr algn="ctr" fontAlgn="ctr"/>
                      <a:r>
                        <a:rPr lang="fr-FR" sz="1800" u="none" strike="noStrike" dirty="0">
                          <a:effectLst/>
                        </a:rPr>
                        <a:t>De 1 511 € à 1 613 €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2,5 %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2778547067"/>
                  </a:ext>
                </a:extLst>
              </a:tr>
              <a:tr h="329143">
                <a:tc>
                  <a:txBody>
                    <a:bodyPr/>
                    <a:lstStyle/>
                    <a:p>
                      <a:pPr algn="ctr" fontAlgn="ctr"/>
                      <a:r>
                        <a:rPr lang="fr-FR" sz="1800" u="none" strike="noStrike">
                          <a:effectLst/>
                        </a:rPr>
                        <a:t>De 1 614 € à 1 723 €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3,5 %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2489113092"/>
                  </a:ext>
                </a:extLst>
              </a:tr>
              <a:tr h="329143">
                <a:tc>
                  <a:txBody>
                    <a:bodyPr/>
                    <a:lstStyle/>
                    <a:p>
                      <a:pPr algn="ctr" fontAlgn="ctr"/>
                      <a:r>
                        <a:rPr lang="fr-FR" sz="1800" u="none" strike="noStrike" dirty="0">
                          <a:effectLst/>
                        </a:rPr>
                        <a:t>De 1 724 € à 1 815 €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4,5 %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304504680"/>
                  </a:ext>
                </a:extLst>
              </a:tr>
              <a:tr h="329143">
                <a:tc>
                  <a:txBody>
                    <a:bodyPr/>
                    <a:lstStyle/>
                    <a:p>
                      <a:pPr algn="ctr" fontAlgn="ctr"/>
                      <a:r>
                        <a:rPr lang="fr-FR" sz="1800" u="none" strike="noStrike" dirty="0">
                          <a:effectLst/>
                        </a:rPr>
                        <a:t>De 1 816 € à 1 936 €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6 %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4012038735"/>
                  </a:ext>
                </a:extLst>
              </a:tr>
              <a:tr h="329143">
                <a:tc>
                  <a:txBody>
                    <a:bodyPr/>
                    <a:lstStyle/>
                    <a:p>
                      <a:pPr algn="ctr" fontAlgn="ctr"/>
                      <a:r>
                        <a:rPr lang="fr-FR" sz="1800" u="none" strike="noStrike" dirty="0">
                          <a:effectLst/>
                        </a:rPr>
                        <a:t>De 1 937 € à 2 511 €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7,5 %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3960751438"/>
                  </a:ext>
                </a:extLst>
              </a:tr>
              <a:tr h="329143">
                <a:tc>
                  <a:txBody>
                    <a:bodyPr/>
                    <a:lstStyle/>
                    <a:p>
                      <a:pPr algn="ctr" fontAlgn="ctr"/>
                      <a:r>
                        <a:rPr lang="fr-FR" sz="1800" u="none" strike="noStrike" dirty="0">
                          <a:effectLst/>
                        </a:rPr>
                        <a:t>De 2 512 € à 2 725 €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9 %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1088428024"/>
                  </a:ext>
                </a:extLst>
              </a:tr>
              <a:tr h="329143">
                <a:tc>
                  <a:txBody>
                    <a:bodyPr/>
                    <a:lstStyle/>
                    <a:p>
                      <a:pPr algn="ctr" fontAlgn="ctr"/>
                      <a:r>
                        <a:rPr lang="fr-FR" sz="1800" u="none" strike="noStrike">
                          <a:effectLst/>
                        </a:rPr>
                        <a:t>De 2 726 € à 2 988 €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10,5 %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4290945766"/>
                  </a:ext>
                </a:extLst>
              </a:tr>
              <a:tr h="329143">
                <a:tc>
                  <a:txBody>
                    <a:bodyPr/>
                    <a:lstStyle/>
                    <a:p>
                      <a:pPr algn="ctr" fontAlgn="ctr"/>
                      <a:r>
                        <a:rPr lang="fr-FR" sz="1800" u="none" strike="noStrike" dirty="0">
                          <a:effectLst/>
                        </a:rPr>
                        <a:t>De 2 989 € à 3 363 €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12 %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3615817329"/>
                  </a:ext>
                </a:extLst>
              </a:tr>
              <a:tr h="329143">
                <a:tc>
                  <a:txBody>
                    <a:bodyPr/>
                    <a:lstStyle/>
                    <a:p>
                      <a:pPr algn="ctr" fontAlgn="ctr"/>
                      <a:r>
                        <a:rPr lang="fr-FR" sz="1800" u="none" strike="noStrike" dirty="0">
                          <a:effectLst/>
                        </a:rPr>
                        <a:t>De 3 364 € à 3 925 €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14 %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1067006837"/>
                  </a:ext>
                </a:extLst>
              </a:tr>
              <a:tr h="329143">
                <a:tc>
                  <a:txBody>
                    <a:bodyPr/>
                    <a:lstStyle/>
                    <a:p>
                      <a:pPr algn="ctr" fontAlgn="ctr"/>
                      <a:r>
                        <a:rPr lang="fr-FR" sz="1800" u="none" strike="noStrike" dirty="0">
                          <a:effectLst/>
                        </a:rPr>
                        <a:t>De 3 926 € à 4 706 €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16 %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1519076294"/>
                  </a:ext>
                </a:extLst>
              </a:tr>
              <a:tr h="329143">
                <a:tc>
                  <a:txBody>
                    <a:bodyPr/>
                    <a:lstStyle/>
                    <a:p>
                      <a:pPr algn="ctr" fontAlgn="ctr"/>
                      <a:r>
                        <a:rPr lang="fr-FR" sz="1800" u="none" strike="noStrike" dirty="0">
                          <a:effectLst/>
                        </a:rPr>
                        <a:t>De 4 707 € à 5 888 €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18 %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3598064650"/>
                  </a:ext>
                </a:extLst>
              </a:tr>
              <a:tr h="329143">
                <a:tc>
                  <a:txBody>
                    <a:bodyPr/>
                    <a:lstStyle/>
                    <a:p>
                      <a:pPr algn="ctr" fontAlgn="ctr"/>
                      <a:r>
                        <a:rPr lang="fr-FR" sz="1800" u="none" strike="noStrike">
                          <a:effectLst/>
                        </a:rPr>
                        <a:t>De 5 889 € à 7 581 €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a:effectLst/>
                        </a:rPr>
                        <a:t>20 %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737411126"/>
                  </a:ext>
                </a:extLst>
              </a:tr>
              <a:tr h="329143">
                <a:tc>
                  <a:txBody>
                    <a:bodyPr/>
                    <a:lstStyle/>
                    <a:p>
                      <a:pPr algn="ctr" fontAlgn="ctr"/>
                      <a:r>
                        <a:rPr lang="fr-FR" sz="1800" u="none" strike="noStrike">
                          <a:effectLst/>
                        </a:rPr>
                        <a:t>De 7 582 € à 10 292 €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24 %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697084754"/>
                  </a:ext>
                </a:extLst>
              </a:tr>
              <a:tr h="329143">
                <a:tc>
                  <a:txBody>
                    <a:bodyPr/>
                    <a:lstStyle/>
                    <a:p>
                      <a:pPr algn="ctr" fontAlgn="ctr"/>
                      <a:r>
                        <a:rPr lang="fr-FR" sz="1800" u="none" strike="noStrike">
                          <a:effectLst/>
                        </a:rPr>
                        <a:t>De 10 293 € à 14 417 €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28 %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1838103124"/>
                  </a:ext>
                </a:extLst>
              </a:tr>
              <a:tr h="329143">
                <a:tc>
                  <a:txBody>
                    <a:bodyPr/>
                    <a:lstStyle/>
                    <a:p>
                      <a:pPr algn="ctr" fontAlgn="ctr"/>
                      <a:r>
                        <a:rPr lang="fr-FR" sz="1800" u="none" strike="noStrike">
                          <a:effectLst/>
                        </a:rPr>
                        <a:t>De 14 418 € à 22 042 €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33 %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2246652639"/>
                  </a:ext>
                </a:extLst>
              </a:tr>
              <a:tr h="329143">
                <a:tc>
                  <a:txBody>
                    <a:bodyPr/>
                    <a:lstStyle/>
                    <a:p>
                      <a:pPr algn="ctr" fontAlgn="ctr"/>
                      <a:r>
                        <a:rPr lang="fr-FR" sz="1800" u="none" strike="noStrike">
                          <a:effectLst/>
                        </a:rPr>
                        <a:t>De 22 043 € à 46 500 €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38 %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4018303944"/>
                  </a:ext>
                </a:extLst>
              </a:tr>
              <a:tr h="329143">
                <a:tc>
                  <a:txBody>
                    <a:bodyPr/>
                    <a:lstStyle/>
                    <a:p>
                      <a:pPr algn="ctr" fontAlgn="ctr"/>
                      <a:r>
                        <a:rPr lang="fr-FR" sz="1800" u="none" strike="noStrike">
                          <a:effectLst/>
                        </a:rPr>
                        <a:t>A partir de 46 501 €</a:t>
                      </a:r>
                      <a:endParaRPr lang="fr-FR" sz="1800" b="0" i="0" u="none" strike="noStrike">
                        <a:solidFill>
                          <a:srgbClr val="000000"/>
                        </a:solidFill>
                        <a:effectLst/>
                        <a:latin typeface="Arial" panose="020B0604020202020204" pitchFamily="34" charset="0"/>
                      </a:endParaRPr>
                    </a:p>
                  </a:txBody>
                  <a:tcPr marL="3039" marR="3039" marT="3039" marB="0" anchor="ctr">
                    <a:solidFill>
                      <a:schemeClr val="bg1"/>
                    </a:solidFill>
                  </a:tcPr>
                </a:tc>
                <a:tc>
                  <a:txBody>
                    <a:bodyPr/>
                    <a:lstStyle/>
                    <a:p>
                      <a:pPr algn="ctr" fontAlgn="ctr"/>
                      <a:r>
                        <a:rPr lang="fr-FR" sz="1800" u="none" strike="noStrike" dirty="0">
                          <a:effectLst/>
                        </a:rPr>
                        <a:t>43 %</a:t>
                      </a:r>
                      <a:endParaRPr lang="fr-FR" sz="1800" b="0" i="0" u="none" strike="noStrike" dirty="0">
                        <a:solidFill>
                          <a:srgbClr val="000000"/>
                        </a:solidFill>
                        <a:effectLst/>
                        <a:latin typeface="Arial" panose="020B0604020202020204" pitchFamily="34" charset="0"/>
                      </a:endParaRPr>
                    </a:p>
                  </a:txBody>
                  <a:tcPr marL="3039" marR="3039" marT="3039" marB="0" anchor="ctr">
                    <a:solidFill>
                      <a:schemeClr val="bg1"/>
                    </a:solidFill>
                  </a:tcPr>
                </a:tc>
                <a:extLst>
                  <a:ext uri="{0D108BD9-81ED-4DB2-BD59-A6C34878D82A}">
                    <a16:rowId xmlns:a16="http://schemas.microsoft.com/office/drawing/2014/main" val="862404916"/>
                  </a:ext>
                </a:extLst>
              </a:tr>
            </a:tbl>
          </a:graphicData>
        </a:graphic>
      </p:graphicFrame>
    </p:spTree>
    <p:extLst>
      <p:ext uri="{BB962C8B-B14F-4D97-AF65-F5344CB8AC3E}">
        <p14:creationId xmlns:p14="http://schemas.microsoft.com/office/powerpoint/2010/main" val="2600349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a:xfrm>
            <a:off x="642939" y="211699"/>
            <a:ext cx="6848021" cy="1331913"/>
          </a:xfrm>
        </p:spPr>
        <p:txBody>
          <a:bodyPr/>
          <a:lstStyle/>
          <a:p>
            <a:r>
              <a:rPr lang="fr-FR" dirty="0"/>
              <a:t>LE PAS ET LA PAIE</a:t>
            </a:r>
          </a:p>
        </p:txBody>
      </p:sp>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7490960" y="-18838"/>
            <a:ext cx="2431236" cy="1792986"/>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384352" y="1841297"/>
            <a:ext cx="9419635" cy="1754326"/>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J’embauche un salarié le 15 du mois. Dois-je proratiser le plafond applicable au taux neutre sur son 1</a:t>
            </a:r>
            <a:r>
              <a:rPr lang="fr-FR" sz="3600" b="1" baseline="30000" dirty="0">
                <a:solidFill>
                  <a:prstClr val="black">
                    <a:lumMod val="65000"/>
                    <a:lumOff val="35000"/>
                  </a:prstClr>
                </a:solidFill>
                <a:latin typeface="Calibri"/>
              </a:rPr>
              <a:t>er</a:t>
            </a:r>
            <a:r>
              <a:rPr lang="fr-FR" sz="3600" b="1" dirty="0">
                <a:solidFill>
                  <a:prstClr val="black">
                    <a:lumMod val="65000"/>
                    <a:lumOff val="35000"/>
                  </a:prstClr>
                </a:solidFill>
                <a:latin typeface="Calibri"/>
              </a:rPr>
              <a:t> bulletin de salaire ?</a:t>
            </a:r>
          </a:p>
        </p:txBody>
      </p:sp>
      <p:sp>
        <p:nvSpPr>
          <p:cNvPr id="6" name="ZoneTexte 5">
            <a:extLst>
              <a:ext uri="{FF2B5EF4-FFF2-40B4-BE49-F238E27FC236}">
                <a16:creationId xmlns:a16="http://schemas.microsoft.com/office/drawing/2014/main" id="{AE607FCB-8453-4C96-A461-8652A073BF21}"/>
              </a:ext>
            </a:extLst>
          </p:cNvPr>
          <p:cNvSpPr txBox="1"/>
          <p:nvPr/>
        </p:nvSpPr>
        <p:spPr>
          <a:xfrm>
            <a:off x="3024554" y="4311444"/>
            <a:ext cx="7899048" cy="1631216"/>
          </a:xfrm>
          <a:prstGeom prst="rect">
            <a:avLst/>
          </a:prstGeom>
          <a:noFill/>
        </p:spPr>
        <p:txBody>
          <a:bodyPr wrap="square" rtlCol="0">
            <a:spAutoFit/>
          </a:bodyPr>
          <a:lstStyle/>
          <a:p>
            <a:pPr algn="just" defTabSz="457200">
              <a:defRPr/>
            </a:pPr>
            <a:r>
              <a:rPr lang="fr-FR" sz="2000" dirty="0">
                <a:solidFill>
                  <a:srgbClr val="323232"/>
                </a:solidFill>
                <a:latin typeface="&amp;quot"/>
              </a:rPr>
              <a:t>La grille s’applique à chaque bulletin mensuel même si le mois est incomplet (cas des entrées / sorties)</a:t>
            </a:r>
          </a:p>
          <a:p>
            <a:pPr algn="just" defTabSz="457200">
              <a:defRPr/>
            </a:pPr>
            <a:endParaRPr lang="fr-FR" sz="2000" dirty="0">
              <a:solidFill>
                <a:srgbClr val="323232"/>
              </a:solidFill>
              <a:latin typeface="&amp;quot"/>
            </a:endParaRPr>
          </a:p>
          <a:p>
            <a:pPr algn="just" defTabSz="457200">
              <a:defRPr/>
            </a:pPr>
            <a:r>
              <a:rPr lang="fr-FR" sz="2000" dirty="0">
                <a:solidFill>
                  <a:srgbClr val="323232"/>
                </a:solidFill>
                <a:latin typeface="&amp;quot"/>
              </a:rPr>
              <a:t>La grille s’applique par mois et par contrat de travail. Ainsi un salarié ayant eu 2 CDD dans le même mois, se verra appliquer 2 fois le barème.</a:t>
            </a:r>
          </a:p>
        </p:txBody>
      </p:sp>
      <p:pic>
        <p:nvPicPr>
          <p:cNvPr id="8" name="Image 7">
            <a:extLst>
              <a:ext uri="{FF2B5EF4-FFF2-40B4-BE49-F238E27FC236}">
                <a16:creationId xmlns:a16="http://schemas.microsoft.com/office/drawing/2014/main" id="{89586EEB-97FF-47A7-821F-39A204411440}"/>
              </a:ext>
            </a:extLst>
          </p:cNvPr>
          <p:cNvPicPr>
            <a:picLocks noChangeAspect="1"/>
          </p:cNvPicPr>
          <p:nvPr/>
        </p:nvPicPr>
        <p:blipFill rotWithShape="1">
          <a:blip r:embed="rId3"/>
          <a:srcRect t="50000"/>
          <a:stretch/>
        </p:blipFill>
        <p:spPr>
          <a:xfrm rot="19647288">
            <a:off x="342210" y="4362823"/>
            <a:ext cx="2143125" cy="1071562"/>
          </a:xfrm>
          <a:prstGeom prst="rect">
            <a:avLst/>
          </a:prstGeom>
        </p:spPr>
      </p:pic>
    </p:spTree>
    <p:extLst>
      <p:ext uri="{BB962C8B-B14F-4D97-AF65-F5344CB8AC3E}">
        <p14:creationId xmlns:p14="http://schemas.microsoft.com/office/powerpoint/2010/main" val="23643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293D05A-A727-4400-A15B-504D067D2B00}"/>
              </a:ext>
            </a:extLst>
          </p:cNvPr>
          <p:cNvSpPr>
            <a:spLocks noGrp="1"/>
          </p:cNvSpPr>
          <p:nvPr>
            <p:ph sz="quarter" idx="11"/>
          </p:nvPr>
        </p:nvSpPr>
        <p:spPr>
          <a:xfrm>
            <a:off x="642938" y="211699"/>
            <a:ext cx="8894536" cy="1331913"/>
          </a:xfrm>
        </p:spPr>
        <p:txBody>
          <a:bodyPr/>
          <a:lstStyle/>
          <a:p>
            <a:r>
              <a:rPr lang="fr-FR" dirty="0"/>
              <a:t>LE PAS ET LA PAIE</a:t>
            </a:r>
          </a:p>
        </p:txBody>
      </p:sp>
      <p:sp>
        <p:nvSpPr>
          <p:cNvPr id="8" name="ZoneTexte 7">
            <a:extLst>
              <a:ext uri="{FF2B5EF4-FFF2-40B4-BE49-F238E27FC236}">
                <a16:creationId xmlns:a16="http://schemas.microsoft.com/office/drawing/2014/main" id="{78E8DB5B-4323-4085-ADF1-4B74911D197F}"/>
              </a:ext>
            </a:extLst>
          </p:cNvPr>
          <p:cNvSpPr txBox="1"/>
          <p:nvPr/>
        </p:nvSpPr>
        <p:spPr>
          <a:xfrm>
            <a:off x="1540102" y="1612059"/>
            <a:ext cx="10276116" cy="6863417"/>
          </a:xfrm>
          <a:prstGeom prst="rect">
            <a:avLst/>
          </a:prstGeom>
          <a:noFill/>
        </p:spPr>
        <p:txBody>
          <a:bodyPr wrap="square" rtlCol="0">
            <a:spAutoFit/>
          </a:bodyPr>
          <a:lstStyle/>
          <a:p>
            <a:pPr defTabSz="457200">
              <a:defRPr/>
            </a:pPr>
            <a:endParaRPr lang="fr-FR" sz="2000" b="1" dirty="0">
              <a:solidFill>
                <a:srgbClr val="4BACC6">
                  <a:lumMod val="75000"/>
                </a:srgbClr>
              </a:solidFill>
              <a:effectLst>
                <a:outerShdw blurRad="38100" dist="38100" dir="2700000" algn="tl">
                  <a:srgbClr val="000000">
                    <a:alpha val="43137"/>
                  </a:srgbClr>
                </a:outerShdw>
              </a:effectLst>
              <a:latin typeface="Calibri"/>
            </a:endParaRPr>
          </a:p>
          <a:p>
            <a:pPr defTabSz="457200">
              <a:defRPr/>
            </a:pPr>
            <a:r>
              <a:rPr lang="fr-FR" sz="2000" dirty="0">
                <a:solidFill>
                  <a:prstClr val="black"/>
                </a:solidFill>
                <a:latin typeface="Calibri"/>
              </a:rPr>
              <a:t>Le Code du travail prévoit qu’à partir de janvier 2019, le bulletin de paye devra mentionner</a:t>
            </a:r>
          </a:p>
          <a:p>
            <a:pPr defTabSz="457200">
              <a:defRPr/>
            </a:pPr>
            <a:r>
              <a:rPr lang="fr-FR" sz="2000" b="1" dirty="0">
                <a:solidFill>
                  <a:srgbClr val="FF0000"/>
                </a:solidFill>
                <a:latin typeface="Calibri"/>
              </a:rPr>
              <a:t>4 informations </a:t>
            </a:r>
            <a:r>
              <a:rPr lang="fr-FR" sz="2000" dirty="0">
                <a:solidFill>
                  <a:prstClr val="black"/>
                </a:solidFill>
                <a:latin typeface="Calibri"/>
              </a:rPr>
              <a:t>:</a:t>
            </a:r>
          </a:p>
          <a:p>
            <a:pPr defTabSz="457200">
              <a:defRPr/>
            </a:pPr>
            <a:r>
              <a:rPr lang="fr-FR" sz="2000" dirty="0">
                <a:solidFill>
                  <a:prstClr val="black"/>
                </a:solidFill>
                <a:latin typeface="Calibri"/>
              </a:rPr>
              <a:t>	- l’assiette, le taux et le montant de la retenue à la source opérée au titre du PAS;</a:t>
            </a:r>
          </a:p>
          <a:p>
            <a:pPr defTabSz="457200">
              <a:defRPr/>
            </a:pPr>
            <a:r>
              <a:rPr lang="fr-FR" sz="2000" dirty="0">
                <a:solidFill>
                  <a:prstClr val="black"/>
                </a:solidFill>
                <a:latin typeface="Calibri"/>
              </a:rPr>
              <a:t>	- la somme qui aurait été versée au salarié en l’absence de retenue à la source</a:t>
            </a:r>
          </a:p>
          <a:p>
            <a:pPr defTabSz="457200">
              <a:defRPr/>
            </a:pPr>
            <a:endParaRPr lang="fr-FR" sz="2000" dirty="0">
              <a:solidFill>
                <a:prstClr val="black"/>
              </a:solidFill>
              <a:latin typeface="Calibri"/>
            </a:endParaRPr>
          </a:p>
          <a:p>
            <a:pPr defTabSz="457200">
              <a:defRPr/>
            </a:pPr>
            <a:r>
              <a:rPr lang="fr-FR" sz="2000" dirty="0">
                <a:solidFill>
                  <a:prstClr val="black"/>
                </a:solidFill>
                <a:latin typeface="Calibri"/>
              </a:rPr>
              <a:t>L’arrêté (art. 3) fixe des </a:t>
            </a:r>
            <a:r>
              <a:rPr lang="fr-FR" sz="2000" b="1" dirty="0">
                <a:solidFill>
                  <a:prstClr val="black"/>
                </a:solidFill>
                <a:latin typeface="Calibri"/>
              </a:rPr>
              <a:t>libellés obligatoires</a:t>
            </a:r>
            <a:r>
              <a:rPr lang="fr-FR" sz="2000" dirty="0">
                <a:solidFill>
                  <a:prstClr val="black"/>
                </a:solidFill>
                <a:latin typeface="Calibri"/>
              </a:rPr>
              <a:t>.</a:t>
            </a:r>
          </a:p>
          <a:p>
            <a:pPr defTabSz="457200">
              <a:defRPr/>
            </a:pPr>
            <a:endParaRPr lang="fr-FR" sz="2000" dirty="0">
              <a:solidFill>
                <a:prstClr val="black"/>
              </a:solidFill>
              <a:latin typeface="Calibri"/>
            </a:endParaRPr>
          </a:p>
          <a:p>
            <a:pPr defTabSz="457200">
              <a:defRPr/>
            </a:pPr>
            <a:r>
              <a:rPr lang="fr-FR" sz="2000" dirty="0">
                <a:solidFill>
                  <a:prstClr val="black"/>
                </a:solidFill>
                <a:latin typeface="Calibri"/>
              </a:rPr>
              <a:t>La </a:t>
            </a:r>
            <a:r>
              <a:rPr lang="fr-FR" sz="2000" b="1" dirty="0">
                <a:solidFill>
                  <a:prstClr val="black"/>
                </a:solidFill>
                <a:latin typeface="Calibri"/>
              </a:rPr>
              <a:t>rubrique « NET A PAYER AVANT IMPÔT SUR LE REVENU » et la valeur associée</a:t>
            </a:r>
            <a:r>
              <a:rPr lang="fr-FR" sz="2000" dirty="0">
                <a:solidFill>
                  <a:prstClr val="black"/>
                </a:solidFill>
                <a:latin typeface="Calibri"/>
              </a:rPr>
              <a:t> doivent être affichées dans une </a:t>
            </a:r>
            <a:r>
              <a:rPr lang="fr-FR" sz="2000" b="1" dirty="0">
                <a:solidFill>
                  <a:prstClr val="black"/>
                </a:solidFill>
                <a:latin typeface="Calibri"/>
              </a:rPr>
              <a:t>police dont le corps de caractère est au moins égal à </a:t>
            </a:r>
            <a:r>
              <a:rPr lang="fr-FR" sz="2000" b="1" dirty="0">
                <a:solidFill>
                  <a:srgbClr val="FF0000"/>
                </a:solidFill>
                <a:latin typeface="Calibri"/>
              </a:rPr>
              <a:t>1,50 fois</a:t>
            </a:r>
            <a:r>
              <a:rPr lang="fr-FR" sz="2000" dirty="0">
                <a:solidFill>
                  <a:srgbClr val="FF0000"/>
                </a:solidFill>
                <a:latin typeface="Calibri"/>
              </a:rPr>
              <a:t> </a:t>
            </a:r>
            <a:r>
              <a:rPr lang="fr-FR" sz="2000" dirty="0">
                <a:solidFill>
                  <a:prstClr val="black"/>
                </a:solidFill>
                <a:latin typeface="Calibri"/>
              </a:rPr>
              <a:t>celui utilisé pour la composition des intitulés des autres lignes du bulletin de paye. Cette précision vise en particulier à insister sur la lisibilité du net à payer avant PAS, par rapport à la rubrique « Net à payer en euros ».</a:t>
            </a:r>
          </a:p>
          <a:p>
            <a:pPr defTabSz="457200">
              <a:defRPr/>
            </a:pPr>
            <a:endParaRPr lang="fr-FR" sz="2000" dirty="0">
              <a:solidFill>
                <a:prstClr val="black"/>
              </a:solidFill>
              <a:latin typeface="Calibri"/>
            </a:endParaRPr>
          </a:p>
          <a:p>
            <a:pPr defTabSz="457200">
              <a:defRPr/>
            </a:pPr>
            <a:r>
              <a:rPr lang="fr-FR" sz="2000" dirty="0">
                <a:solidFill>
                  <a:prstClr val="black"/>
                </a:solidFill>
                <a:latin typeface="Calibri"/>
              </a:rPr>
              <a:t>On rappellera que, dans certaines situations, l’assiette du PAS n’est pas nécessairement  égale au net imposable (ou net fiscal) du salarié.</a:t>
            </a:r>
          </a:p>
          <a:p>
            <a:pPr defTabSz="457200">
              <a:defRPr/>
            </a:pPr>
            <a:r>
              <a:rPr lang="fr-FR" sz="2000" dirty="0">
                <a:solidFill>
                  <a:prstClr val="black"/>
                </a:solidFill>
                <a:latin typeface="Calibri"/>
              </a:rPr>
              <a:t>		</a:t>
            </a:r>
          </a:p>
          <a:p>
            <a:pPr defTabSz="457200">
              <a:defRPr/>
            </a:pPr>
            <a:r>
              <a:rPr lang="fr-FR" sz="2000" dirty="0">
                <a:solidFill>
                  <a:prstClr val="black"/>
                </a:solidFill>
                <a:latin typeface="Calibri"/>
              </a:rPr>
              <a:t>					</a:t>
            </a:r>
          </a:p>
          <a:p>
            <a:pPr defTabSz="457200">
              <a:defRPr/>
            </a:pPr>
            <a:endParaRPr lang="fr-FR" sz="2000" dirty="0">
              <a:solidFill>
                <a:prstClr val="black"/>
              </a:solidFill>
              <a:latin typeface="Calibri"/>
            </a:endParaRPr>
          </a:p>
          <a:p>
            <a:pPr defTabSz="457200">
              <a:defRPr/>
            </a:pPr>
            <a:endParaRPr lang="fr-FR" sz="2000" dirty="0">
              <a:solidFill>
                <a:prstClr val="black"/>
              </a:solidFill>
              <a:latin typeface="Calibri"/>
            </a:endParaRPr>
          </a:p>
          <a:p>
            <a:pPr defTabSz="457200">
              <a:defRPr/>
            </a:pPr>
            <a:r>
              <a:rPr lang="fr-FR" sz="2000" dirty="0">
                <a:solidFill>
                  <a:prstClr val="black"/>
                </a:solidFill>
                <a:latin typeface="Calibri"/>
              </a:rPr>
              <a:t>	</a:t>
            </a:r>
          </a:p>
          <a:p>
            <a:pPr defTabSz="457200">
              <a:defRPr/>
            </a:pPr>
            <a:endParaRPr lang="fr-FR" sz="2000" dirty="0">
              <a:solidFill>
                <a:prstClr val="black"/>
              </a:solidFill>
              <a:latin typeface="Calibri"/>
            </a:endParaRPr>
          </a:p>
        </p:txBody>
      </p:sp>
      <p:sp>
        <p:nvSpPr>
          <p:cNvPr id="4" name="Titre 2">
            <a:extLst>
              <a:ext uri="{FF2B5EF4-FFF2-40B4-BE49-F238E27FC236}">
                <a16:creationId xmlns:a16="http://schemas.microsoft.com/office/drawing/2014/main" id="{F1E3BE5B-D91A-4144-9F9D-B8022C50317F}"/>
              </a:ext>
            </a:extLst>
          </p:cNvPr>
          <p:cNvSpPr txBox="1">
            <a:spLocks/>
          </p:cNvSpPr>
          <p:nvPr/>
        </p:nvSpPr>
        <p:spPr>
          <a:xfrm>
            <a:off x="712949" y="806121"/>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Le bulletin de salaire</a:t>
            </a:r>
          </a:p>
        </p:txBody>
      </p:sp>
    </p:spTree>
    <p:extLst>
      <p:ext uri="{BB962C8B-B14F-4D97-AF65-F5344CB8AC3E}">
        <p14:creationId xmlns:p14="http://schemas.microsoft.com/office/powerpoint/2010/main" val="2637968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293D05A-A727-4400-A15B-504D067D2B00}"/>
              </a:ext>
            </a:extLst>
          </p:cNvPr>
          <p:cNvSpPr>
            <a:spLocks noGrp="1"/>
          </p:cNvSpPr>
          <p:nvPr>
            <p:ph sz="quarter" idx="11"/>
          </p:nvPr>
        </p:nvSpPr>
        <p:spPr>
          <a:xfrm>
            <a:off x="642938" y="211699"/>
            <a:ext cx="8894536" cy="1331913"/>
          </a:xfrm>
        </p:spPr>
        <p:txBody>
          <a:bodyPr/>
          <a:lstStyle/>
          <a:p>
            <a:r>
              <a:rPr lang="fr-FR" dirty="0"/>
              <a:t>LE PAS ET la paie</a:t>
            </a:r>
          </a:p>
        </p:txBody>
      </p:sp>
      <p:sp>
        <p:nvSpPr>
          <p:cNvPr id="5" name="ZoneTexte 4">
            <a:extLst>
              <a:ext uri="{FF2B5EF4-FFF2-40B4-BE49-F238E27FC236}">
                <a16:creationId xmlns:a16="http://schemas.microsoft.com/office/drawing/2014/main" id="{6A5E7F3D-6437-4E13-8D77-2F347968C4FA}"/>
              </a:ext>
            </a:extLst>
          </p:cNvPr>
          <p:cNvSpPr txBox="1"/>
          <p:nvPr/>
        </p:nvSpPr>
        <p:spPr>
          <a:xfrm>
            <a:off x="311006" y="1948872"/>
            <a:ext cx="2041896" cy="1815882"/>
          </a:xfrm>
          <a:prstGeom prst="rect">
            <a:avLst/>
          </a:prstGeom>
          <a:noFill/>
        </p:spPr>
        <p:txBody>
          <a:bodyPr wrap="square" rtlCol="0">
            <a:spAutoFit/>
          </a:bodyPr>
          <a:lstStyle/>
          <a:p>
            <a:pPr defTabSz="457200"/>
            <a:r>
              <a:rPr lang="fr-FR" sz="2800" dirty="0">
                <a:solidFill>
                  <a:srgbClr val="FF0000"/>
                </a:solidFill>
                <a:latin typeface="Calibri"/>
              </a:rPr>
              <a:t>Bas de bulletin : 4 mentions obligatoires</a:t>
            </a:r>
          </a:p>
        </p:txBody>
      </p:sp>
      <p:grpSp>
        <p:nvGrpSpPr>
          <p:cNvPr id="13" name="Groupe 12">
            <a:extLst>
              <a:ext uri="{FF2B5EF4-FFF2-40B4-BE49-F238E27FC236}">
                <a16:creationId xmlns:a16="http://schemas.microsoft.com/office/drawing/2014/main" id="{856B9BA3-461F-482C-843A-EA8D743723CD}"/>
              </a:ext>
            </a:extLst>
          </p:cNvPr>
          <p:cNvGrpSpPr/>
          <p:nvPr/>
        </p:nvGrpSpPr>
        <p:grpSpPr>
          <a:xfrm>
            <a:off x="2654527" y="1543611"/>
            <a:ext cx="8678486" cy="4324954"/>
            <a:chOff x="2115127" y="1216650"/>
            <a:chExt cx="8678486" cy="4324954"/>
          </a:xfrm>
        </p:grpSpPr>
        <p:pic>
          <p:nvPicPr>
            <p:cNvPr id="9" name="Image 8">
              <a:extLst>
                <a:ext uri="{FF2B5EF4-FFF2-40B4-BE49-F238E27FC236}">
                  <a16:creationId xmlns:a16="http://schemas.microsoft.com/office/drawing/2014/main" id="{58B0A274-D340-493C-BA0B-1D3E3EDEB607}"/>
                </a:ext>
              </a:extLst>
            </p:cNvPr>
            <p:cNvPicPr>
              <a:picLocks noChangeAspect="1"/>
            </p:cNvPicPr>
            <p:nvPr/>
          </p:nvPicPr>
          <p:blipFill>
            <a:blip r:embed="rId2"/>
            <a:stretch>
              <a:fillRect/>
            </a:stretch>
          </p:blipFill>
          <p:spPr>
            <a:xfrm>
              <a:off x="2115127" y="1216650"/>
              <a:ext cx="8678486" cy="4324954"/>
            </a:xfrm>
            <a:prstGeom prst="rect">
              <a:avLst/>
            </a:prstGeom>
          </p:spPr>
        </p:pic>
        <p:sp>
          <p:nvSpPr>
            <p:cNvPr id="11" name="Rectangle 10">
              <a:extLst>
                <a:ext uri="{FF2B5EF4-FFF2-40B4-BE49-F238E27FC236}">
                  <a16:creationId xmlns:a16="http://schemas.microsoft.com/office/drawing/2014/main" id="{A163A574-09E9-4313-8C92-35B885BC469A}"/>
                </a:ext>
              </a:extLst>
            </p:cNvPr>
            <p:cNvSpPr/>
            <p:nvPr/>
          </p:nvSpPr>
          <p:spPr>
            <a:xfrm>
              <a:off x="3496623" y="1543611"/>
              <a:ext cx="349662" cy="256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12" name="Rectangle 11">
              <a:extLst>
                <a:ext uri="{FF2B5EF4-FFF2-40B4-BE49-F238E27FC236}">
                  <a16:creationId xmlns:a16="http://schemas.microsoft.com/office/drawing/2014/main" id="{674E8C0E-C2CF-4558-8C4E-77A8E22C09D6}"/>
                </a:ext>
              </a:extLst>
            </p:cNvPr>
            <p:cNvSpPr/>
            <p:nvPr/>
          </p:nvSpPr>
          <p:spPr>
            <a:xfrm>
              <a:off x="10180452" y="1316396"/>
              <a:ext cx="349662" cy="256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grpSp>
      <p:sp>
        <p:nvSpPr>
          <p:cNvPr id="3" name="ZoneTexte 2">
            <a:extLst>
              <a:ext uri="{FF2B5EF4-FFF2-40B4-BE49-F238E27FC236}">
                <a16:creationId xmlns:a16="http://schemas.microsoft.com/office/drawing/2014/main" id="{2898751F-830F-4A26-BEF2-6689C4A6D0A5}"/>
              </a:ext>
            </a:extLst>
          </p:cNvPr>
          <p:cNvSpPr txBox="1"/>
          <p:nvPr/>
        </p:nvSpPr>
        <p:spPr>
          <a:xfrm>
            <a:off x="1101969" y="6049108"/>
            <a:ext cx="9788769" cy="523220"/>
          </a:xfrm>
          <a:prstGeom prst="rect">
            <a:avLst/>
          </a:prstGeom>
          <a:noFill/>
        </p:spPr>
        <p:txBody>
          <a:bodyPr wrap="square" rtlCol="0">
            <a:spAutoFit/>
          </a:bodyPr>
          <a:lstStyle/>
          <a:p>
            <a:pPr algn="ctr"/>
            <a:r>
              <a:rPr lang="fr-FR" sz="2800" dirty="0">
                <a:solidFill>
                  <a:srgbClr val="FF0000"/>
                </a:solidFill>
              </a:rPr>
              <a:t>Ne pas se tromper de montant lors du règlement des salaires</a:t>
            </a:r>
          </a:p>
        </p:txBody>
      </p:sp>
    </p:spTree>
    <p:extLst>
      <p:ext uri="{BB962C8B-B14F-4D97-AF65-F5344CB8AC3E}">
        <p14:creationId xmlns:p14="http://schemas.microsoft.com/office/powerpoint/2010/main" val="4211593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2"/>
          <a:srcRect r="6086"/>
          <a:stretch/>
        </p:blipFill>
        <p:spPr>
          <a:xfrm>
            <a:off x="8148998" y="-18838"/>
            <a:ext cx="2431236" cy="1792986"/>
          </a:xfrm>
          <a:prstGeom prst="rect">
            <a:avLst/>
          </a:prstGeom>
        </p:spPr>
      </p:pic>
      <p:pic>
        <p:nvPicPr>
          <p:cNvPr id="10" name="Image 9">
            <a:extLst>
              <a:ext uri="{FF2B5EF4-FFF2-40B4-BE49-F238E27FC236}">
                <a16:creationId xmlns:a16="http://schemas.microsoft.com/office/drawing/2014/main" id="{4975536A-D5FC-4ABD-838F-5FD6EA917E49}"/>
              </a:ext>
            </a:extLst>
          </p:cNvPr>
          <p:cNvPicPr>
            <a:picLocks noChangeAspect="1"/>
          </p:cNvPicPr>
          <p:nvPr/>
        </p:nvPicPr>
        <p:blipFill rotWithShape="1">
          <a:blip r:embed="rId3"/>
          <a:srcRect t="50000"/>
          <a:stretch/>
        </p:blipFill>
        <p:spPr>
          <a:xfrm rot="19647288">
            <a:off x="283596" y="3921328"/>
            <a:ext cx="2143125" cy="1071562"/>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904857" y="1829892"/>
            <a:ext cx="8382286" cy="1754326"/>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Je tiens compte de l’abattement pour frais professionnels pour calculer l’assiette du prélèvement ?</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829694" y="4378554"/>
            <a:ext cx="9601200" cy="1569660"/>
          </a:xfrm>
          <a:prstGeom prst="rect">
            <a:avLst/>
          </a:prstGeom>
          <a:noFill/>
        </p:spPr>
        <p:txBody>
          <a:bodyPr wrap="square" rtlCol="0">
            <a:spAutoFit/>
          </a:bodyPr>
          <a:lstStyle/>
          <a:p>
            <a:pPr algn="just" defTabSz="457200">
              <a:defRPr/>
            </a:pPr>
            <a:r>
              <a:rPr lang="fr-FR" sz="2400" b="1" dirty="0">
                <a:solidFill>
                  <a:srgbClr val="323232"/>
                </a:solidFill>
                <a:latin typeface="&amp;quot"/>
              </a:rPr>
              <a:t>Les frais professionnels (forfait ou montant réel) ne sont pas déduits pour la détermination de l’assiette de la retenue à la source. </a:t>
            </a:r>
          </a:p>
          <a:p>
            <a:pPr algn="just" defTabSz="457200">
              <a:defRPr/>
            </a:pPr>
            <a:r>
              <a:rPr lang="fr-FR" sz="2400" b="1" dirty="0">
                <a:solidFill>
                  <a:srgbClr val="323232"/>
                </a:solidFill>
                <a:latin typeface="&amp;quot"/>
              </a:rPr>
              <a:t>Les frais professionnels sont pris en compte par l’intermédiaire du calcul du taux de PAS.</a:t>
            </a:r>
            <a:endParaRPr lang="fr-FR" sz="2400" dirty="0">
              <a:solidFill>
                <a:srgbClr val="323232"/>
              </a:solidFill>
              <a:latin typeface="&amp;quot"/>
            </a:endParaRPr>
          </a:p>
        </p:txBody>
      </p:sp>
      <p:sp>
        <p:nvSpPr>
          <p:cNvPr id="9" name="Espace réservé du contenu 1">
            <a:extLst>
              <a:ext uri="{FF2B5EF4-FFF2-40B4-BE49-F238E27FC236}">
                <a16:creationId xmlns:a16="http://schemas.microsoft.com/office/drawing/2014/main" id="{C99D1D6B-46F8-4021-8C0F-7D8FBD3D146F}"/>
              </a:ext>
            </a:extLst>
          </p:cNvPr>
          <p:cNvSpPr txBox="1">
            <a:spLocks/>
          </p:cNvSpPr>
          <p:nvPr/>
        </p:nvSpPr>
        <p:spPr>
          <a:xfrm>
            <a:off x="642938" y="397437"/>
            <a:ext cx="777693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LE PAS ET la paie</a:t>
            </a:r>
          </a:p>
        </p:txBody>
      </p:sp>
    </p:spTree>
    <p:extLst>
      <p:ext uri="{BB962C8B-B14F-4D97-AF65-F5344CB8AC3E}">
        <p14:creationId xmlns:p14="http://schemas.microsoft.com/office/powerpoint/2010/main" val="20433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1" name="OTLSHAPE_M_bfdb818f6d1b411eb6a1567c36bf3efa_Connector1">
            <a:extLst>
              <a:ext uri="{FF2B5EF4-FFF2-40B4-BE49-F238E27FC236}">
                <a16:creationId xmlns:a16="http://schemas.microsoft.com/office/drawing/2014/main" id="{5125A2AF-C091-44E5-8500-FD2D650EDE00}"/>
              </a:ext>
            </a:extLst>
          </p:cNvPr>
          <p:cNvCxnSpPr>
            <a:cxnSpLocks/>
          </p:cNvCxnSpPr>
          <p:nvPr>
            <p:custDataLst>
              <p:tags r:id="rId2"/>
            </p:custDataLst>
          </p:nvPr>
        </p:nvCxnSpPr>
        <p:spPr>
          <a:xfrm>
            <a:off x="10195624" y="2971028"/>
            <a:ext cx="0" cy="897588"/>
          </a:xfrm>
          <a:prstGeom prst="line">
            <a:avLst/>
          </a:prstGeom>
          <a:ln w="28575"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40" name="OTLSHAPE_M_04d13da7bb844e1c87671043cda4705c_Connector1">
            <a:extLst>
              <a:ext uri="{FF2B5EF4-FFF2-40B4-BE49-F238E27FC236}">
                <a16:creationId xmlns:a16="http://schemas.microsoft.com/office/drawing/2014/main" id="{207E1275-4B79-48C4-9A0B-73CC959FAC37}"/>
              </a:ext>
            </a:extLst>
          </p:cNvPr>
          <p:cNvCxnSpPr>
            <a:cxnSpLocks/>
          </p:cNvCxnSpPr>
          <p:nvPr>
            <p:custDataLst>
              <p:tags r:id="rId3"/>
            </p:custDataLst>
          </p:nvPr>
        </p:nvCxnSpPr>
        <p:spPr>
          <a:xfrm>
            <a:off x="6798480" y="2799002"/>
            <a:ext cx="0" cy="1069614"/>
          </a:xfrm>
          <a:prstGeom prst="line">
            <a:avLst/>
          </a:prstGeom>
          <a:ln w="19050"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7" name="OTLSHAPE_M_8539de98c3e44a7eaf2a2818459db610_Connector1">
            <a:extLst>
              <a:ext uri="{FF2B5EF4-FFF2-40B4-BE49-F238E27FC236}">
                <a16:creationId xmlns:a16="http://schemas.microsoft.com/office/drawing/2014/main" id="{76B6A81F-8AB2-4B06-8202-B4F9AA2CCEEA}"/>
              </a:ext>
            </a:extLst>
          </p:cNvPr>
          <p:cNvCxnSpPr>
            <a:cxnSpLocks/>
          </p:cNvCxnSpPr>
          <p:nvPr>
            <p:custDataLst>
              <p:tags r:id="rId4"/>
            </p:custDataLst>
          </p:nvPr>
        </p:nvCxnSpPr>
        <p:spPr>
          <a:xfrm>
            <a:off x="5526871" y="2470124"/>
            <a:ext cx="0" cy="1398492"/>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6" name="OTLSHAPE_M_7a0afbed00e24237ba2ac5da22ba6f5c_Connector1">
            <a:extLst>
              <a:ext uri="{FF2B5EF4-FFF2-40B4-BE49-F238E27FC236}">
                <a16:creationId xmlns:a16="http://schemas.microsoft.com/office/drawing/2014/main" id="{3CA9C6AF-B008-4C65-B386-300D6A004499}"/>
              </a:ext>
            </a:extLst>
          </p:cNvPr>
          <p:cNvCxnSpPr>
            <a:cxnSpLocks/>
          </p:cNvCxnSpPr>
          <p:nvPr>
            <p:custDataLst>
              <p:tags r:id="rId5"/>
            </p:custDataLst>
          </p:nvPr>
        </p:nvCxnSpPr>
        <p:spPr>
          <a:xfrm>
            <a:off x="2016577" y="2406216"/>
            <a:ext cx="7541" cy="1419147"/>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5" name="OTLSHAPE_M_92d4fd78c4a841fd9fa655d4bba04ab0_Connector1">
            <a:extLst>
              <a:ext uri="{FF2B5EF4-FFF2-40B4-BE49-F238E27FC236}">
                <a16:creationId xmlns:a16="http://schemas.microsoft.com/office/drawing/2014/main" id="{04FEEA62-A71F-4ED4-A898-8A80D0CF0F8D}"/>
              </a:ext>
            </a:extLst>
          </p:cNvPr>
          <p:cNvCxnSpPr>
            <a:cxnSpLocks/>
            <a:stCxn id="445" idx="0"/>
          </p:cNvCxnSpPr>
          <p:nvPr>
            <p:custDataLst>
              <p:tags r:id="rId6"/>
            </p:custDataLst>
          </p:nvPr>
        </p:nvCxnSpPr>
        <p:spPr>
          <a:xfrm>
            <a:off x="4424777" y="2362039"/>
            <a:ext cx="0" cy="1506577"/>
          </a:xfrm>
          <a:prstGeom prst="line">
            <a:avLst/>
          </a:prstGeom>
          <a:ln w="28575" cap="flat" cmpd="sng" algn="ctr">
            <a:solidFill>
              <a:srgbClr val="EA161E"/>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24" name="OTLSHAPE_TB_00000000000000000000000000000000_LeftEndCaps" hidden="1">
            <a:extLst>
              <a:ext uri="{FF2B5EF4-FFF2-40B4-BE49-F238E27FC236}">
                <a16:creationId xmlns:a16="http://schemas.microsoft.com/office/drawing/2014/main" id="{188D15C2-405E-4658-BB1A-B739C46AD2B2}"/>
              </a:ext>
            </a:extLst>
          </p:cNvPr>
          <p:cNvSpPr txBox="1"/>
          <p:nvPr>
            <p:custDataLst>
              <p:tags r:id="rId7"/>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FR" b="1">
                <a:solidFill>
                  <a:srgbClr val="ED7D31"/>
                </a:solidFill>
                <a:latin typeface="Calibri" panose="020F0502020204030204" pitchFamily="34" charset="0"/>
              </a:rPr>
              <a:t>2018</a:t>
            </a:r>
          </a:p>
        </p:txBody>
      </p:sp>
      <p:sp>
        <p:nvSpPr>
          <p:cNvPr id="425" name="OTLSHAPE_TB_00000000000000000000000000000000_RightEndCaps">
            <a:extLst>
              <a:ext uri="{FF2B5EF4-FFF2-40B4-BE49-F238E27FC236}">
                <a16:creationId xmlns:a16="http://schemas.microsoft.com/office/drawing/2014/main" id="{80608F51-6E8C-4E40-B0AA-88B87AF890A2}"/>
              </a:ext>
            </a:extLst>
          </p:cNvPr>
          <p:cNvSpPr txBox="1"/>
          <p:nvPr>
            <p:custDataLst>
              <p:tags r:id="rId8"/>
            </p:custDataLst>
          </p:nvPr>
        </p:nvSpPr>
        <p:spPr>
          <a:xfrm>
            <a:off x="11476074" y="3709602"/>
            <a:ext cx="448584" cy="276999"/>
          </a:xfrm>
          <a:prstGeom prst="rect">
            <a:avLst/>
          </a:prstGeom>
          <a:noFill/>
        </p:spPr>
        <p:txBody>
          <a:bodyPr vert="horz" wrap="none" lIns="0" tIns="0" rIns="0" bIns="0" rtlCol="0" anchor="ctr" anchorCtr="0">
            <a:spAutoFit/>
          </a:bodyPr>
          <a:lstStyle/>
          <a:p>
            <a:pPr algn="ctr"/>
            <a:r>
              <a:rPr lang="fr-FR" b="1" spc="-38" dirty="0">
                <a:solidFill>
                  <a:srgbClr val="ED7D31"/>
                </a:solidFill>
                <a:latin typeface="Calibri" panose="020F0502020204030204" pitchFamily="34" charset="0"/>
              </a:rPr>
              <a:t>2021</a:t>
            </a:r>
          </a:p>
        </p:txBody>
      </p:sp>
      <p:sp>
        <p:nvSpPr>
          <p:cNvPr id="426" name="OTLSHAPE_TB_00000000000000000000000000000000_ScaleContainer">
            <a:extLst>
              <a:ext uri="{FF2B5EF4-FFF2-40B4-BE49-F238E27FC236}">
                <a16:creationId xmlns:a16="http://schemas.microsoft.com/office/drawing/2014/main" id="{E9990095-A542-4340-8420-B5F5B6FAD539}"/>
              </a:ext>
            </a:extLst>
          </p:cNvPr>
          <p:cNvSpPr/>
          <p:nvPr>
            <p:custDataLst>
              <p:tags r:id="rId9"/>
            </p:custDataLst>
          </p:nvPr>
        </p:nvSpPr>
        <p:spPr>
          <a:xfrm>
            <a:off x="838200" y="3944185"/>
            <a:ext cx="10515600" cy="809625"/>
          </a:xfrm>
          <a:prstGeom prst="roundRect">
            <a:avLst>
              <a:gd name="adj" fmla="val 100000"/>
            </a:avLst>
          </a:prstGeom>
          <a:gradFill flip="none" rotWithShape="1">
            <a:gsLst>
              <a:gs pos="0">
                <a:srgbClr val="44546A"/>
              </a:gs>
              <a:gs pos="0">
                <a:srgbClr val="44546A"/>
              </a:gs>
            </a:gsLst>
            <a:lin ang="5400000" scaled="1"/>
            <a:tileRect/>
          </a:gradFill>
          <a:ln w="9525"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reflection blurRad="6350" stA="50000" endA="300" endPos="55500" dist="50800" dir="5400000" sy="-100000" algn="bl" rotWithShape="0"/>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8" name="OTLSHAPE_TB_00000000000000000000000000000000_TodayMarkerShape">
            <a:extLst>
              <a:ext uri="{FF2B5EF4-FFF2-40B4-BE49-F238E27FC236}">
                <a16:creationId xmlns:a16="http://schemas.microsoft.com/office/drawing/2014/main" id="{8994DB91-CE0B-4C19-AF84-D71D56E5C4AA}"/>
              </a:ext>
            </a:extLst>
          </p:cNvPr>
          <p:cNvSpPr/>
          <p:nvPr>
            <p:custDataLst>
              <p:tags r:id="rId10"/>
            </p:custDataLst>
          </p:nvPr>
        </p:nvSpPr>
        <p:spPr>
          <a:xfrm flipH="1">
            <a:off x="3335261" y="4121144"/>
            <a:ext cx="341990" cy="154755"/>
          </a:xfrm>
          <a:prstGeom prst="triangle">
            <a:avLst/>
          </a:prstGeom>
          <a:solidFill>
            <a:srgbClr val="FF0000"/>
          </a:solidFill>
          <a:ln w="9525" cap="flat" cmpd="sng" algn="ctr">
            <a:noFill/>
            <a:prstDash val="solid"/>
          </a:ln>
          <a:effectLst>
            <a:outerShdw>
              <a:srgbClr val="000000">
                <a:alpha val="50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9" name="OTLSHAPE_TB_00000000000000000000000000000000_TodayMarkerText">
            <a:extLst>
              <a:ext uri="{FF2B5EF4-FFF2-40B4-BE49-F238E27FC236}">
                <a16:creationId xmlns:a16="http://schemas.microsoft.com/office/drawing/2014/main" id="{B41CDFC1-33A5-4102-A026-3D79C4EE8DC9}"/>
              </a:ext>
            </a:extLst>
          </p:cNvPr>
          <p:cNvSpPr txBox="1"/>
          <p:nvPr>
            <p:custDataLst>
              <p:tags r:id="rId11"/>
            </p:custDataLst>
          </p:nvPr>
        </p:nvSpPr>
        <p:spPr>
          <a:xfrm>
            <a:off x="3111672" y="4338953"/>
            <a:ext cx="848310" cy="215444"/>
          </a:xfrm>
          <a:prstGeom prst="rect">
            <a:avLst/>
          </a:prstGeom>
          <a:noFill/>
        </p:spPr>
        <p:txBody>
          <a:bodyPr vert="horz" wrap="none" lIns="0" tIns="0" rIns="0" bIns="0" rtlCol="0" anchor="ctr" anchorCtr="0">
            <a:spAutoFit/>
          </a:bodyPr>
          <a:lstStyle/>
          <a:p>
            <a:pPr algn="ctr"/>
            <a:r>
              <a:rPr lang="fr-FR" sz="1400" spc="-6" dirty="0">
                <a:solidFill>
                  <a:schemeClr val="bg1"/>
                </a:solidFill>
                <a:latin typeface="Calibri" panose="020F0502020204030204" pitchFamily="34" charset="0"/>
              </a:rPr>
              <a:t>Aujourd'hui</a:t>
            </a:r>
          </a:p>
        </p:txBody>
      </p:sp>
      <p:sp>
        <p:nvSpPr>
          <p:cNvPr id="430" name="OTLSHAPE_TB_00000000000000000000000000000000_TimescaleInterval1">
            <a:extLst>
              <a:ext uri="{FF2B5EF4-FFF2-40B4-BE49-F238E27FC236}">
                <a16:creationId xmlns:a16="http://schemas.microsoft.com/office/drawing/2014/main" id="{26F620DF-0005-4F02-B67E-39E64DB0644E}"/>
              </a:ext>
            </a:extLst>
          </p:cNvPr>
          <p:cNvSpPr txBox="1"/>
          <p:nvPr>
            <p:custDataLst>
              <p:tags r:id="rId12"/>
            </p:custDataLst>
          </p:nvPr>
        </p:nvSpPr>
        <p:spPr>
          <a:xfrm>
            <a:off x="1073065" y="3966089"/>
            <a:ext cx="304955" cy="186055"/>
          </a:xfrm>
          <a:prstGeom prst="rect">
            <a:avLst/>
          </a:prstGeom>
          <a:noFill/>
        </p:spPr>
        <p:txBody>
          <a:bodyPr vert="horz" wrap="none" lIns="0" tIns="0" rIns="0" bIns="0" rtlCol="0" anchor="ctr" anchorCtr="0">
            <a:noAutofit/>
          </a:bodyPr>
          <a:lstStyle/>
          <a:p>
            <a:r>
              <a:rPr lang="fr-FR" sz="2000" b="1" spc="-20" dirty="0">
                <a:solidFill>
                  <a:schemeClr val="lt1"/>
                </a:solidFill>
                <a:latin typeface="Calibri" panose="020F0502020204030204" pitchFamily="34" charset="0"/>
              </a:rPr>
              <a:t>2018</a:t>
            </a:r>
          </a:p>
        </p:txBody>
      </p:sp>
      <p:cxnSp>
        <p:nvCxnSpPr>
          <p:cNvPr id="431" name="OTLSHAPE_TB_00000000000000000000000000000000_Separator1">
            <a:extLst>
              <a:ext uri="{FF2B5EF4-FFF2-40B4-BE49-F238E27FC236}">
                <a16:creationId xmlns:a16="http://schemas.microsoft.com/office/drawing/2014/main" id="{DE325E84-CD7A-4B66-8B64-9AB01284E0C6}"/>
              </a:ext>
            </a:extLst>
          </p:cNvPr>
          <p:cNvCxnSpPr/>
          <p:nvPr>
            <p:custDataLst>
              <p:tags r:id="rId13"/>
            </p:custDataLst>
          </p:nvPr>
        </p:nvCxnSpPr>
        <p:spPr>
          <a:xfrm>
            <a:off x="4397428" y="3932116"/>
            <a:ext cx="0" cy="254000"/>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32" name="OTLSHAPE_TB_00000000000000000000000000000000_TimescaleInterval2">
            <a:extLst>
              <a:ext uri="{FF2B5EF4-FFF2-40B4-BE49-F238E27FC236}">
                <a16:creationId xmlns:a16="http://schemas.microsoft.com/office/drawing/2014/main" id="{B56ACA63-79BF-4B7F-BB09-22D9B40D83DF}"/>
              </a:ext>
            </a:extLst>
          </p:cNvPr>
          <p:cNvSpPr txBox="1"/>
          <p:nvPr>
            <p:custDataLst>
              <p:tags r:id="rId14"/>
            </p:custDataLst>
          </p:nvPr>
        </p:nvSpPr>
        <p:spPr>
          <a:xfrm>
            <a:off x="4460928" y="3966089"/>
            <a:ext cx="304955" cy="186055"/>
          </a:xfrm>
          <a:prstGeom prst="rect">
            <a:avLst/>
          </a:prstGeom>
          <a:noFill/>
        </p:spPr>
        <p:txBody>
          <a:bodyPr vert="horz" wrap="none" lIns="0" tIns="0" rIns="0" bIns="0" rtlCol="0" anchor="ctr" anchorCtr="0">
            <a:noAutofit/>
          </a:bodyPr>
          <a:lstStyle/>
          <a:p>
            <a:r>
              <a:rPr lang="fr-FR" sz="2000" b="1" spc="-20">
                <a:solidFill>
                  <a:schemeClr val="lt1"/>
                </a:solidFill>
                <a:latin typeface="Calibri" panose="020F0502020204030204" pitchFamily="34" charset="0"/>
              </a:rPr>
              <a:t>2019</a:t>
            </a:r>
          </a:p>
        </p:txBody>
      </p:sp>
      <p:cxnSp>
        <p:nvCxnSpPr>
          <p:cNvPr id="433" name="OTLSHAPE_TB_00000000000000000000000000000000_Separator2">
            <a:extLst>
              <a:ext uri="{FF2B5EF4-FFF2-40B4-BE49-F238E27FC236}">
                <a16:creationId xmlns:a16="http://schemas.microsoft.com/office/drawing/2014/main" id="{E144E6D5-F9B8-4392-B7F8-8531D6F913CB}"/>
              </a:ext>
            </a:extLst>
          </p:cNvPr>
          <p:cNvCxnSpPr/>
          <p:nvPr>
            <p:custDataLst>
              <p:tags r:id="rId15"/>
            </p:custDataLst>
          </p:nvPr>
        </p:nvCxnSpPr>
        <p:spPr>
          <a:xfrm>
            <a:off x="7785291" y="3932116"/>
            <a:ext cx="0" cy="254000"/>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34" name="OTLSHAPE_TB_00000000000000000000000000000000_TimescaleInterval3">
            <a:extLst>
              <a:ext uri="{FF2B5EF4-FFF2-40B4-BE49-F238E27FC236}">
                <a16:creationId xmlns:a16="http://schemas.microsoft.com/office/drawing/2014/main" id="{4E159581-FA6F-4E0C-889E-29436603F4E4}"/>
              </a:ext>
            </a:extLst>
          </p:cNvPr>
          <p:cNvSpPr txBox="1"/>
          <p:nvPr>
            <p:custDataLst>
              <p:tags r:id="rId16"/>
            </p:custDataLst>
          </p:nvPr>
        </p:nvSpPr>
        <p:spPr>
          <a:xfrm>
            <a:off x="7848791" y="3966089"/>
            <a:ext cx="304955" cy="186055"/>
          </a:xfrm>
          <a:prstGeom prst="rect">
            <a:avLst/>
          </a:prstGeom>
          <a:noFill/>
        </p:spPr>
        <p:txBody>
          <a:bodyPr vert="horz" wrap="none" lIns="0" tIns="0" rIns="0" bIns="0" rtlCol="0" anchor="ctr" anchorCtr="0">
            <a:noAutofit/>
          </a:bodyPr>
          <a:lstStyle/>
          <a:p>
            <a:r>
              <a:rPr lang="fr-FR" sz="2000" b="1" spc="-20">
                <a:solidFill>
                  <a:schemeClr val="lt1"/>
                </a:solidFill>
                <a:latin typeface="Calibri" panose="020F0502020204030204" pitchFamily="34" charset="0"/>
              </a:rPr>
              <a:t>2020</a:t>
            </a:r>
          </a:p>
        </p:txBody>
      </p:sp>
      <p:sp>
        <p:nvSpPr>
          <p:cNvPr id="443" name="OTLSHAPE_M_92d4fd78c4a841fd9fa655d4bba04ab0_Title">
            <a:extLst>
              <a:ext uri="{FF2B5EF4-FFF2-40B4-BE49-F238E27FC236}">
                <a16:creationId xmlns:a16="http://schemas.microsoft.com/office/drawing/2014/main" id="{44F8849D-9B8D-4317-BAE5-AA5D0F176345}"/>
              </a:ext>
            </a:extLst>
          </p:cNvPr>
          <p:cNvSpPr txBox="1"/>
          <p:nvPr>
            <p:custDataLst>
              <p:tags r:id="rId17"/>
            </p:custDataLst>
          </p:nvPr>
        </p:nvSpPr>
        <p:spPr>
          <a:xfrm>
            <a:off x="4397427" y="1479788"/>
            <a:ext cx="1574852" cy="738664"/>
          </a:xfrm>
          <a:prstGeom prst="rect">
            <a:avLst/>
          </a:prstGeom>
          <a:noFill/>
        </p:spPr>
        <p:txBody>
          <a:bodyPr vert="horz" wrap="square" lIns="0" tIns="0" rIns="0" bIns="0" rtlCol="0" anchor="ctr" anchorCtr="0">
            <a:spAutoFit/>
          </a:bodyPr>
          <a:lstStyle/>
          <a:p>
            <a:r>
              <a:rPr lang="fr-FR" sz="2400" b="1" spc="-10" dirty="0">
                <a:solidFill>
                  <a:srgbClr val="FF0000"/>
                </a:solidFill>
                <a:latin typeface="Calibri" panose="020F0502020204030204" pitchFamily="34" charset="0"/>
              </a:rPr>
              <a:t>Début du PAS</a:t>
            </a:r>
          </a:p>
        </p:txBody>
      </p:sp>
      <p:sp>
        <p:nvSpPr>
          <p:cNvPr id="445" name="OTLSHAPE_M_92d4fd78c4a841fd9fa655d4bba04ab0_Shape">
            <a:extLst>
              <a:ext uri="{FF2B5EF4-FFF2-40B4-BE49-F238E27FC236}">
                <a16:creationId xmlns:a16="http://schemas.microsoft.com/office/drawing/2014/main" id="{969ECDDB-752E-414B-AF8F-E4E1D76A4958}"/>
              </a:ext>
            </a:extLst>
          </p:cNvPr>
          <p:cNvSpPr/>
          <p:nvPr>
            <p:custDataLst>
              <p:tags r:id="rId18"/>
            </p:custDataLst>
          </p:nvPr>
        </p:nvSpPr>
        <p:spPr>
          <a:xfrm rot="16200000">
            <a:off x="4445570" y="2246480"/>
            <a:ext cx="189532" cy="231118"/>
          </a:xfrm>
          <a:prstGeom prst="flowChartMerge">
            <a:avLst/>
          </a:prstGeom>
          <a:solidFill>
            <a:srgbClr val="EA161E"/>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46" name="OTLSHAPE_M_7a0afbed00e24237ba2ac5da22ba6f5c_Title">
            <a:extLst>
              <a:ext uri="{FF2B5EF4-FFF2-40B4-BE49-F238E27FC236}">
                <a16:creationId xmlns:a16="http://schemas.microsoft.com/office/drawing/2014/main" id="{60E61B54-897E-4F41-B7CA-C8FAC2436775}"/>
              </a:ext>
            </a:extLst>
          </p:cNvPr>
          <p:cNvSpPr txBox="1"/>
          <p:nvPr>
            <p:custDataLst>
              <p:tags r:id="rId19"/>
            </p:custDataLst>
          </p:nvPr>
        </p:nvSpPr>
        <p:spPr>
          <a:xfrm>
            <a:off x="2299629" y="2260022"/>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2017</a:t>
            </a:r>
          </a:p>
          <a:p>
            <a:r>
              <a:rPr lang="fr-FR" sz="1300" b="1" spc="-4" dirty="0">
                <a:solidFill>
                  <a:schemeClr val="dk1"/>
                </a:solidFill>
                <a:latin typeface="Calibri" panose="020F0502020204030204" pitchFamily="34" charset="0"/>
              </a:rPr>
              <a:t>Mai 2018</a:t>
            </a:r>
          </a:p>
        </p:txBody>
      </p:sp>
      <p:sp>
        <p:nvSpPr>
          <p:cNvPr id="448" name="OTLSHAPE_M_7a0afbed00e24237ba2ac5da22ba6f5c_Shape">
            <a:extLst>
              <a:ext uri="{FF2B5EF4-FFF2-40B4-BE49-F238E27FC236}">
                <a16:creationId xmlns:a16="http://schemas.microsoft.com/office/drawing/2014/main" id="{2038A54F-8E6F-4490-9DF9-51CA1A354E1E}"/>
              </a:ext>
            </a:extLst>
          </p:cNvPr>
          <p:cNvSpPr/>
          <p:nvPr>
            <p:custDataLst>
              <p:tags r:id="rId20"/>
            </p:custDataLst>
          </p:nvPr>
        </p:nvSpPr>
        <p:spPr>
          <a:xfrm rot="16200000" flipH="1">
            <a:off x="2023098" y="2459611"/>
            <a:ext cx="249142" cy="178034"/>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51" name="OTLSHAPE_M_8539de98c3e44a7eaf2a2818459db610_Shape">
            <a:extLst>
              <a:ext uri="{FF2B5EF4-FFF2-40B4-BE49-F238E27FC236}">
                <a16:creationId xmlns:a16="http://schemas.microsoft.com/office/drawing/2014/main" id="{BF6677C5-74F5-4DF1-8E6B-2B54FEFE0F7D}"/>
              </a:ext>
            </a:extLst>
          </p:cNvPr>
          <p:cNvSpPr/>
          <p:nvPr>
            <p:custDataLst>
              <p:tags r:id="rId21"/>
            </p:custDataLst>
          </p:nvPr>
        </p:nvSpPr>
        <p:spPr>
          <a:xfrm rot="16200000">
            <a:off x="5566914" y="2470124"/>
            <a:ext cx="165100" cy="165100"/>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55" name="OTLSHAPE_M_04d13da7bb844e1c87671043cda4705c_Title">
            <a:extLst>
              <a:ext uri="{FF2B5EF4-FFF2-40B4-BE49-F238E27FC236}">
                <a16:creationId xmlns:a16="http://schemas.microsoft.com/office/drawing/2014/main" id="{D4FE0271-AAEE-4918-8113-2E33BCB8B6E0}"/>
              </a:ext>
            </a:extLst>
          </p:cNvPr>
          <p:cNvSpPr txBox="1"/>
          <p:nvPr>
            <p:custDataLst>
              <p:tags r:id="rId22"/>
            </p:custDataLst>
          </p:nvPr>
        </p:nvSpPr>
        <p:spPr>
          <a:xfrm>
            <a:off x="7020730" y="2707388"/>
            <a:ext cx="1392461" cy="1000274"/>
          </a:xfrm>
          <a:prstGeom prst="rect">
            <a:avLst/>
          </a:prstGeom>
          <a:noFill/>
        </p:spPr>
        <p:txBody>
          <a:bodyPr vert="horz" wrap="square" lIns="0" tIns="0" rIns="0" bIns="0" rtlCol="0" anchor="ctr" anchorCtr="0">
            <a:spAutoFit/>
          </a:bodyPr>
          <a:lstStyle/>
          <a:p>
            <a:r>
              <a:rPr lang="fr-FR" sz="1300" b="1" dirty="0">
                <a:solidFill>
                  <a:srgbClr val="FF0000"/>
                </a:solidFill>
                <a:latin typeface="Calibri" panose="020F0502020204030204" pitchFamily="34" charset="0"/>
              </a:rPr>
              <a:t>Paiement du solde d'IR 2018 uniquement sur les revenus « exceptionnels »</a:t>
            </a:r>
          </a:p>
        </p:txBody>
      </p:sp>
      <p:sp>
        <p:nvSpPr>
          <p:cNvPr id="457" name="OTLSHAPE_M_04d13da7bb844e1c87671043cda4705c_Shape">
            <a:extLst>
              <a:ext uri="{FF2B5EF4-FFF2-40B4-BE49-F238E27FC236}">
                <a16:creationId xmlns:a16="http://schemas.microsoft.com/office/drawing/2014/main" id="{A8FBC42C-1755-4466-B61D-7410DAEDE88C}"/>
              </a:ext>
            </a:extLst>
          </p:cNvPr>
          <p:cNvSpPr/>
          <p:nvPr>
            <p:custDataLst>
              <p:tags r:id="rId23"/>
            </p:custDataLst>
          </p:nvPr>
        </p:nvSpPr>
        <p:spPr>
          <a:xfrm rot="16200000">
            <a:off x="6827815" y="2805928"/>
            <a:ext cx="165100" cy="165100"/>
          </a:xfrm>
          <a:prstGeom prst="flowChartMerge">
            <a:avLst/>
          </a:prstGeom>
          <a:solidFill>
            <a:srgbClr val="4472C4"/>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58" name="OTLSHAPE_M_bfdb818f6d1b411eb6a1567c36bf3efa_Title">
            <a:extLst>
              <a:ext uri="{FF2B5EF4-FFF2-40B4-BE49-F238E27FC236}">
                <a16:creationId xmlns:a16="http://schemas.microsoft.com/office/drawing/2014/main" id="{AD9B554A-3A3F-4D42-BFAA-9359FE737557}"/>
              </a:ext>
            </a:extLst>
          </p:cNvPr>
          <p:cNvSpPr txBox="1"/>
          <p:nvPr>
            <p:custDataLst>
              <p:tags r:id="rId24"/>
            </p:custDataLst>
          </p:nvPr>
        </p:nvSpPr>
        <p:spPr>
          <a:xfrm>
            <a:off x="10417874" y="2605390"/>
            <a:ext cx="1591748" cy="800219"/>
          </a:xfrm>
          <a:prstGeom prst="rect">
            <a:avLst/>
          </a:prstGeom>
          <a:noFill/>
        </p:spPr>
        <p:txBody>
          <a:bodyPr vert="horz" wrap="square" lIns="0" tIns="0" rIns="0" bIns="0" rtlCol="0" anchor="ctr" anchorCtr="0">
            <a:spAutoFit/>
          </a:bodyPr>
          <a:lstStyle/>
          <a:p>
            <a:r>
              <a:rPr lang="fr-FR" sz="1300" b="1" dirty="0">
                <a:solidFill>
                  <a:srgbClr val="FF0000"/>
                </a:solidFill>
                <a:latin typeface="Calibri" panose="020F0502020204030204" pitchFamily="34" charset="0"/>
              </a:rPr>
              <a:t>Paiement du solde d'IR 2019</a:t>
            </a:r>
          </a:p>
          <a:p>
            <a:r>
              <a:rPr lang="fr-FR" sz="1300" b="1" dirty="0">
                <a:solidFill>
                  <a:srgbClr val="FF0000"/>
                </a:solidFill>
                <a:latin typeface="Calibri" panose="020F0502020204030204" pitchFamily="34" charset="0"/>
              </a:rPr>
              <a:t>(IR – </a:t>
            </a:r>
            <a:r>
              <a:rPr lang="fr-FR" sz="1300" b="1" dirty="0" err="1">
                <a:solidFill>
                  <a:srgbClr val="FF0000"/>
                </a:solidFill>
                <a:latin typeface="Calibri" panose="020F0502020204030204" pitchFamily="34" charset="0"/>
              </a:rPr>
              <a:t>acpte</a:t>
            </a:r>
            <a:r>
              <a:rPr lang="fr-FR" sz="1300" b="1" dirty="0">
                <a:solidFill>
                  <a:srgbClr val="FF0000"/>
                </a:solidFill>
                <a:latin typeface="Calibri" panose="020F0502020204030204" pitchFamily="34" charset="0"/>
              </a:rPr>
              <a:t> PAS – CI et RI )</a:t>
            </a:r>
          </a:p>
        </p:txBody>
      </p:sp>
      <p:sp>
        <p:nvSpPr>
          <p:cNvPr id="460" name="OTLSHAPE_M_bfdb818f6d1b411eb6a1567c36bf3efa_Shape">
            <a:extLst>
              <a:ext uri="{FF2B5EF4-FFF2-40B4-BE49-F238E27FC236}">
                <a16:creationId xmlns:a16="http://schemas.microsoft.com/office/drawing/2014/main" id="{8E70A56C-68EE-4B5B-BC8F-A8EC140C0479}"/>
              </a:ext>
            </a:extLst>
          </p:cNvPr>
          <p:cNvSpPr/>
          <p:nvPr>
            <p:custDataLst>
              <p:tags r:id="rId25"/>
            </p:custDataLst>
          </p:nvPr>
        </p:nvSpPr>
        <p:spPr>
          <a:xfrm rot="16200000">
            <a:off x="10223706" y="2982188"/>
            <a:ext cx="165100" cy="165100"/>
          </a:xfrm>
          <a:prstGeom prst="flowChartMerge">
            <a:avLst/>
          </a:prstGeom>
          <a:solidFill>
            <a:srgbClr val="4472C4"/>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64" name="OTLSHAPE_T_8425263f584c48ea88a77b28121dbe73_Shape">
            <a:extLst>
              <a:ext uri="{FF2B5EF4-FFF2-40B4-BE49-F238E27FC236}">
                <a16:creationId xmlns:a16="http://schemas.microsoft.com/office/drawing/2014/main" id="{88F9CEF5-DFE9-40FE-A5AF-5C20921A0770}"/>
              </a:ext>
            </a:extLst>
          </p:cNvPr>
          <p:cNvSpPr/>
          <p:nvPr>
            <p:custDataLst>
              <p:tags r:id="rId26"/>
            </p:custDataLst>
          </p:nvPr>
        </p:nvSpPr>
        <p:spPr>
          <a:xfrm>
            <a:off x="890402" y="5133182"/>
            <a:ext cx="3507025" cy="687550"/>
          </a:xfrm>
          <a:prstGeom prst="rect">
            <a:avLst/>
          </a:prstGeom>
          <a:solidFill>
            <a:srgbClr val="4472C4"/>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65" name="OTLSHAPE_T_8425263f584c48ea88a77b28121dbe73_ShapePercentage" hidden="1">
            <a:extLst>
              <a:ext uri="{FF2B5EF4-FFF2-40B4-BE49-F238E27FC236}">
                <a16:creationId xmlns:a16="http://schemas.microsoft.com/office/drawing/2014/main" id="{52DED794-3624-435C-9A72-286EF33FA7A3}"/>
              </a:ext>
            </a:extLst>
          </p:cNvPr>
          <p:cNvSpPr/>
          <p:nvPr>
            <p:custDataLst>
              <p:tags r:id="rId27"/>
            </p:custDataLst>
          </p:nvPr>
        </p:nvSpPr>
        <p:spPr>
          <a:xfrm>
            <a:off x="4397428" y="4115774"/>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6" name="OTLSHAPE_T_8425263f584c48ea88a77b28121dbe73_Duration" hidden="1">
            <a:extLst>
              <a:ext uri="{FF2B5EF4-FFF2-40B4-BE49-F238E27FC236}">
                <a16:creationId xmlns:a16="http://schemas.microsoft.com/office/drawing/2014/main" id="{5A9056A0-2EAB-488A-BDE9-2E41864FE15C}"/>
              </a:ext>
            </a:extLst>
          </p:cNvPr>
          <p:cNvSpPr txBox="1"/>
          <p:nvPr>
            <p:custDataLst>
              <p:tags r:id="rId28"/>
            </p:custDataLst>
          </p:nvPr>
        </p:nvSpPr>
        <p:spPr>
          <a:xfrm>
            <a:off x="0" y="3945255"/>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243 jours</a:t>
            </a:r>
          </a:p>
        </p:txBody>
      </p:sp>
      <p:sp>
        <p:nvSpPr>
          <p:cNvPr id="467" name="OTLSHAPE_T_8425263f584c48ea88a77b28121dbe73_TextPercentage" hidden="1">
            <a:extLst>
              <a:ext uri="{FF2B5EF4-FFF2-40B4-BE49-F238E27FC236}">
                <a16:creationId xmlns:a16="http://schemas.microsoft.com/office/drawing/2014/main" id="{56717D02-5C9F-4373-9FBF-E5455E173DEC}"/>
              </a:ext>
            </a:extLst>
          </p:cNvPr>
          <p:cNvSpPr txBox="1"/>
          <p:nvPr>
            <p:custDataLst>
              <p:tags r:id="rId29"/>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68" name="OTLSHAPE_T_8425263f584c48ea88a77b28121dbe73_JoinedDate" hidden="1">
            <a:extLst>
              <a:ext uri="{FF2B5EF4-FFF2-40B4-BE49-F238E27FC236}">
                <a16:creationId xmlns:a16="http://schemas.microsoft.com/office/drawing/2014/main" id="{1F532299-1CAD-48C9-8028-0BDDC327B406}"/>
              </a:ext>
            </a:extLst>
          </p:cNvPr>
          <p:cNvSpPr txBox="1"/>
          <p:nvPr>
            <p:custDataLst>
              <p:tags r:id="rId30"/>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70" name="OTLSHAPE_T_8425263f584c48ea88a77b28121dbe73_Title">
            <a:extLst>
              <a:ext uri="{FF2B5EF4-FFF2-40B4-BE49-F238E27FC236}">
                <a16:creationId xmlns:a16="http://schemas.microsoft.com/office/drawing/2014/main" id="{B3904CCA-08B3-40C2-AA19-737977F15314}"/>
              </a:ext>
            </a:extLst>
          </p:cNvPr>
          <p:cNvSpPr txBox="1"/>
          <p:nvPr>
            <p:custDataLst>
              <p:tags r:id="rId31"/>
            </p:custDataLst>
          </p:nvPr>
        </p:nvSpPr>
        <p:spPr>
          <a:xfrm>
            <a:off x="953903" y="5204507"/>
            <a:ext cx="3428226" cy="492443"/>
          </a:xfrm>
          <a:prstGeom prst="rect">
            <a:avLst/>
          </a:prstGeom>
          <a:noFill/>
        </p:spPr>
        <p:txBody>
          <a:bodyPr vert="horz" wrap="square" lIns="0" tIns="0" rIns="0" bIns="0" rtlCol="0" anchor="ctr" anchorCtr="0">
            <a:spAutoFit/>
          </a:bodyPr>
          <a:lstStyle/>
          <a:p>
            <a:pPr algn="ctr"/>
            <a:r>
              <a:rPr lang="fr-FR" sz="1600" b="1" spc="-4" dirty="0">
                <a:solidFill>
                  <a:schemeClr val="bg1"/>
                </a:solidFill>
                <a:latin typeface="Calibri" panose="020F0502020204030204" pitchFamily="34" charset="0"/>
              </a:rPr>
              <a:t>Je paye mes impôts relatifs à </a:t>
            </a:r>
            <a:r>
              <a:rPr lang="fr-FR" sz="3200" b="1" spc="-4" dirty="0">
                <a:solidFill>
                  <a:schemeClr val="bg1"/>
                </a:solidFill>
                <a:latin typeface="Calibri" panose="020F0502020204030204" pitchFamily="34" charset="0"/>
              </a:rPr>
              <a:t>2017</a:t>
            </a:r>
          </a:p>
        </p:txBody>
      </p:sp>
      <p:sp>
        <p:nvSpPr>
          <p:cNvPr id="472" name="OTLSHAPE_T_a863018e191f4a0f92ce9c24b9344cf2_Shape">
            <a:extLst>
              <a:ext uri="{FF2B5EF4-FFF2-40B4-BE49-F238E27FC236}">
                <a16:creationId xmlns:a16="http://schemas.microsoft.com/office/drawing/2014/main" id="{6E122933-4BD1-4E92-A4E3-1BD1ECCF080F}"/>
              </a:ext>
            </a:extLst>
          </p:cNvPr>
          <p:cNvSpPr/>
          <p:nvPr>
            <p:custDataLst>
              <p:tags r:id="rId32"/>
            </p:custDataLst>
          </p:nvPr>
        </p:nvSpPr>
        <p:spPr>
          <a:xfrm>
            <a:off x="4425239" y="5124018"/>
            <a:ext cx="3423551" cy="696714"/>
          </a:xfrm>
          <a:prstGeom prst="rect">
            <a:avLst/>
          </a:prstGeom>
          <a:solidFill>
            <a:srgbClr val="ED7D31"/>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73" name="OTLSHAPE_T_a863018e191f4a0f92ce9c24b9344cf2_ShapePercentage" hidden="1">
            <a:extLst>
              <a:ext uri="{FF2B5EF4-FFF2-40B4-BE49-F238E27FC236}">
                <a16:creationId xmlns:a16="http://schemas.microsoft.com/office/drawing/2014/main" id="{EF257886-9566-4074-9B44-D30185231219}"/>
              </a:ext>
            </a:extLst>
          </p:cNvPr>
          <p:cNvSpPr/>
          <p:nvPr>
            <p:custDataLst>
              <p:tags r:id="rId33"/>
            </p:custDataLst>
          </p:nvPr>
        </p:nvSpPr>
        <p:spPr>
          <a:xfrm>
            <a:off x="6652909" y="4552992"/>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4" name="OTLSHAPE_T_a863018e191f4a0f92ce9c24b9344cf2_Duration" hidden="1">
            <a:extLst>
              <a:ext uri="{FF2B5EF4-FFF2-40B4-BE49-F238E27FC236}">
                <a16:creationId xmlns:a16="http://schemas.microsoft.com/office/drawing/2014/main" id="{417AFDA2-BC9B-40F9-B88F-FA61317B7760}"/>
              </a:ext>
            </a:extLst>
          </p:cNvPr>
          <p:cNvSpPr txBox="1"/>
          <p:nvPr>
            <p:custDataLst>
              <p:tags r:id="rId34"/>
            </p:custDataLst>
          </p:nvPr>
        </p:nvSpPr>
        <p:spPr>
          <a:xfrm>
            <a:off x="0" y="4382474"/>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366 jours</a:t>
            </a:r>
          </a:p>
        </p:txBody>
      </p:sp>
      <p:sp>
        <p:nvSpPr>
          <p:cNvPr id="475" name="OTLSHAPE_T_a863018e191f4a0f92ce9c24b9344cf2_TextPercentage" hidden="1">
            <a:extLst>
              <a:ext uri="{FF2B5EF4-FFF2-40B4-BE49-F238E27FC236}">
                <a16:creationId xmlns:a16="http://schemas.microsoft.com/office/drawing/2014/main" id="{FEB6B2A9-3E21-4D69-A88E-2D593F54E084}"/>
              </a:ext>
            </a:extLst>
          </p:cNvPr>
          <p:cNvSpPr txBox="1"/>
          <p:nvPr>
            <p:custDataLst>
              <p:tags r:id="rId35"/>
            </p:custDataLst>
          </p:nvPr>
        </p:nvSpPr>
        <p:spPr>
          <a:xfrm>
            <a:off x="0" y="4537498"/>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76" name="OTLSHAPE_T_a863018e191f4a0f92ce9c24b9344cf2_JoinedDate" hidden="1">
            <a:extLst>
              <a:ext uri="{FF2B5EF4-FFF2-40B4-BE49-F238E27FC236}">
                <a16:creationId xmlns:a16="http://schemas.microsoft.com/office/drawing/2014/main" id="{49D1CC9E-F8EC-4F6D-BC40-9198D958BF02}"/>
              </a:ext>
            </a:extLst>
          </p:cNvPr>
          <p:cNvSpPr txBox="1"/>
          <p:nvPr>
            <p:custDataLst>
              <p:tags r:id="rId36"/>
            </p:custDataLst>
          </p:nvPr>
        </p:nvSpPr>
        <p:spPr>
          <a:xfrm>
            <a:off x="0" y="4537498"/>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78" name="OTLSHAPE_T_a863018e191f4a0f92ce9c24b9344cf2_Title">
            <a:extLst>
              <a:ext uri="{FF2B5EF4-FFF2-40B4-BE49-F238E27FC236}">
                <a16:creationId xmlns:a16="http://schemas.microsoft.com/office/drawing/2014/main" id="{4BA4AC8D-1678-4FD1-9D24-CA0CF2D366F4}"/>
              </a:ext>
            </a:extLst>
          </p:cNvPr>
          <p:cNvSpPr txBox="1"/>
          <p:nvPr>
            <p:custDataLst>
              <p:tags r:id="rId37"/>
            </p:custDataLst>
          </p:nvPr>
        </p:nvSpPr>
        <p:spPr>
          <a:xfrm>
            <a:off x="4634434" y="5060731"/>
            <a:ext cx="3166033" cy="738664"/>
          </a:xfrm>
          <a:prstGeom prst="rect">
            <a:avLst/>
          </a:prstGeom>
          <a:noFill/>
        </p:spPr>
        <p:txBody>
          <a:bodyPr vert="horz" wrap="square" lIns="0" tIns="0" rIns="0" bIns="0" rtlCol="0" anchor="ctr" anchorCtr="0">
            <a:spAutoFit/>
          </a:bodyPr>
          <a:lstStyle/>
          <a:p>
            <a:pPr algn="ctr"/>
            <a:r>
              <a:rPr lang="fr-FR" sz="1600" b="1" spc="-4" dirty="0">
                <a:solidFill>
                  <a:schemeClr val="bg1"/>
                </a:solidFill>
                <a:latin typeface="Calibri" panose="020F0502020204030204" pitchFamily="34" charset="0"/>
              </a:rPr>
              <a:t>Je suis retenue à la source pour mes impôts </a:t>
            </a:r>
            <a:r>
              <a:rPr lang="fr-FR" sz="3200" b="1" spc="-4" dirty="0">
                <a:solidFill>
                  <a:schemeClr val="bg1"/>
                </a:solidFill>
                <a:latin typeface="Calibri" panose="020F0502020204030204" pitchFamily="34" charset="0"/>
              </a:rPr>
              <a:t>2019</a:t>
            </a:r>
          </a:p>
        </p:txBody>
      </p:sp>
      <p:sp>
        <p:nvSpPr>
          <p:cNvPr id="480" name="OTLSHAPE_T_755c93157cf2490589b4cdd5650ce136_Shape">
            <a:extLst>
              <a:ext uri="{FF2B5EF4-FFF2-40B4-BE49-F238E27FC236}">
                <a16:creationId xmlns:a16="http://schemas.microsoft.com/office/drawing/2014/main" id="{BD1AE03D-1960-4014-B457-043112E487B1}"/>
              </a:ext>
            </a:extLst>
          </p:cNvPr>
          <p:cNvSpPr/>
          <p:nvPr>
            <p:custDataLst>
              <p:tags r:id="rId38"/>
            </p:custDataLst>
          </p:nvPr>
        </p:nvSpPr>
        <p:spPr>
          <a:xfrm>
            <a:off x="7850460" y="5121607"/>
            <a:ext cx="3251293" cy="696713"/>
          </a:xfrm>
          <a:prstGeom prst="rect">
            <a:avLst/>
          </a:prstGeom>
          <a:solidFill>
            <a:srgbClr val="96D642"/>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481" name="OTLSHAPE_T_755c93157cf2490589b4cdd5650ce136_ShapePercentage" hidden="1">
            <a:extLst>
              <a:ext uri="{FF2B5EF4-FFF2-40B4-BE49-F238E27FC236}">
                <a16:creationId xmlns:a16="http://schemas.microsoft.com/office/drawing/2014/main" id="{B51A6E95-C48A-4886-9AA6-A37A4C33F2C2}"/>
              </a:ext>
            </a:extLst>
          </p:cNvPr>
          <p:cNvSpPr/>
          <p:nvPr>
            <p:custDataLst>
              <p:tags r:id="rId39"/>
            </p:custDataLst>
          </p:nvPr>
        </p:nvSpPr>
        <p:spPr>
          <a:xfrm>
            <a:off x="10050053" y="5160730"/>
            <a:ext cx="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2" name="OTLSHAPE_T_755c93157cf2490589b4cdd5650ce136_Duration" hidden="1">
            <a:extLst>
              <a:ext uri="{FF2B5EF4-FFF2-40B4-BE49-F238E27FC236}">
                <a16:creationId xmlns:a16="http://schemas.microsoft.com/office/drawing/2014/main" id="{CC82CCA8-CB04-4A0B-BE8B-6AE94C1FC403}"/>
              </a:ext>
            </a:extLst>
          </p:cNvPr>
          <p:cNvSpPr txBox="1"/>
          <p:nvPr>
            <p:custDataLst>
              <p:tags r:id="rId40"/>
            </p:custDataLst>
          </p:nvPr>
        </p:nvSpPr>
        <p:spPr>
          <a:xfrm>
            <a:off x="0" y="4819692"/>
            <a:ext cx="482600" cy="155025"/>
          </a:xfrm>
          <a:prstGeom prst="rect">
            <a:avLst/>
          </a:prstGeom>
          <a:noFill/>
        </p:spPr>
        <p:txBody>
          <a:bodyPr vert="horz" wrap="square" lIns="0" tIns="0" rIns="0" bIns="0" rtlCol="0" anchor="ctr" anchorCtr="0">
            <a:spAutoFit/>
          </a:bodyPr>
          <a:lstStyle/>
          <a:p>
            <a:pPr algn="ctr"/>
            <a:r>
              <a:rPr lang="fr-FR" sz="1000">
                <a:solidFill>
                  <a:srgbClr val="ED7D31"/>
                </a:solidFill>
                <a:latin typeface="Calibri" panose="020F0502020204030204" pitchFamily="34" charset="0"/>
              </a:rPr>
              <a:t>122 jours</a:t>
            </a:r>
          </a:p>
        </p:txBody>
      </p:sp>
      <p:sp>
        <p:nvSpPr>
          <p:cNvPr id="483" name="OTLSHAPE_T_755c93157cf2490589b4cdd5650ce136_TextPercentage" hidden="1">
            <a:extLst>
              <a:ext uri="{FF2B5EF4-FFF2-40B4-BE49-F238E27FC236}">
                <a16:creationId xmlns:a16="http://schemas.microsoft.com/office/drawing/2014/main" id="{581E659E-A5FA-43EF-AB78-E7BBBF8D98AC}"/>
              </a:ext>
            </a:extLst>
          </p:cNvPr>
          <p:cNvSpPr txBox="1"/>
          <p:nvPr>
            <p:custDataLst>
              <p:tags r:id="rId41"/>
            </p:custDataLst>
          </p:nvPr>
        </p:nvSpPr>
        <p:spPr>
          <a:xfrm>
            <a:off x="0" y="4974717"/>
            <a:ext cx="0" cy="153888"/>
          </a:xfrm>
          <a:prstGeom prst="rect">
            <a:avLst/>
          </a:prstGeom>
          <a:noFill/>
        </p:spPr>
        <p:txBody>
          <a:bodyPr vert="horz" wrap="square" lIns="0" tIns="0" rIns="0" bIns="0" rtlCol="0" anchor="ctr" anchorCtr="0">
            <a:spAutoFit/>
          </a:bodyPr>
          <a:lstStyle/>
          <a:p>
            <a:pPr algn="ctr"/>
            <a:endParaRPr lang="fr-FR" sz="1000">
              <a:solidFill>
                <a:srgbClr val="ED7D31"/>
              </a:solidFill>
              <a:latin typeface="Calibri" panose="020F0502020204030204" pitchFamily="34" charset="0"/>
            </a:endParaRPr>
          </a:p>
        </p:txBody>
      </p:sp>
      <p:sp>
        <p:nvSpPr>
          <p:cNvPr id="484" name="OTLSHAPE_T_755c93157cf2490589b4cdd5650ce136_JoinedDate" hidden="1">
            <a:extLst>
              <a:ext uri="{FF2B5EF4-FFF2-40B4-BE49-F238E27FC236}">
                <a16:creationId xmlns:a16="http://schemas.microsoft.com/office/drawing/2014/main" id="{DD29A064-FC28-450A-A69A-32199FC66E37}"/>
              </a:ext>
            </a:extLst>
          </p:cNvPr>
          <p:cNvSpPr txBox="1"/>
          <p:nvPr>
            <p:custDataLst>
              <p:tags r:id="rId42"/>
            </p:custDataLst>
          </p:nvPr>
        </p:nvSpPr>
        <p:spPr>
          <a:xfrm>
            <a:off x="0" y="4974717"/>
            <a:ext cx="0" cy="153888"/>
          </a:xfrm>
          <a:prstGeom prst="rect">
            <a:avLst/>
          </a:prstGeom>
          <a:noFill/>
        </p:spPr>
        <p:txBody>
          <a:bodyPr vert="horz" wrap="square" lIns="0" tIns="0" rIns="0" bIns="0" rtlCol="0" anchor="ctr" anchorCtr="0">
            <a:spAutoFit/>
          </a:bodyPr>
          <a:lstStyle/>
          <a:p>
            <a:pPr algn="ctr"/>
            <a:endParaRPr lang="fr-FR" sz="1000">
              <a:solidFill>
                <a:srgbClr val="44546A"/>
              </a:solidFill>
              <a:latin typeface="Calibri" panose="020F0502020204030204" pitchFamily="34" charset="0"/>
            </a:endParaRPr>
          </a:p>
        </p:txBody>
      </p:sp>
      <p:sp>
        <p:nvSpPr>
          <p:cNvPr id="486" name="OTLSHAPE_T_755c93157cf2490589b4cdd5650ce136_Title">
            <a:extLst>
              <a:ext uri="{FF2B5EF4-FFF2-40B4-BE49-F238E27FC236}">
                <a16:creationId xmlns:a16="http://schemas.microsoft.com/office/drawing/2014/main" id="{ECB2844F-6191-4EEC-8261-C326184BD401}"/>
              </a:ext>
            </a:extLst>
          </p:cNvPr>
          <p:cNvSpPr txBox="1"/>
          <p:nvPr>
            <p:custDataLst>
              <p:tags r:id="rId43"/>
            </p:custDataLst>
          </p:nvPr>
        </p:nvSpPr>
        <p:spPr>
          <a:xfrm>
            <a:off x="7913481" y="5112776"/>
            <a:ext cx="3251293" cy="677108"/>
          </a:xfrm>
          <a:prstGeom prst="rect">
            <a:avLst/>
          </a:prstGeom>
          <a:noFill/>
        </p:spPr>
        <p:txBody>
          <a:bodyPr vert="horz" wrap="square" lIns="0" tIns="0" rIns="0" bIns="0" rtlCol="0" anchor="ctr" anchorCtr="0">
            <a:spAutoFit/>
          </a:bodyPr>
          <a:lstStyle/>
          <a:p>
            <a:pPr algn="ctr"/>
            <a:r>
              <a:rPr lang="fr-FR" sz="1600" b="1" spc="-4" dirty="0">
                <a:solidFill>
                  <a:schemeClr val="bg1"/>
                </a:solidFill>
                <a:latin typeface="Calibri" panose="020F0502020204030204" pitchFamily="34" charset="0"/>
              </a:rPr>
              <a:t>Je suis retenue à la source pour mes impôts </a:t>
            </a:r>
            <a:r>
              <a:rPr lang="fr-FR" sz="2800" b="1" spc="-4" dirty="0">
                <a:solidFill>
                  <a:schemeClr val="bg1"/>
                </a:solidFill>
                <a:latin typeface="Calibri" panose="020F0502020204030204" pitchFamily="34" charset="0"/>
              </a:rPr>
              <a:t>2020</a:t>
            </a:r>
          </a:p>
        </p:txBody>
      </p:sp>
      <p:sp>
        <p:nvSpPr>
          <p:cNvPr id="494" name="OTLSHAPE_M_7a0afbed00e24237ba2ac5da22ba6f5c_Title">
            <a:extLst>
              <a:ext uri="{FF2B5EF4-FFF2-40B4-BE49-F238E27FC236}">
                <a16:creationId xmlns:a16="http://schemas.microsoft.com/office/drawing/2014/main" id="{C8A7622B-EF15-40D2-9962-6573F1BF1A67}"/>
              </a:ext>
            </a:extLst>
          </p:cNvPr>
          <p:cNvSpPr txBox="1"/>
          <p:nvPr>
            <p:custDataLst>
              <p:tags r:id="rId44"/>
            </p:custDataLst>
          </p:nvPr>
        </p:nvSpPr>
        <p:spPr>
          <a:xfrm>
            <a:off x="5774089" y="2277863"/>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2018</a:t>
            </a:r>
          </a:p>
          <a:p>
            <a:r>
              <a:rPr lang="fr-FR" sz="1300" b="1" spc="-4" dirty="0">
                <a:solidFill>
                  <a:schemeClr val="dk1"/>
                </a:solidFill>
                <a:latin typeface="Calibri" panose="020F0502020204030204" pitchFamily="34" charset="0"/>
              </a:rPr>
              <a:t>Mai 2019</a:t>
            </a:r>
          </a:p>
        </p:txBody>
      </p:sp>
      <p:sp>
        <p:nvSpPr>
          <p:cNvPr id="495" name="OTLSHAPE_M_7a0afbed00e24237ba2ac5da22ba6f5c_Title">
            <a:extLst>
              <a:ext uri="{FF2B5EF4-FFF2-40B4-BE49-F238E27FC236}">
                <a16:creationId xmlns:a16="http://schemas.microsoft.com/office/drawing/2014/main" id="{52D0F331-F4E2-4F24-8267-A64A47754565}"/>
              </a:ext>
            </a:extLst>
          </p:cNvPr>
          <p:cNvSpPr txBox="1"/>
          <p:nvPr>
            <p:custDataLst>
              <p:tags r:id="rId45"/>
            </p:custDataLst>
          </p:nvPr>
        </p:nvSpPr>
        <p:spPr>
          <a:xfrm>
            <a:off x="8827614" y="2231151"/>
            <a:ext cx="864081" cy="800219"/>
          </a:xfrm>
          <a:prstGeom prst="rect">
            <a:avLst/>
          </a:prstGeom>
          <a:noFill/>
        </p:spPr>
        <p:txBody>
          <a:bodyPr vert="horz" wrap="square" lIns="0" tIns="0" rIns="0" bIns="0" rtlCol="0" anchor="ctr" anchorCtr="0">
            <a:spAutoFit/>
          </a:bodyPr>
          <a:lstStyle/>
          <a:p>
            <a:r>
              <a:rPr lang="fr-FR" sz="1300" b="1" spc="-4" dirty="0">
                <a:solidFill>
                  <a:schemeClr val="dk1"/>
                </a:solidFill>
                <a:latin typeface="Calibri" panose="020F0502020204030204" pitchFamily="34" charset="0"/>
              </a:rPr>
              <a:t>Déclaration de revenus 2019</a:t>
            </a:r>
          </a:p>
          <a:p>
            <a:r>
              <a:rPr lang="fr-FR" sz="1300" b="1" spc="-4" dirty="0">
                <a:solidFill>
                  <a:schemeClr val="dk1"/>
                </a:solidFill>
                <a:latin typeface="Calibri" panose="020F0502020204030204" pitchFamily="34" charset="0"/>
              </a:rPr>
              <a:t>Mai 2020</a:t>
            </a:r>
          </a:p>
        </p:txBody>
      </p:sp>
      <p:cxnSp>
        <p:nvCxnSpPr>
          <p:cNvPr id="496" name="OTLSHAPE_M_8539de98c3e44a7eaf2a2818459db610_Connector1">
            <a:extLst>
              <a:ext uri="{FF2B5EF4-FFF2-40B4-BE49-F238E27FC236}">
                <a16:creationId xmlns:a16="http://schemas.microsoft.com/office/drawing/2014/main" id="{AB9AAF5D-80EB-450B-855E-EF2AF886A525}"/>
              </a:ext>
            </a:extLst>
          </p:cNvPr>
          <p:cNvCxnSpPr>
            <a:cxnSpLocks/>
          </p:cNvCxnSpPr>
          <p:nvPr>
            <p:custDataLst>
              <p:tags r:id="rId46"/>
            </p:custDataLst>
          </p:nvPr>
        </p:nvCxnSpPr>
        <p:spPr>
          <a:xfrm>
            <a:off x="8621764" y="2467310"/>
            <a:ext cx="0" cy="1401307"/>
          </a:xfrm>
          <a:prstGeom prst="line">
            <a:avLst/>
          </a:prstGeom>
          <a:ln w="19050" cap="flat" cmpd="sng" algn="ctr">
            <a:solidFill>
              <a:srgbClr val="96D642"/>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97" name="OTLSHAPE_M_8539de98c3e44a7eaf2a2818459db610_Shape">
            <a:extLst>
              <a:ext uri="{FF2B5EF4-FFF2-40B4-BE49-F238E27FC236}">
                <a16:creationId xmlns:a16="http://schemas.microsoft.com/office/drawing/2014/main" id="{7208B224-EB64-4632-86F1-72B084E1611E}"/>
              </a:ext>
            </a:extLst>
          </p:cNvPr>
          <p:cNvSpPr/>
          <p:nvPr>
            <p:custDataLst>
              <p:tags r:id="rId47"/>
            </p:custDataLst>
          </p:nvPr>
        </p:nvSpPr>
        <p:spPr>
          <a:xfrm rot="16200000">
            <a:off x="8662514" y="2467310"/>
            <a:ext cx="165100" cy="165100"/>
          </a:xfrm>
          <a:prstGeom prst="flowChartMerge">
            <a:avLst/>
          </a:prstGeom>
          <a:solidFill>
            <a:srgbClr val="96D642"/>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a:p>
        </p:txBody>
      </p:sp>
      <p:sp>
        <p:nvSpPr>
          <p:cNvPr id="511" name="Espace réservé du contenu 1">
            <a:extLst>
              <a:ext uri="{FF2B5EF4-FFF2-40B4-BE49-F238E27FC236}">
                <a16:creationId xmlns:a16="http://schemas.microsoft.com/office/drawing/2014/main" id="{B8FBF4FE-619D-4D87-A11D-4E469C318A05}"/>
              </a:ext>
            </a:extLst>
          </p:cNvPr>
          <p:cNvSpPr txBox="1">
            <a:spLocks/>
          </p:cNvSpPr>
          <p:nvPr/>
        </p:nvSpPr>
        <p:spPr>
          <a:xfrm>
            <a:off x="641517" y="211699"/>
            <a:ext cx="6029218" cy="1331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4000" cap="all" dirty="0">
                <a:solidFill>
                  <a:srgbClr val="606060"/>
                </a:solidFill>
                <a:latin typeface="Raleway ExtraBold"/>
              </a:rPr>
              <a:t>COMPRENDRE LE PAS</a:t>
            </a:r>
          </a:p>
        </p:txBody>
      </p:sp>
      <p:sp>
        <p:nvSpPr>
          <p:cNvPr id="512" name="Titre 1">
            <a:extLst>
              <a:ext uri="{FF2B5EF4-FFF2-40B4-BE49-F238E27FC236}">
                <a16:creationId xmlns:a16="http://schemas.microsoft.com/office/drawing/2014/main" id="{908753A1-E93D-442E-9559-4E144B86A67B}"/>
              </a:ext>
            </a:extLst>
          </p:cNvPr>
          <p:cNvSpPr txBox="1">
            <a:spLocks/>
          </p:cNvSpPr>
          <p:nvPr/>
        </p:nvSpPr>
        <p:spPr>
          <a:xfrm>
            <a:off x="922056" y="1291584"/>
            <a:ext cx="7110468" cy="960695"/>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endParaRPr lang="fr-FR" dirty="0">
              <a:latin typeface="Calibri bold"/>
            </a:endParaRPr>
          </a:p>
        </p:txBody>
      </p:sp>
    </p:spTree>
    <p:custDataLst>
      <p:tags r:id="rId1"/>
    </p:custDataLst>
    <p:extLst>
      <p:ext uri="{BB962C8B-B14F-4D97-AF65-F5344CB8AC3E}">
        <p14:creationId xmlns:p14="http://schemas.microsoft.com/office/powerpoint/2010/main" val="429051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02BBBD-837F-4DC4-9655-2E2ED10BC17B}"/>
              </a:ext>
            </a:extLst>
          </p:cNvPr>
          <p:cNvPicPr>
            <a:picLocks noChangeAspect="1"/>
          </p:cNvPicPr>
          <p:nvPr/>
        </p:nvPicPr>
        <p:blipFill rotWithShape="1">
          <a:blip r:embed="rId2"/>
          <a:srcRect l="82" t="52" r="-82" b="49948"/>
          <a:stretch/>
        </p:blipFill>
        <p:spPr>
          <a:xfrm rot="19647288">
            <a:off x="119961" y="4620734"/>
            <a:ext cx="2143125" cy="1071562"/>
          </a:xfrm>
          <a:prstGeom prst="rect">
            <a:avLst/>
          </a:prstGeom>
        </p:spPr>
      </p:pic>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3"/>
          <a:srcRect r="6086"/>
          <a:stretch/>
        </p:blipFill>
        <p:spPr>
          <a:xfrm>
            <a:off x="6940683" y="-49584"/>
            <a:ext cx="2431236" cy="1792986"/>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010529" y="1743402"/>
            <a:ext cx="10170941" cy="2185214"/>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J’emploie un étudiant pendant la saison. Je ne tiens pas compte de l’abattement spécifique aux étudiants pour calculer l’assiette du PAS ? </a:t>
            </a:r>
            <a:r>
              <a:rPr lang="fr-FR" sz="2800" b="1" dirty="0">
                <a:solidFill>
                  <a:prstClr val="black">
                    <a:lumMod val="65000"/>
                    <a:lumOff val="35000"/>
                  </a:prstClr>
                </a:solidFill>
                <a:latin typeface="Calibri"/>
              </a:rPr>
              <a:t>(pour rappel : les étudiants ne sont pas imposables dans la limite de 3 SMIC)</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904856" y="4592442"/>
            <a:ext cx="9982344" cy="2308324"/>
          </a:xfrm>
          <a:prstGeom prst="rect">
            <a:avLst/>
          </a:prstGeom>
          <a:noFill/>
        </p:spPr>
        <p:txBody>
          <a:bodyPr wrap="square" rtlCol="0">
            <a:spAutoFit/>
          </a:bodyPr>
          <a:lstStyle/>
          <a:p>
            <a:r>
              <a:rPr lang="fr-FR" sz="2400" dirty="0"/>
              <a:t>L'intégralité des rémunérations versées aux étudiants, c'est-à-dire aux personnes âgées de vingt-cinq ans au plus au 1</a:t>
            </a:r>
            <a:r>
              <a:rPr lang="fr-FR" sz="2400" baseline="30000" dirty="0"/>
              <a:t>er</a:t>
            </a:r>
            <a:r>
              <a:rPr lang="fr-FR" sz="2400" dirty="0"/>
              <a:t> janvier de l'année qui exercent une activité salariée pendant l'année scolaire ou universitaire ou durant leurs congés, est prise en compte dans l'assiette du PAS, sans qu'il soit fait application de l'abattement (3 smic soit 4 441 € en 2017)</a:t>
            </a:r>
          </a:p>
          <a:p>
            <a:r>
              <a:rPr lang="fr-FR" sz="2400" dirty="0"/>
              <a:t>En effet, l'abattement s'appliquera au moment de la déclaration d’impôt.</a:t>
            </a:r>
          </a:p>
        </p:txBody>
      </p:sp>
      <p:sp>
        <p:nvSpPr>
          <p:cNvPr id="5" name="Espace réservé du contenu 4">
            <a:extLst>
              <a:ext uri="{FF2B5EF4-FFF2-40B4-BE49-F238E27FC236}">
                <a16:creationId xmlns:a16="http://schemas.microsoft.com/office/drawing/2014/main" id="{1D284ACB-7D28-433C-A24F-C34CC0AE4F92}"/>
              </a:ext>
            </a:extLst>
          </p:cNvPr>
          <p:cNvSpPr>
            <a:spLocks noGrp="1"/>
          </p:cNvSpPr>
          <p:nvPr>
            <p:ph sz="quarter" idx="11"/>
          </p:nvPr>
        </p:nvSpPr>
        <p:spPr/>
        <p:txBody>
          <a:bodyPr/>
          <a:lstStyle/>
          <a:p>
            <a:endParaRPr lang="fr-FR"/>
          </a:p>
        </p:txBody>
      </p:sp>
      <p:sp>
        <p:nvSpPr>
          <p:cNvPr id="9" name="Espace réservé du contenu 1">
            <a:extLst>
              <a:ext uri="{FF2B5EF4-FFF2-40B4-BE49-F238E27FC236}">
                <a16:creationId xmlns:a16="http://schemas.microsoft.com/office/drawing/2014/main" id="{85C8D887-AEAA-4E05-A972-34DF79B85D9F}"/>
              </a:ext>
            </a:extLst>
          </p:cNvPr>
          <p:cNvSpPr txBox="1">
            <a:spLocks/>
          </p:cNvSpPr>
          <p:nvPr/>
        </p:nvSpPr>
        <p:spPr>
          <a:xfrm>
            <a:off x="642938" y="211699"/>
            <a:ext cx="777693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LE PAS ET la paie</a:t>
            </a:r>
            <a:endParaRPr lang="fr-FR" dirty="0"/>
          </a:p>
        </p:txBody>
      </p:sp>
    </p:spTree>
    <p:extLst>
      <p:ext uri="{BB962C8B-B14F-4D97-AF65-F5344CB8AC3E}">
        <p14:creationId xmlns:p14="http://schemas.microsoft.com/office/powerpoint/2010/main" val="268216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6791" y="1793687"/>
            <a:ext cx="10572751" cy="5047536"/>
          </a:xfrm>
          <a:prstGeom prst="rect">
            <a:avLst/>
          </a:prstGeom>
          <a:noFill/>
        </p:spPr>
        <p:txBody>
          <a:bodyPr wrap="square" rtlCol="0">
            <a:spAutoFit/>
          </a:bodyPr>
          <a:lstStyle/>
          <a:p>
            <a:pPr defTabSz="457200">
              <a:defRPr/>
            </a:pPr>
            <a:endParaRPr lang="fr-FR" sz="2000" dirty="0">
              <a:solidFill>
                <a:prstClr val="black"/>
              </a:solidFill>
              <a:latin typeface="Calibri"/>
            </a:endParaRPr>
          </a:p>
          <a:p>
            <a:pPr marL="987425" lvl="2" defTabSz="457200">
              <a:defRPr/>
            </a:pPr>
            <a:endParaRPr lang="fr-FR" dirty="0">
              <a:solidFill>
                <a:prstClr val="black"/>
              </a:solidFill>
              <a:latin typeface="Calibri"/>
            </a:endParaRPr>
          </a:p>
          <a:p>
            <a:pPr marL="73025" defTabSz="457200">
              <a:defRPr/>
            </a:pPr>
            <a:r>
              <a:rPr lang="fr-FR" sz="2400" dirty="0">
                <a:solidFill>
                  <a:prstClr val="black"/>
                </a:solidFill>
                <a:latin typeface="Calibri"/>
              </a:rPr>
              <a:t>Pour les contrats courts en CDD (contrat de </a:t>
            </a:r>
            <a:r>
              <a:rPr lang="fr-FR" sz="2400" b="1" dirty="0">
                <a:solidFill>
                  <a:srgbClr val="FF0000"/>
                </a:solidFill>
                <a:latin typeface="Calibri"/>
              </a:rPr>
              <a:t>moins de 2 mois</a:t>
            </a:r>
            <a:r>
              <a:rPr lang="fr-FR" sz="2400" dirty="0">
                <a:solidFill>
                  <a:prstClr val="black"/>
                </a:solidFill>
                <a:latin typeface="Calibri"/>
              </a:rPr>
              <a:t>) et les intérimaires (contrat dont la durée initiale est &lt; à 2 mois), l’assiette du PAS fait l’objet d’un </a:t>
            </a:r>
            <a:r>
              <a:rPr lang="fr-FR" sz="2400" b="1" dirty="0">
                <a:solidFill>
                  <a:srgbClr val="FF0000"/>
                </a:solidFill>
                <a:latin typeface="Calibri"/>
              </a:rPr>
              <a:t>abattement égal à ½ SMIC net (soit 597 € en 2018)</a:t>
            </a:r>
            <a:r>
              <a:rPr lang="fr-FR" sz="2400" dirty="0">
                <a:solidFill>
                  <a:prstClr val="black"/>
                </a:solidFill>
                <a:latin typeface="Calibri"/>
              </a:rPr>
              <a:t>,</a:t>
            </a:r>
          </a:p>
          <a:p>
            <a:pPr marL="73025" defTabSz="457200">
              <a:defRPr/>
            </a:pPr>
            <a:endParaRPr lang="fr-FR" sz="2400" dirty="0">
              <a:solidFill>
                <a:prstClr val="black"/>
              </a:solidFill>
              <a:latin typeface="Calibri"/>
            </a:endParaRPr>
          </a:p>
          <a:p>
            <a:pPr marL="73025" defTabSz="457200">
              <a:defRPr/>
            </a:pPr>
            <a:r>
              <a:rPr lang="fr-FR" sz="2400" dirty="0">
                <a:solidFill>
                  <a:prstClr val="black"/>
                </a:solidFill>
                <a:latin typeface="Calibri"/>
              </a:rPr>
              <a:t>Pour les contrats à terme imprécis, on se réfère à la durée minimale prévue.</a:t>
            </a:r>
          </a:p>
          <a:p>
            <a:pPr defTabSz="457200">
              <a:defRPr/>
            </a:pPr>
            <a:r>
              <a:rPr lang="fr-FR" sz="2400" dirty="0">
                <a:solidFill>
                  <a:prstClr val="black"/>
                </a:solidFill>
                <a:latin typeface="Calibri"/>
              </a:rPr>
              <a:t>					</a:t>
            </a:r>
          </a:p>
          <a:p>
            <a:pPr defTabSz="457200"/>
            <a:r>
              <a:rPr lang="fr-FR" sz="2400" dirty="0">
                <a:solidFill>
                  <a:prstClr val="black"/>
                </a:solidFill>
                <a:latin typeface="Calibri"/>
              </a:rPr>
              <a:t>Les règles de détermination du nombre de jours permettant de définir si le contrat relève ou pas de l'application de l'abattement d'assiette est applicable sont les suivantes :</a:t>
            </a:r>
          </a:p>
          <a:p>
            <a:pPr defTabSz="457200"/>
            <a:r>
              <a:rPr lang="fr-FR" sz="2400" dirty="0">
                <a:solidFill>
                  <a:prstClr val="black"/>
                </a:solidFill>
                <a:latin typeface="Calibri"/>
              </a:rPr>
              <a:t>	- La durée du contrat se décompte de date à date ;</a:t>
            </a:r>
          </a:p>
          <a:p>
            <a:pPr defTabSz="457200"/>
            <a:r>
              <a:rPr lang="fr-FR" sz="2400" dirty="0">
                <a:solidFill>
                  <a:prstClr val="black"/>
                </a:solidFill>
                <a:latin typeface="Calibri"/>
              </a:rPr>
              <a:t>	- La notion des deux mois s'applique par contrat.</a:t>
            </a:r>
          </a:p>
          <a:p>
            <a:pPr defTabSz="457200"/>
            <a:r>
              <a:rPr lang="fr-FR" sz="2000" dirty="0">
                <a:solidFill>
                  <a:prstClr val="black"/>
                </a:solidFill>
                <a:latin typeface="Calibri"/>
              </a:rPr>
              <a:t>	</a:t>
            </a:r>
            <a:r>
              <a:rPr lang="fr-FR" dirty="0">
                <a:solidFill>
                  <a:prstClr val="black"/>
                </a:solidFill>
                <a:latin typeface="Calibri"/>
              </a:rPr>
              <a:t>	</a:t>
            </a:r>
            <a:endParaRPr lang="fr-FR" sz="1600" dirty="0">
              <a:solidFill>
                <a:prstClr val="black"/>
              </a:solidFill>
              <a:latin typeface="Calibri"/>
            </a:endParaRPr>
          </a:p>
        </p:txBody>
      </p:sp>
      <p:sp>
        <p:nvSpPr>
          <p:cNvPr id="3" name="Espace réservé du contenu 1">
            <a:extLst>
              <a:ext uri="{FF2B5EF4-FFF2-40B4-BE49-F238E27FC236}">
                <a16:creationId xmlns:a16="http://schemas.microsoft.com/office/drawing/2014/main" id="{9167F8E6-7CD9-4CE9-BC5C-1C3227CD894E}"/>
              </a:ext>
            </a:extLst>
          </p:cNvPr>
          <p:cNvSpPr>
            <a:spLocks noGrp="1"/>
          </p:cNvSpPr>
          <p:nvPr>
            <p:ph sz="quarter" idx="11"/>
          </p:nvPr>
        </p:nvSpPr>
        <p:spPr>
          <a:xfrm>
            <a:off x="642938" y="211699"/>
            <a:ext cx="7776936" cy="1331913"/>
          </a:xfrm>
        </p:spPr>
        <p:txBody>
          <a:bodyPr/>
          <a:lstStyle/>
          <a:p>
            <a:r>
              <a:rPr lang="fr-FR" dirty="0"/>
              <a:t>LE PAS ET la paie</a:t>
            </a:r>
          </a:p>
        </p:txBody>
      </p:sp>
      <p:sp>
        <p:nvSpPr>
          <p:cNvPr id="4" name="Rectangle 3">
            <a:extLst>
              <a:ext uri="{FF2B5EF4-FFF2-40B4-BE49-F238E27FC236}">
                <a16:creationId xmlns:a16="http://schemas.microsoft.com/office/drawing/2014/main" id="{2E354DED-0F91-496E-9170-618E60762242}"/>
              </a:ext>
            </a:extLst>
          </p:cNvPr>
          <p:cNvSpPr/>
          <p:nvPr/>
        </p:nvSpPr>
        <p:spPr>
          <a:xfrm>
            <a:off x="1186791" y="1543612"/>
            <a:ext cx="8403771" cy="615553"/>
          </a:xfrm>
          <a:prstGeom prst="rect">
            <a:avLst/>
          </a:prstGeom>
        </p:spPr>
        <p:txBody>
          <a:bodyPr wrap="square">
            <a:spAutoFit/>
          </a:bodyPr>
          <a:lstStyle/>
          <a:p>
            <a:pPr defTabSz="457200"/>
            <a:r>
              <a:rPr lang="fr-FR" sz="3400" dirty="0">
                <a:solidFill>
                  <a:srgbClr val="E73446"/>
                </a:solidFill>
                <a:latin typeface="Calibri bold"/>
              </a:rPr>
              <a:t>&gt; Les contrats courts</a:t>
            </a:r>
          </a:p>
        </p:txBody>
      </p:sp>
      <p:sp>
        <p:nvSpPr>
          <p:cNvPr id="5" name="Rectangle 4">
            <a:extLst>
              <a:ext uri="{FF2B5EF4-FFF2-40B4-BE49-F238E27FC236}">
                <a16:creationId xmlns:a16="http://schemas.microsoft.com/office/drawing/2014/main" id="{9253AED5-2212-4FB0-A339-6A5D2D53B644}"/>
              </a:ext>
            </a:extLst>
          </p:cNvPr>
          <p:cNvSpPr/>
          <p:nvPr/>
        </p:nvSpPr>
        <p:spPr>
          <a:xfrm>
            <a:off x="824820" y="771232"/>
            <a:ext cx="8403771" cy="615553"/>
          </a:xfrm>
          <a:prstGeom prst="rect">
            <a:avLst/>
          </a:prstGeom>
        </p:spPr>
        <p:txBody>
          <a:bodyPr wrap="square">
            <a:spAutoFit/>
          </a:bodyPr>
          <a:lstStyle/>
          <a:p>
            <a:pPr defTabSz="457200"/>
            <a:r>
              <a:rPr lang="fr-FR" sz="3400" dirty="0">
                <a:solidFill>
                  <a:srgbClr val="E73446"/>
                </a:solidFill>
                <a:latin typeface="Calibri bold"/>
              </a:rPr>
              <a:t>Les cas particuliers </a:t>
            </a:r>
          </a:p>
        </p:txBody>
      </p:sp>
    </p:spTree>
    <p:extLst>
      <p:ext uri="{BB962C8B-B14F-4D97-AF65-F5344CB8AC3E}">
        <p14:creationId xmlns:p14="http://schemas.microsoft.com/office/powerpoint/2010/main" val="635945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4821" y="1901607"/>
            <a:ext cx="10572751" cy="4278094"/>
          </a:xfrm>
          <a:prstGeom prst="rect">
            <a:avLst/>
          </a:prstGeom>
          <a:noFill/>
        </p:spPr>
        <p:txBody>
          <a:bodyPr wrap="square" rtlCol="0">
            <a:spAutoFit/>
          </a:bodyPr>
          <a:lstStyle/>
          <a:p>
            <a:pPr defTabSz="457200"/>
            <a:r>
              <a:rPr lang="fr-FR" sz="2800" dirty="0">
                <a:solidFill>
                  <a:prstClr val="black"/>
                </a:solidFill>
                <a:latin typeface="Calibri"/>
              </a:rPr>
              <a:t>L'abattement s'impute sur le montant net imposable (= montant déclaré à l'administration fiscale) et non pas sur le net payé.</a:t>
            </a:r>
            <a:br>
              <a:rPr lang="fr-FR" sz="2800" dirty="0">
                <a:solidFill>
                  <a:prstClr val="black"/>
                </a:solidFill>
                <a:latin typeface="Calibri"/>
              </a:rPr>
            </a:br>
            <a:br>
              <a:rPr lang="fr-FR" sz="2800" dirty="0">
                <a:solidFill>
                  <a:prstClr val="black"/>
                </a:solidFill>
                <a:latin typeface="Calibri"/>
              </a:rPr>
            </a:br>
            <a:r>
              <a:rPr lang="fr-FR" sz="2800" b="1" u="sng" dirty="0">
                <a:solidFill>
                  <a:prstClr val="black"/>
                </a:solidFill>
                <a:latin typeface="Calibri"/>
              </a:rPr>
              <a:t>Conditions d'application de l'abattement</a:t>
            </a:r>
            <a:endParaRPr lang="fr-FR" sz="2800" dirty="0">
              <a:solidFill>
                <a:prstClr val="black"/>
              </a:solidFill>
              <a:latin typeface="Calibri"/>
            </a:endParaRPr>
          </a:p>
          <a:p>
            <a:pPr defTabSz="457200"/>
            <a:r>
              <a:rPr lang="fr-FR" sz="2800" dirty="0">
                <a:solidFill>
                  <a:prstClr val="black"/>
                </a:solidFill>
                <a:latin typeface="Calibri"/>
              </a:rPr>
              <a:t>L'abattement de la moitié du SMIC mensuel n'est jamais proratisé par rapport à la durée du contrat, même si celle-ci est inférieure au mois, ou par rapport à la durée de travail effective durant le mois.</a:t>
            </a:r>
          </a:p>
          <a:p>
            <a:pPr defTabSz="457200"/>
            <a:r>
              <a:rPr lang="fr-FR" sz="2800" dirty="0">
                <a:solidFill>
                  <a:prstClr val="black"/>
                </a:solidFill>
                <a:latin typeface="Calibri"/>
              </a:rPr>
              <a:t>Ce montant d'abattement est </a:t>
            </a:r>
            <a:r>
              <a:rPr lang="fr-FR" sz="2800" b="1" dirty="0">
                <a:solidFill>
                  <a:srgbClr val="FF0000"/>
                </a:solidFill>
                <a:latin typeface="Calibri"/>
              </a:rPr>
              <a:t>applicable à chaque contrat </a:t>
            </a:r>
            <a:r>
              <a:rPr lang="fr-FR" sz="2800" dirty="0">
                <a:solidFill>
                  <a:prstClr val="black"/>
                </a:solidFill>
                <a:latin typeface="Calibri"/>
              </a:rPr>
              <a:t>en cas de pluralité de contrats pour un même mois.</a:t>
            </a:r>
          </a:p>
          <a:p>
            <a:pPr defTabSz="457200"/>
            <a:r>
              <a:rPr lang="fr-FR" sz="2000" dirty="0">
                <a:solidFill>
                  <a:prstClr val="black"/>
                </a:solidFill>
                <a:latin typeface="Calibri"/>
              </a:rPr>
              <a:t>	</a:t>
            </a:r>
          </a:p>
        </p:txBody>
      </p:sp>
      <p:sp>
        <p:nvSpPr>
          <p:cNvPr id="3" name="Espace réservé du contenu 1">
            <a:extLst>
              <a:ext uri="{FF2B5EF4-FFF2-40B4-BE49-F238E27FC236}">
                <a16:creationId xmlns:a16="http://schemas.microsoft.com/office/drawing/2014/main" id="{9167F8E6-7CD9-4CE9-BC5C-1C3227CD894E}"/>
              </a:ext>
            </a:extLst>
          </p:cNvPr>
          <p:cNvSpPr>
            <a:spLocks noGrp="1"/>
          </p:cNvSpPr>
          <p:nvPr>
            <p:ph sz="quarter" idx="11"/>
          </p:nvPr>
        </p:nvSpPr>
        <p:spPr>
          <a:xfrm>
            <a:off x="642938" y="211699"/>
            <a:ext cx="7776936" cy="1331913"/>
          </a:xfrm>
        </p:spPr>
        <p:txBody>
          <a:bodyPr/>
          <a:lstStyle/>
          <a:p>
            <a:r>
              <a:rPr lang="fr-FR" dirty="0"/>
              <a:t>LE PAS ET la paie</a:t>
            </a:r>
          </a:p>
        </p:txBody>
      </p:sp>
      <p:sp>
        <p:nvSpPr>
          <p:cNvPr id="4" name="Rectangle 3">
            <a:extLst>
              <a:ext uri="{FF2B5EF4-FFF2-40B4-BE49-F238E27FC236}">
                <a16:creationId xmlns:a16="http://schemas.microsoft.com/office/drawing/2014/main" id="{2E354DED-0F91-496E-9170-618E60762242}"/>
              </a:ext>
            </a:extLst>
          </p:cNvPr>
          <p:cNvSpPr/>
          <p:nvPr/>
        </p:nvSpPr>
        <p:spPr>
          <a:xfrm>
            <a:off x="824821" y="1112050"/>
            <a:ext cx="8403771" cy="615553"/>
          </a:xfrm>
          <a:prstGeom prst="rect">
            <a:avLst/>
          </a:prstGeom>
        </p:spPr>
        <p:txBody>
          <a:bodyPr wrap="square">
            <a:spAutoFit/>
          </a:bodyPr>
          <a:lstStyle/>
          <a:p>
            <a:pPr defTabSz="457200"/>
            <a:r>
              <a:rPr lang="fr-FR" sz="3400" dirty="0">
                <a:solidFill>
                  <a:srgbClr val="E73446"/>
                </a:solidFill>
                <a:latin typeface="Calibri bold"/>
              </a:rPr>
              <a:t>&gt; Les contrats courts</a:t>
            </a:r>
          </a:p>
        </p:txBody>
      </p:sp>
    </p:spTree>
    <p:extLst>
      <p:ext uri="{BB962C8B-B14F-4D97-AF65-F5344CB8AC3E}">
        <p14:creationId xmlns:p14="http://schemas.microsoft.com/office/powerpoint/2010/main" val="3151725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924" y="1543203"/>
            <a:ext cx="10572751" cy="3847207"/>
          </a:xfrm>
          <a:prstGeom prst="rect">
            <a:avLst/>
          </a:prstGeom>
          <a:noFill/>
        </p:spPr>
        <p:txBody>
          <a:bodyPr wrap="square" rtlCol="0">
            <a:spAutoFit/>
          </a:bodyPr>
          <a:lstStyle/>
          <a:p>
            <a:pPr defTabSz="457200">
              <a:defRPr/>
            </a:pPr>
            <a:endParaRPr lang="fr-FR" sz="2000" dirty="0">
              <a:solidFill>
                <a:prstClr val="black"/>
              </a:solidFill>
              <a:latin typeface="Calibri"/>
            </a:endParaRPr>
          </a:p>
          <a:p>
            <a:pPr marL="987425" lvl="2" defTabSz="457200">
              <a:defRPr/>
            </a:pPr>
            <a:endParaRPr lang="fr-FR" sz="2800" dirty="0">
              <a:solidFill>
                <a:prstClr val="black"/>
              </a:solidFill>
              <a:latin typeface="Calibri"/>
            </a:endParaRPr>
          </a:p>
          <a:p>
            <a:pPr marL="73025" defTabSz="457200">
              <a:defRPr/>
            </a:pPr>
            <a:r>
              <a:rPr lang="fr-FR" sz="2800" dirty="0">
                <a:solidFill>
                  <a:prstClr val="black"/>
                </a:solidFill>
                <a:latin typeface="Calibri"/>
              </a:rPr>
              <a:t>La rémunération versée à un apprenti ou stagiaire est </a:t>
            </a:r>
            <a:r>
              <a:rPr lang="fr-FR" sz="2800" b="1" dirty="0">
                <a:solidFill>
                  <a:srgbClr val="FF0000"/>
                </a:solidFill>
                <a:latin typeface="Calibri"/>
              </a:rPr>
              <a:t>exonérée d’impôt </a:t>
            </a:r>
            <a:r>
              <a:rPr lang="fr-FR" sz="2800" dirty="0">
                <a:solidFill>
                  <a:prstClr val="black"/>
                </a:solidFill>
                <a:latin typeface="Calibri"/>
              </a:rPr>
              <a:t>sur le revenu dans la limite </a:t>
            </a:r>
            <a:r>
              <a:rPr lang="fr-FR" sz="2800" b="1" dirty="0">
                <a:solidFill>
                  <a:srgbClr val="FF0000"/>
                </a:solidFill>
                <a:latin typeface="Calibri"/>
              </a:rPr>
              <a:t>d’un SMIC annuel </a:t>
            </a:r>
            <a:r>
              <a:rPr lang="fr-FR" sz="2800" dirty="0">
                <a:solidFill>
                  <a:prstClr val="black"/>
                </a:solidFill>
                <a:latin typeface="Calibri"/>
              </a:rPr>
              <a:t>(1820 smic horaire soit 17 982 € en 2018)</a:t>
            </a:r>
          </a:p>
          <a:p>
            <a:pPr marL="73025" defTabSz="457200">
              <a:defRPr/>
            </a:pPr>
            <a:r>
              <a:rPr lang="fr-FR" sz="2800" dirty="0">
                <a:solidFill>
                  <a:prstClr val="black"/>
                </a:solidFill>
                <a:latin typeface="Calibri"/>
              </a:rPr>
              <a:t>La limite n’est </a:t>
            </a:r>
            <a:r>
              <a:rPr lang="fr-FR" sz="2800" b="1" dirty="0">
                <a:solidFill>
                  <a:srgbClr val="FF0000"/>
                </a:solidFill>
                <a:latin typeface="Calibri"/>
              </a:rPr>
              <a:t>pas proratisée</a:t>
            </a:r>
            <a:r>
              <a:rPr lang="fr-FR" sz="2800" b="1" dirty="0">
                <a:solidFill>
                  <a:prstClr val="black"/>
                </a:solidFill>
                <a:latin typeface="Calibri"/>
              </a:rPr>
              <a:t>.</a:t>
            </a:r>
            <a:endParaRPr lang="fr-FR" sz="2800" dirty="0">
              <a:solidFill>
                <a:prstClr val="black"/>
              </a:solidFill>
              <a:latin typeface="Calibri"/>
            </a:endParaRPr>
          </a:p>
          <a:p>
            <a:pPr marL="73025" defTabSz="457200">
              <a:defRPr/>
            </a:pPr>
            <a:endParaRPr lang="fr-FR" sz="2800" dirty="0">
              <a:solidFill>
                <a:prstClr val="black"/>
              </a:solidFill>
              <a:latin typeface="Calibri"/>
            </a:endParaRPr>
          </a:p>
          <a:p>
            <a:pPr marL="73025" defTabSz="457200">
              <a:defRPr/>
            </a:pPr>
            <a:r>
              <a:rPr lang="fr-FR" sz="2800" dirty="0">
                <a:solidFill>
                  <a:prstClr val="black"/>
                </a:solidFill>
                <a:latin typeface="Calibri"/>
              </a:rPr>
              <a:t>Chaque employeur suit son cumul sans tenir compte des éventuelles rémunérations versées par un autre employeur,</a:t>
            </a:r>
            <a:r>
              <a:rPr lang="fr-FR" dirty="0">
                <a:solidFill>
                  <a:prstClr val="black"/>
                </a:solidFill>
                <a:latin typeface="Calibri"/>
              </a:rPr>
              <a:t>	</a:t>
            </a:r>
            <a:endParaRPr lang="fr-FR" sz="1600" dirty="0">
              <a:solidFill>
                <a:prstClr val="black"/>
              </a:solidFill>
              <a:latin typeface="Calibri"/>
            </a:endParaRPr>
          </a:p>
        </p:txBody>
      </p:sp>
      <p:sp>
        <p:nvSpPr>
          <p:cNvPr id="3" name="Espace réservé du contenu 1">
            <a:extLst>
              <a:ext uri="{FF2B5EF4-FFF2-40B4-BE49-F238E27FC236}">
                <a16:creationId xmlns:a16="http://schemas.microsoft.com/office/drawing/2014/main" id="{9167F8E6-7CD9-4CE9-BC5C-1C3227CD894E}"/>
              </a:ext>
            </a:extLst>
          </p:cNvPr>
          <p:cNvSpPr>
            <a:spLocks noGrp="1"/>
          </p:cNvSpPr>
          <p:nvPr>
            <p:ph sz="quarter" idx="11"/>
          </p:nvPr>
        </p:nvSpPr>
        <p:spPr>
          <a:xfrm>
            <a:off x="642938" y="211699"/>
            <a:ext cx="7776936" cy="1331913"/>
          </a:xfrm>
        </p:spPr>
        <p:txBody>
          <a:bodyPr/>
          <a:lstStyle/>
          <a:p>
            <a:r>
              <a:rPr lang="fr-FR" dirty="0"/>
              <a:t>LE PAS ET la paie</a:t>
            </a:r>
          </a:p>
        </p:txBody>
      </p:sp>
      <p:sp>
        <p:nvSpPr>
          <p:cNvPr id="4" name="Rectangle 3">
            <a:extLst>
              <a:ext uri="{FF2B5EF4-FFF2-40B4-BE49-F238E27FC236}">
                <a16:creationId xmlns:a16="http://schemas.microsoft.com/office/drawing/2014/main" id="{2E354DED-0F91-496E-9170-618E60762242}"/>
              </a:ext>
            </a:extLst>
          </p:cNvPr>
          <p:cNvSpPr/>
          <p:nvPr/>
        </p:nvSpPr>
        <p:spPr>
          <a:xfrm>
            <a:off x="790369" y="1235426"/>
            <a:ext cx="8403771" cy="615553"/>
          </a:xfrm>
          <a:prstGeom prst="rect">
            <a:avLst/>
          </a:prstGeom>
        </p:spPr>
        <p:txBody>
          <a:bodyPr wrap="square">
            <a:spAutoFit/>
          </a:bodyPr>
          <a:lstStyle/>
          <a:p>
            <a:pPr defTabSz="457200"/>
            <a:r>
              <a:rPr lang="fr-FR" sz="3400" dirty="0">
                <a:solidFill>
                  <a:srgbClr val="E73446"/>
                </a:solidFill>
                <a:latin typeface="Calibri bold"/>
              </a:rPr>
              <a:t>&gt; Les apprentis et stagiaires</a:t>
            </a:r>
          </a:p>
        </p:txBody>
      </p:sp>
    </p:spTree>
    <p:extLst>
      <p:ext uri="{BB962C8B-B14F-4D97-AF65-F5344CB8AC3E}">
        <p14:creationId xmlns:p14="http://schemas.microsoft.com/office/powerpoint/2010/main" val="800487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293D05A-A727-4400-A15B-504D067D2B00}"/>
              </a:ext>
            </a:extLst>
          </p:cNvPr>
          <p:cNvSpPr>
            <a:spLocks noGrp="1"/>
          </p:cNvSpPr>
          <p:nvPr>
            <p:ph sz="quarter" idx="11"/>
          </p:nvPr>
        </p:nvSpPr>
        <p:spPr>
          <a:xfrm>
            <a:off x="642938" y="211699"/>
            <a:ext cx="7776936" cy="1331913"/>
          </a:xfrm>
        </p:spPr>
        <p:txBody>
          <a:bodyPr/>
          <a:lstStyle/>
          <a:p>
            <a:r>
              <a:rPr lang="fr-FR" dirty="0"/>
              <a:t>LE PAS ET la paie</a:t>
            </a:r>
          </a:p>
        </p:txBody>
      </p:sp>
      <p:sp>
        <p:nvSpPr>
          <p:cNvPr id="4" name="Rectangle 3">
            <a:extLst>
              <a:ext uri="{FF2B5EF4-FFF2-40B4-BE49-F238E27FC236}">
                <a16:creationId xmlns:a16="http://schemas.microsoft.com/office/drawing/2014/main" id="{C4379FB9-8285-4878-BF32-E9DB60BC8549}"/>
              </a:ext>
            </a:extLst>
          </p:cNvPr>
          <p:cNvSpPr/>
          <p:nvPr/>
        </p:nvSpPr>
        <p:spPr>
          <a:xfrm>
            <a:off x="1007405" y="1199801"/>
            <a:ext cx="9565272" cy="461665"/>
          </a:xfrm>
          <a:prstGeom prst="rect">
            <a:avLst/>
          </a:prstGeom>
        </p:spPr>
        <p:txBody>
          <a:bodyPr wrap="square">
            <a:spAutoFit/>
          </a:bodyPr>
          <a:lstStyle/>
          <a:p>
            <a:pPr defTabSz="457200"/>
            <a:r>
              <a:rPr lang="fr-FR" sz="2400" dirty="0">
                <a:solidFill>
                  <a:srgbClr val="E73446"/>
                </a:solidFill>
                <a:latin typeface="Calibri bold"/>
              </a:rPr>
              <a:t>&gt; Le traitement des </a:t>
            </a:r>
            <a:r>
              <a:rPr lang="fr-FR" sz="2400" dirty="0" err="1">
                <a:solidFill>
                  <a:srgbClr val="E73446"/>
                </a:solidFill>
                <a:latin typeface="Calibri bold"/>
              </a:rPr>
              <a:t>ijss</a:t>
            </a:r>
            <a:r>
              <a:rPr lang="fr-FR" sz="2400" dirty="0">
                <a:solidFill>
                  <a:srgbClr val="E73446"/>
                </a:solidFill>
                <a:latin typeface="Calibri bold"/>
              </a:rPr>
              <a:t> (indemnités journalières de sécurité sociale) ?</a:t>
            </a:r>
          </a:p>
        </p:txBody>
      </p:sp>
      <p:sp>
        <p:nvSpPr>
          <p:cNvPr id="5" name="Rectangle 4">
            <a:extLst>
              <a:ext uri="{FF2B5EF4-FFF2-40B4-BE49-F238E27FC236}">
                <a16:creationId xmlns:a16="http://schemas.microsoft.com/office/drawing/2014/main" id="{11C8E41D-2A4F-4B5A-898D-B3DDFE6F6BE0}"/>
              </a:ext>
            </a:extLst>
          </p:cNvPr>
          <p:cNvSpPr/>
          <p:nvPr/>
        </p:nvSpPr>
        <p:spPr>
          <a:xfrm>
            <a:off x="3113494" y="1543505"/>
            <a:ext cx="8686414" cy="3046988"/>
          </a:xfrm>
          <a:prstGeom prst="rect">
            <a:avLst/>
          </a:prstGeom>
        </p:spPr>
        <p:txBody>
          <a:bodyPr wrap="square">
            <a:spAutoFit/>
          </a:bodyPr>
          <a:lstStyle/>
          <a:p>
            <a:pPr defTabSz="457200"/>
            <a:endParaRPr lang="fr-FR" sz="2400" dirty="0">
              <a:solidFill>
                <a:prstClr val="black"/>
              </a:solidFill>
              <a:latin typeface="Calibri"/>
            </a:endParaRPr>
          </a:p>
          <a:p>
            <a:pPr defTabSz="457200"/>
            <a:r>
              <a:rPr lang="fr-FR" sz="2400" b="1" dirty="0">
                <a:solidFill>
                  <a:prstClr val="black"/>
                </a:solidFill>
                <a:latin typeface="Calibri"/>
              </a:rPr>
              <a:t>La règle :</a:t>
            </a:r>
          </a:p>
          <a:p>
            <a:pPr defTabSz="457200"/>
            <a:r>
              <a:rPr lang="fr-FR" sz="2400" dirty="0">
                <a:solidFill>
                  <a:prstClr val="black"/>
                </a:solidFill>
                <a:latin typeface="Calibri"/>
              </a:rPr>
              <a:t>Le prélèvement à la source s’appliquera à l’ensemble des IJSS (maladie, maternité,…) qu’il s’agisse d’IJSS de base ou d’IJ prévoyance, </a:t>
            </a:r>
            <a:r>
              <a:rPr lang="fr-FR" sz="2400" b="1" dirty="0">
                <a:solidFill>
                  <a:prstClr val="black"/>
                </a:solidFill>
                <a:latin typeface="Calibri"/>
              </a:rPr>
              <a:t>dès lors qu’elles sont imposables</a:t>
            </a:r>
            <a:r>
              <a:rPr lang="fr-FR" sz="2400" dirty="0">
                <a:solidFill>
                  <a:prstClr val="black"/>
                </a:solidFill>
                <a:latin typeface="Calibri"/>
              </a:rPr>
              <a:t>. </a:t>
            </a:r>
          </a:p>
          <a:p>
            <a:pPr defTabSz="457200"/>
            <a:r>
              <a:rPr lang="fr-FR" sz="2400" dirty="0">
                <a:solidFill>
                  <a:prstClr val="black"/>
                </a:solidFill>
                <a:latin typeface="Calibri"/>
              </a:rPr>
              <a:t>Il reviendra à </a:t>
            </a:r>
            <a:r>
              <a:rPr lang="fr-FR" sz="2400" b="1" dirty="0">
                <a:solidFill>
                  <a:srgbClr val="FF0000"/>
                </a:solidFill>
                <a:latin typeface="Calibri"/>
              </a:rPr>
              <a:t>l’organisme qui verse les revenus de procéder au PAS</a:t>
            </a:r>
            <a:r>
              <a:rPr lang="fr-FR" sz="2400" dirty="0">
                <a:solidFill>
                  <a:prstClr val="black"/>
                </a:solidFill>
                <a:latin typeface="Calibri"/>
              </a:rPr>
              <a:t>.</a:t>
            </a:r>
          </a:p>
          <a:p>
            <a:pPr defTabSz="457200"/>
            <a:endParaRPr lang="fr-FR" sz="2400" dirty="0">
              <a:solidFill>
                <a:prstClr val="black"/>
              </a:solidFill>
              <a:latin typeface="Calibri"/>
            </a:endParaRPr>
          </a:p>
          <a:p>
            <a:pPr defTabSz="457200"/>
            <a:endParaRPr lang="fr-FR" sz="2400" dirty="0">
              <a:solidFill>
                <a:prstClr val="black"/>
              </a:solidFill>
              <a:latin typeface="Calibri"/>
            </a:endParaRPr>
          </a:p>
        </p:txBody>
      </p:sp>
      <p:pic>
        <p:nvPicPr>
          <p:cNvPr id="6" name="Image 5">
            <a:extLst>
              <a:ext uri="{FF2B5EF4-FFF2-40B4-BE49-F238E27FC236}">
                <a16:creationId xmlns:a16="http://schemas.microsoft.com/office/drawing/2014/main" id="{E751797B-C55F-4844-A35B-2DA2153F3032}"/>
              </a:ext>
            </a:extLst>
          </p:cNvPr>
          <p:cNvPicPr>
            <a:picLocks noChangeAspect="1"/>
          </p:cNvPicPr>
          <p:nvPr/>
        </p:nvPicPr>
        <p:blipFill>
          <a:blip r:embed="rId2"/>
          <a:stretch>
            <a:fillRect/>
          </a:stretch>
        </p:blipFill>
        <p:spPr>
          <a:xfrm>
            <a:off x="392092" y="2137988"/>
            <a:ext cx="2238241" cy="1622312"/>
          </a:xfrm>
          <a:prstGeom prst="rect">
            <a:avLst/>
          </a:prstGeom>
        </p:spPr>
      </p:pic>
      <p:sp>
        <p:nvSpPr>
          <p:cNvPr id="3" name="Rectangle 2">
            <a:extLst>
              <a:ext uri="{FF2B5EF4-FFF2-40B4-BE49-F238E27FC236}">
                <a16:creationId xmlns:a16="http://schemas.microsoft.com/office/drawing/2014/main" id="{2E30C1E9-6F44-4F5B-A9C8-B40DE3FDAA79}"/>
              </a:ext>
            </a:extLst>
          </p:cNvPr>
          <p:cNvSpPr/>
          <p:nvPr/>
        </p:nvSpPr>
        <p:spPr>
          <a:xfrm>
            <a:off x="1133207" y="4472531"/>
            <a:ext cx="9439470" cy="2246769"/>
          </a:xfrm>
          <a:prstGeom prst="rect">
            <a:avLst/>
          </a:prstGeom>
        </p:spPr>
        <p:txBody>
          <a:bodyPr wrap="square">
            <a:spAutoFit/>
          </a:bodyPr>
          <a:lstStyle/>
          <a:p>
            <a:pPr marL="457200" indent="-457200" defTabSz="457200">
              <a:buFont typeface="Symbol" panose="05050102010706020507" pitchFamily="18" charset="2"/>
              <a:buChar char="Þ"/>
              <a:defRPr/>
            </a:pPr>
            <a:r>
              <a:rPr lang="fr-FR" sz="2800" b="1" dirty="0">
                <a:solidFill>
                  <a:srgbClr val="FF0000"/>
                </a:solidFill>
                <a:latin typeface="Calibri"/>
              </a:rPr>
              <a:t>en cas de subrogation</a:t>
            </a:r>
            <a:r>
              <a:rPr lang="fr-FR" sz="2800" b="1" dirty="0">
                <a:solidFill>
                  <a:prstClr val="black"/>
                </a:solidFill>
                <a:latin typeface="Calibri"/>
              </a:rPr>
              <a:t>, c’est à l’employeur de réaliser le prélèvement mais c’est la sécurité sociale qui déclare le net imposable uniquement pour les arrêts &lt; à 60 jours</a:t>
            </a:r>
          </a:p>
          <a:p>
            <a:pPr marL="457200" indent="-457200" defTabSz="457200">
              <a:buFont typeface="Symbol" panose="05050102010706020507" pitchFamily="18" charset="2"/>
              <a:buChar char="Þ"/>
              <a:defRPr/>
            </a:pPr>
            <a:endParaRPr lang="fr-FR" sz="2800" b="1" dirty="0">
              <a:solidFill>
                <a:prstClr val="black"/>
              </a:solidFill>
              <a:latin typeface="Calibri"/>
            </a:endParaRPr>
          </a:p>
          <a:p>
            <a:pPr marL="457200" indent="-457200" defTabSz="457200">
              <a:buFont typeface="Symbol" panose="05050102010706020507" pitchFamily="18" charset="2"/>
              <a:buChar char="Þ"/>
              <a:defRPr/>
            </a:pPr>
            <a:r>
              <a:rPr lang="fr-FR" sz="2800" b="1" dirty="0">
                <a:solidFill>
                  <a:prstClr val="black"/>
                </a:solidFill>
                <a:latin typeface="Calibri"/>
              </a:rPr>
              <a:t>Base de prélèvement PAS ≠ net imposable</a:t>
            </a:r>
            <a:endParaRPr lang="fr-FR" dirty="0">
              <a:solidFill>
                <a:prstClr val="black"/>
              </a:solidFill>
              <a:latin typeface="Calibri"/>
            </a:endParaRPr>
          </a:p>
        </p:txBody>
      </p:sp>
    </p:spTree>
    <p:extLst>
      <p:ext uri="{BB962C8B-B14F-4D97-AF65-F5344CB8AC3E}">
        <p14:creationId xmlns:p14="http://schemas.microsoft.com/office/powerpoint/2010/main" val="768697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4563" y="1419826"/>
            <a:ext cx="11105742" cy="4493538"/>
          </a:xfrm>
          <a:prstGeom prst="rect">
            <a:avLst/>
          </a:prstGeom>
          <a:noFill/>
        </p:spPr>
        <p:txBody>
          <a:bodyPr wrap="square" rtlCol="0">
            <a:spAutoFit/>
          </a:bodyPr>
          <a:lstStyle/>
          <a:p>
            <a:pPr defTabSz="457200">
              <a:defRPr/>
            </a:pPr>
            <a:endParaRPr lang="fr-FR" sz="2000" dirty="0">
              <a:solidFill>
                <a:prstClr val="black"/>
              </a:solidFill>
              <a:latin typeface="Calibri"/>
            </a:endParaRPr>
          </a:p>
          <a:p>
            <a:pPr defTabSz="457200">
              <a:defRPr/>
            </a:pPr>
            <a:endParaRPr lang="fr-FR" dirty="0">
              <a:solidFill>
                <a:prstClr val="black"/>
              </a:solidFill>
              <a:latin typeface="Calibri"/>
            </a:endParaRPr>
          </a:p>
          <a:p>
            <a:pPr marL="987425" lvl="2" defTabSz="457200">
              <a:defRPr/>
            </a:pPr>
            <a:r>
              <a:rPr lang="fr-FR" sz="2800" dirty="0">
                <a:solidFill>
                  <a:prstClr val="black"/>
                </a:solidFill>
                <a:latin typeface="Calibri"/>
              </a:rPr>
              <a:t>	</a:t>
            </a:r>
            <a:endParaRPr lang="fr-FR" sz="2800" u="sng" dirty="0">
              <a:solidFill>
                <a:prstClr val="black"/>
              </a:solidFill>
              <a:latin typeface="Calibri"/>
            </a:endParaRPr>
          </a:p>
          <a:p>
            <a:pPr marL="73025" defTabSz="457200">
              <a:defRPr/>
            </a:pPr>
            <a:r>
              <a:rPr lang="fr-FR" sz="2800" dirty="0">
                <a:solidFill>
                  <a:prstClr val="black"/>
                </a:solidFill>
                <a:latin typeface="Calibri"/>
              </a:rPr>
              <a:t>Les saisies sur salaires se font :</a:t>
            </a:r>
          </a:p>
          <a:p>
            <a:pPr marL="73025" defTabSz="457200">
              <a:defRPr/>
            </a:pPr>
            <a:r>
              <a:rPr lang="fr-FR" sz="2800" dirty="0">
                <a:solidFill>
                  <a:prstClr val="black"/>
                </a:solidFill>
                <a:latin typeface="Calibri"/>
              </a:rPr>
              <a:t>	- après application du PAS</a:t>
            </a:r>
          </a:p>
          <a:p>
            <a:pPr marL="73025" defTabSz="457200">
              <a:defRPr/>
            </a:pPr>
            <a:r>
              <a:rPr lang="fr-FR" sz="2800" dirty="0">
                <a:solidFill>
                  <a:prstClr val="black"/>
                </a:solidFill>
                <a:latin typeface="Calibri"/>
              </a:rPr>
              <a:t>	- dans la limite de la quotité saisissable restante</a:t>
            </a:r>
          </a:p>
          <a:p>
            <a:pPr marL="73025" defTabSz="457200">
              <a:defRPr/>
            </a:pPr>
            <a:endParaRPr lang="fr-FR" sz="2000" dirty="0">
              <a:solidFill>
                <a:prstClr val="black"/>
              </a:solidFill>
              <a:latin typeface="Calibri"/>
            </a:endParaRPr>
          </a:p>
          <a:p>
            <a:pPr marL="73025" defTabSz="457200">
              <a:defRPr/>
            </a:pPr>
            <a:endParaRPr lang="fr-FR" sz="2000" dirty="0">
              <a:solidFill>
                <a:prstClr val="black"/>
              </a:solidFill>
              <a:latin typeface="Calibri"/>
            </a:endParaRPr>
          </a:p>
          <a:p>
            <a:pPr marL="73025" defTabSz="457200">
              <a:defRPr/>
            </a:pPr>
            <a:r>
              <a:rPr lang="fr-FR" sz="2400" dirty="0">
                <a:solidFill>
                  <a:prstClr val="black"/>
                </a:solidFill>
                <a:latin typeface="Calibri"/>
              </a:rPr>
              <a:t>Nouveau nom : </a:t>
            </a:r>
            <a:r>
              <a:rPr lang="fr-FR" sz="2400" b="1" dirty="0">
                <a:solidFill>
                  <a:srgbClr val="FF0000"/>
                </a:solidFill>
                <a:latin typeface="Calibri"/>
              </a:rPr>
              <a:t>saisie administrative à tiers détenteur</a:t>
            </a:r>
            <a:r>
              <a:rPr lang="fr-FR" sz="2400" dirty="0">
                <a:solidFill>
                  <a:prstClr val="black"/>
                </a:solidFill>
                <a:latin typeface="Calibri"/>
              </a:rPr>
              <a:t> à partir de 2019</a:t>
            </a:r>
          </a:p>
          <a:p>
            <a:pPr defTabSz="457200">
              <a:defRPr/>
            </a:pPr>
            <a:r>
              <a:rPr lang="fr-FR" dirty="0">
                <a:solidFill>
                  <a:prstClr val="black"/>
                </a:solidFill>
                <a:latin typeface="Calibri"/>
              </a:rPr>
              <a:t>					</a:t>
            </a:r>
            <a:endParaRPr lang="fr-FR" sz="1600" dirty="0">
              <a:solidFill>
                <a:prstClr val="black"/>
              </a:solidFill>
              <a:latin typeface="Calibri"/>
            </a:endParaRPr>
          </a:p>
          <a:p>
            <a:pPr defTabSz="457200">
              <a:defRPr/>
            </a:pPr>
            <a:r>
              <a:rPr lang="fr-FR" dirty="0">
                <a:solidFill>
                  <a:prstClr val="black"/>
                </a:solidFill>
                <a:latin typeface="Calibri"/>
              </a:rPr>
              <a:t>	</a:t>
            </a:r>
          </a:p>
          <a:p>
            <a:pPr defTabSz="457200">
              <a:defRPr/>
            </a:pPr>
            <a:endParaRPr lang="fr-FR" dirty="0">
              <a:solidFill>
                <a:prstClr val="black"/>
              </a:solidFill>
              <a:latin typeface="Calibri"/>
            </a:endParaRPr>
          </a:p>
          <a:p>
            <a:pPr defTabSz="457200">
              <a:defRPr/>
            </a:pPr>
            <a:r>
              <a:rPr lang="fr-FR" dirty="0">
                <a:solidFill>
                  <a:prstClr val="black"/>
                </a:solidFill>
                <a:latin typeface="Calibri"/>
              </a:rPr>
              <a:t>			</a:t>
            </a:r>
            <a:endParaRPr lang="fr-FR" sz="1600" dirty="0">
              <a:solidFill>
                <a:prstClr val="black"/>
              </a:solidFill>
              <a:latin typeface="Calibri"/>
            </a:endParaRPr>
          </a:p>
        </p:txBody>
      </p:sp>
      <p:sp>
        <p:nvSpPr>
          <p:cNvPr id="4" name="Rectangle 3">
            <a:extLst>
              <a:ext uri="{FF2B5EF4-FFF2-40B4-BE49-F238E27FC236}">
                <a16:creationId xmlns:a16="http://schemas.microsoft.com/office/drawing/2014/main" id="{2E354DED-0F91-496E-9170-618E60762242}"/>
              </a:ext>
            </a:extLst>
          </p:cNvPr>
          <p:cNvSpPr/>
          <p:nvPr/>
        </p:nvSpPr>
        <p:spPr>
          <a:xfrm>
            <a:off x="824821" y="1112050"/>
            <a:ext cx="8403771" cy="615553"/>
          </a:xfrm>
          <a:prstGeom prst="rect">
            <a:avLst/>
          </a:prstGeom>
        </p:spPr>
        <p:txBody>
          <a:bodyPr wrap="square">
            <a:spAutoFit/>
          </a:bodyPr>
          <a:lstStyle/>
          <a:p>
            <a:pPr defTabSz="457200"/>
            <a:r>
              <a:rPr lang="fr-FR" sz="3400" dirty="0">
                <a:solidFill>
                  <a:srgbClr val="E73446"/>
                </a:solidFill>
                <a:latin typeface="Calibri bold"/>
              </a:rPr>
              <a:t>&gt; Les saisies sur salaires</a:t>
            </a:r>
          </a:p>
        </p:txBody>
      </p:sp>
      <p:sp>
        <p:nvSpPr>
          <p:cNvPr id="6" name="Espace réservé du contenu 5">
            <a:extLst>
              <a:ext uri="{FF2B5EF4-FFF2-40B4-BE49-F238E27FC236}">
                <a16:creationId xmlns:a16="http://schemas.microsoft.com/office/drawing/2014/main" id="{BBBAE0E2-64F4-4F85-BF99-880E4FC4AE1C}"/>
              </a:ext>
            </a:extLst>
          </p:cNvPr>
          <p:cNvSpPr>
            <a:spLocks noGrp="1"/>
          </p:cNvSpPr>
          <p:nvPr>
            <p:ph sz="quarter" idx="11"/>
          </p:nvPr>
        </p:nvSpPr>
        <p:spPr>
          <a:xfrm>
            <a:off x="641517" y="211700"/>
            <a:ext cx="5155956" cy="716360"/>
          </a:xfrm>
        </p:spPr>
        <p:txBody>
          <a:bodyPr/>
          <a:lstStyle/>
          <a:p>
            <a:endParaRPr lang="fr-FR" dirty="0"/>
          </a:p>
        </p:txBody>
      </p:sp>
      <p:sp>
        <p:nvSpPr>
          <p:cNvPr id="7" name="Espace réservé du contenu 1">
            <a:extLst>
              <a:ext uri="{FF2B5EF4-FFF2-40B4-BE49-F238E27FC236}">
                <a16:creationId xmlns:a16="http://schemas.microsoft.com/office/drawing/2014/main" id="{F54BD35F-7866-48B5-9D4D-BF0DB8AFA211}"/>
              </a:ext>
            </a:extLst>
          </p:cNvPr>
          <p:cNvSpPr txBox="1">
            <a:spLocks/>
          </p:cNvSpPr>
          <p:nvPr/>
        </p:nvSpPr>
        <p:spPr>
          <a:xfrm>
            <a:off x="642938" y="211699"/>
            <a:ext cx="7776936"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LE PAS ET la paie</a:t>
            </a:r>
            <a:endParaRPr lang="fr-FR" dirty="0"/>
          </a:p>
        </p:txBody>
      </p:sp>
    </p:spTree>
    <p:extLst>
      <p:ext uri="{BB962C8B-B14F-4D97-AF65-F5344CB8AC3E}">
        <p14:creationId xmlns:p14="http://schemas.microsoft.com/office/powerpoint/2010/main" val="3364244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402BBBD-837F-4DC4-9655-2E2ED10BC17B}"/>
              </a:ext>
            </a:extLst>
          </p:cNvPr>
          <p:cNvPicPr>
            <a:picLocks noChangeAspect="1"/>
          </p:cNvPicPr>
          <p:nvPr/>
        </p:nvPicPr>
        <p:blipFill rotWithShape="1">
          <a:blip r:embed="rId2"/>
          <a:srcRect l="82" t="52" r="-82" b="49948"/>
          <a:stretch/>
        </p:blipFill>
        <p:spPr>
          <a:xfrm rot="19647288">
            <a:off x="-245040" y="3692879"/>
            <a:ext cx="2143125" cy="1071562"/>
          </a:xfrm>
          <a:prstGeom prst="rect">
            <a:avLst/>
          </a:prstGeom>
        </p:spPr>
      </p:pic>
      <p:pic>
        <p:nvPicPr>
          <p:cNvPr id="3" name="Image 2">
            <a:extLst>
              <a:ext uri="{FF2B5EF4-FFF2-40B4-BE49-F238E27FC236}">
                <a16:creationId xmlns:a16="http://schemas.microsoft.com/office/drawing/2014/main" id="{DFAD717A-0AA7-4C67-8E9E-2E571BAB6B19}"/>
              </a:ext>
            </a:extLst>
          </p:cNvPr>
          <p:cNvPicPr>
            <a:picLocks noChangeAspect="1"/>
          </p:cNvPicPr>
          <p:nvPr/>
        </p:nvPicPr>
        <p:blipFill rotWithShape="1">
          <a:blip r:embed="rId3"/>
          <a:srcRect r="6086"/>
          <a:stretch/>
        </p:blipFill>
        <p:spPr>
          <a:xfrm>
            <a:off x="8010259" y="0"/>
            <a:ext cx="2431236" cy="1792986"/>
          </a:xfrm>
          <a:prstGeom prst="rect">
            <a:avLst/>
          </a:prstGeom>
        </p:spPr>
      </p:pic>
      <p:sp>
        <p:nvSpPr>
          <p:cNvPr id="11" name="ZoneTexte 10">
            <a:extLst>
              <a:ext uri="{FF2B5EF4-FFF2-40B4-BE49-F238E27FC236}">
                <a16:creationId xmlns:a16="http://schemas.microsoft.com/office/drawing/2014/main" id="{2CC2B061-964E-41D3-AD74-A80511440D34}"/>
              </a:ext>
            </a:extLst>
          </p:cNvPr>
          <p:cNvSpPr txBox="1"/>
          <p:nvPr/>
        </p:nvSpPr>
        <p:spPr>
          <a:xfrm>
            <a:off x="1632672" y="1494919"/>
            <a:ext cx="8926656" cy="1754326"/>
          </a:xfrm>
          <a:prstGeom prst="rect">
            <a:avLst/>
          </a:prstGeom>
          <a:noFill/>
        </p:spPr>
        <p:txBody>
          <a:bodyPr wrap="square" rtlCol="0">
            <a:spAutoFit/>
          </a:bodyPr>
          <a:lstStyle/>
          <a:p>
            <a:pPr algn="ctr" defTabSz="457200">
              <a:defRPr/>
            </a:pPr>
            <a:r>
              <a:rPr lang="fr-FR" sz="3600" b="1" dirty="0">
                <a:solidFill>
                  <a:prstClr val="black">
                    <a:lumMod val="65000"/>
                    <a:lumOff val="35000"/>
                  </a:prstClr>
                </a:solidFill>
                <a:latin typeface="Calibri"/>
              </a:rPr>
              <a:t>J’ai fait une erreur ou omission dans la détermination du PAS. Je peux régulariser l’erreur sur la prochaine période de paie.</a:t>
            </a:r>
          </a:p>
        </p:txBody>
      </p:sp>
      <p:sp>
        <p:nvSpPr>
          <p:cNvPr id="6" name="ZoneTexte 5">
            <a:extLst>
              <a:ext uri="{FF2B5EF4-FFF2-40B4-BE49-F238E27FC236}">
                <a16:creationId xmlns:a16="http://schemas.microsoft.com/office/drawing/2014/main" id="{AE607FCB-8453-4C96-A461-8652A073BF21}"/>
              </a:ext>
            </a:extLst>
          </p:cNvPr>
          <p:cNvSpPr txBox="1"/>
          <p:nvPr/>
        </p:nvSpPr>
        <p:spPr>
          <a:xfrm>
            <a:off x="1420837" y="3786092"/>
            <a:ext cx="10607531" cy="3477875"/>
          </a:xfrm>
          <a:prstGeom prst="rect">
            <a:avLst/>
          </a:prstGeom>
          <a:noFill/>
        </p:spPr>
        <p:txBody>
          <a:bodyPr wrap="square" rtlCol="0">
            <a:spAutoFit/>
          </a:bodyPr>
          <a:lstStyle/>
          <a:p>
            <a:pPr defTabSz="457200"/>
            <a:r>
              <a:rPr lang="fr-FR" sz="2000" dirty="0">
                <a:solidFill>
                  <a:prstClr val="black"/>
                </a:solidFill>
                <a:latin typeface="Calibri"/>
              </a:rPr>
              <a:t>Les </a:t>
            </a:r>
            <a:r>
              <a:rPr lang="fr-FR" sz="2000" b="1" dirty="0">
                <a:solidFill>
                  <a:prstClr val="black"/>
                </a:solidFill>
                <a:latin typeface="Calibri"/>
              </a:rPr>
              <a:t>erreurs</a:t>
            </a:r>
            <a:r>
              <a:rPr lang="fr-FR" sz="2000" dirty="0">
                <a:solidFill>
                  <a:prstClr val="black"/>
                </a:solidFill>
                <a:latin typeface="Calibri"/>
              </a:rPr>
              <a:t> constatées par le collecteur ayant des conséquences sur le montant de PAS appliqué sont à déclarer dans le bloc de </a:t>
            </a:r>
            <a:r>
              <a:rPr lang="fr-FR" sz="2000" b="1" dirty="0">
                <a:solidFill>
                  <a:prstClr val="black"/>
                </a:solidFill>
                <a:latin typeface="Calibri"/>
              </a:rPr>
              <a:t>régularisation</a:t>
            </a:r>
          </a:p>
          <a:p>
            <a:pPr defTabSz="457200"/>
            <a:r>
              <a:rPr lang="fr-FR" sz="2000" dirty="0">
                <a:solidFill>
                  <a:prstClr val="black"/>
                </a:solidFill>
                <a:latin typeface="Calibri"/>
              </a:rPr>
              <a:t>Deux types de </a:t>
            </a:r>
            <a:r>
              <a:rPr lang="fr-FR" sz="2000" b="1" dirty="0">
                <a:solidFill>
                  <a:prstClr val="black"/>
                </a:solidFill>
                <a:latin typeface="Calibri"/>
              </a:rPr>
              <a:t>régularisations</a:t>
            </a:r>
            <a:r>
              <a:rPr lang="fr-FR" sz="2000" dirty="0">
                <a:solidFill>
                  <a:prstClr val="black"/>
                </a:solidFill>
                <a:latin typeface="Calibri"/>
              </a:rPr>
              <a:t> sont possibles :</a:t>
            </a:r>
          </a:p>
          <a:p>
            <a:pPr defTabSz="457200"/>
            <a:r>
              <a:rPr lang="fr-FR" sz="2000" b="1" dirty="0">
                <a:solidFill>
                  <a:prstClr val="black"/>
                </a:solidFill>
                <a:latin typeface="Calibri"/>
              </a:rPr>
              <a:t> - Erreur de taux</a:t>
            </a:r>
            <a:r>
              <a:rPr lang="fr-FR" sz="2000" dirty="0">
                <a:solidFill>
                  <a:prstClr val="black"/>
                </a:solidFill>
                <a:latin typeface="Calibri"/>
              </a:rPr>
              <a:t> : le taux de PAS appliqué est erroné</a:t>
            </a:r>
          </a:p>
          <a:p>
            <a:pPr defTabSz="457200"/>
            <a:r>
              <a:rPr lang="fr-FR" sz="2000" b="1" dirty="0">
                <a:solidFill>
                  <a:prstClr val="black"/>
                </a:solidFill>
                <a:latin typeface="Calibri"/>
              </a:rPr>
              <a:t> - Erreur d'assiette</a:t>
            </a:r>
            <a:r>
              <a:rPr lang="fr-FR" sz="2000" dirty="0">
                <a:solidFill>
                  <a:prstClr val="black"/>
                </a:solidFill>
                <a:latin typeface="Calibri"/>
              </a:rPr>
              <a:t> : la rémunération nette fiscale déclarée par le collecteur pour une période est erronée. </a:t>
            </a:r>
          </a:p>
          <a:p>
            <a:pPr defTabSz="457200"/>
            <a:r>
              <a:rPr lang="fr-FR" sz="2000" dirty="0">
                <a:solidFill>
                  <a:prstClr val="black"/>
                </a:solidFill>
                <a:latin typeface="Calibri"/>
              </a:rPr>
              <a:t>NB : l'application d'un taux non personnalisé par le collecteur en l'absence de taux connu pour l'individu est une situation tout à fait normale, qui n'a aucunement à être rectifiée ultérieurement par le collecteur lorsque celui-ci dispose d'un taux personnel pour l'individu (la situation se règlera entre l'individu et la DGFiP).</a:t>
            </a:r>
          </a:p>
          <a:p>
            <a:pPr algn="just" defTabSz="457200">
              <a:defRPr/>
            </a:pPr>
            <a:endParaRPr lang="fr-FR" sz="2000" dirty="0">
              <a:solidFill>
                <a:srgbClr val="323232"/>
              </a:solidFill>
              <a:latin typeface="&amp;quot"/>
            </a:endParaRPr>
          </a:p>
        </p:txBody>
      </p:sp>
      <p:sp>
        <p:nvSpPr>
          <p:cNvPr id="8" name="Espace réservé du contenu 1">
            <a:extLst>
              <a:ext uri="{FF2B5EF4-FFF2-40B4-BE49-F238E27FC236}">
                <a16:creationId xmlns:a16="http://schemas.microsoft.com/office/drawing/2014/main" id="{852D57D7-D190-4A55-8226-442F8256C514}"/>
              </a:ext>
            </a:extLst>
          </p:cNvPr>
          <p:cNvSpPr>
            <a:spLocks noGrp="1"/>
          </p:cNvSpPr>
          <p:nvPr>
            <p:ph sz="quarter" idx="11"/>
          </p:nvPr>
        </p:nvSpPr>
        <p:spPr>
          <a:xfrm>
            <a:off x="642938" y="211699"/>
            <a:ext cx="7776936" cy="1331913"/>
          </a:xfrm>
        </p:spPr>
        <p:txBody>
          <a:bodyPr/>
          <a:lstStyle/>
          <a:p>
            <a:r>
              <a:rPr lang="fr-FR" dirty="0"/>
              <a:t>LE PAS ET la paie</a:t>
            </a:r>
          </a:p>
        </p:txBody>
      </p:sp>
    </p:spTree>
    <p:extLst>
      <p:ext uri="{BB962C8B-B14F-4D97-AF65-F5344CB8AC3E}">
        <p14:creationId xmlns:p14="http://schemas.microsoft.com/office/powerpoint/2010/main" val="17306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642938" y="211699"/>
            <a:ext cx="8159750" cy="1331913"/>
          </a:xfrm>
        </p:spPr>
        <p:txBody>
          <a:bodyPr/>
          <a:lstStyle/>
          <a:p>
            <a:r>
              <a:rPr lang="fr-FR" dirty="0"/>
              <a:t>LE PAS – Comment s’y préparer ?</a:t>
            </a:r>
          </a:p>
        </p:txBody>
      </p:sp>
      <p:pic>
        <p:nvPicPr>
          <p:cNvPr id="9" name="Image 8">
            <a:extLst>
              <a:ext uri="{FF2B5EF4-FFF2-40B4-BE49-F238E27FC236}">
                <a16:creationId xmlns:a16="http://schemas.microsoft.com/office/drawing/2014/main" id="{0727D6F9-4779-4C37-9EFD-99D0C2E591B0}"/>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628266" y="2018258"/>
            <a:ext cx="2821487" cy="2821487"/>
          </a:xfrm>
          <a:prstGeom prst="rect">
            <a:avLst/>
          </a:prstGeom>
        </p:spPr>
      </p:pic>
      <p:pic>
        <p:nvPicPr>
          <p:cNvPr id="10" name="Image 9">
            <a:extLst>
              <a:ext uri="{FF2B5EF4-FFF2-40B4-BE49-F238E27FC236}">
                <a16:creationId xmlns:a16="http://schemas.microsoft.com/office/drawing/2014/main" id="{66D71BAF-89E4-4040-93D2-B31190895D8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387839" y="2018257"/>
            <a:ext cx="2821487" cy="2821487"/>
          </a:xfrm>
          <a:prstGeom prst="rect">
            <a:avLst/>
          </a:prstGeom>
        </p:spPr>
      </p:pic>
      <p:sp>
        <p:nvSpPr>
          <p:cNvPr id="14" name="ZoneTexte 13">
            <a:extLst>
              <a:ext uri="{FF2B5EF4-FFF2-40B4-BE49-F238E27FC236}">
                <a16:creationId xmlns:a16="http://schemas.microsoft.com/office/drawing/2014/main" id="{7ABB3EA8-044F-4C8E-8E43-D9779FCAA260}"/>
              </a:ext>
            </a:extLst>
          </p:cNvPr>
          <p:cNvSpPr txBox="1"/>
          <p:nvPr/>
        </p:nvSpPr>
        <p:spPr>
          <a:xfrm>
            <a:off x="6387839" y="2289746"/>
            <a:ext cx="27253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alibri"/>
              </a:rPr>
              <a:t>COMMUNIQUER</a:t>
            </a: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9B122E2D-BDB4-41A6-86D9-2C6D3E2F5B3B}"/>
              </a:ext>
            </a:extLst>
          </p:cNvPr>
          <p:cNvSpPr txBox="1"/>
          <p:nvPr/>
        </p:nvSpPr>
        <p:spPr>
          <a:xfrm>
            <a:off x="2710940" y="2289746"/>
            <a:ext cx="259609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a:ea typeface="+mn-ea"/>
                <a:cs typeface="+mn-cs"/>
              </a:rPr>
              <a:t>PR</a:t>
            </a:r>
            <a:r>
              <a:rPr lang="fr-FR" sz="2400" b="1" dirty="0">
                <a:solidFill>
                  <a:prstClr val="white"/>
                </a:solidFill>
                <a:latin typeface="Calibri"/>
              </a:rPr>
              <a:t>EPARER SON ORGANISATION</a:t>
            </a: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age 21">
            <a:extLst>
              <a:ext uri="{FF2B5EF4-FFF2-40B4-BE49-F238E27FC236}">
                <a16:creationId xmlns:a16="http://schemas.microsoft.com/office/drawing/2014/main" id="{89635AE9-A7E5-4399-9FE6-38F430DD76B9}"/>
              </a:ext>
            </a:extLst>
          </p:cNvPr>
          <p:cNvPicPr>
            <a:picLocks noChangeAspect="1"/>
          </p:cNvPicPr>
          <p:nvPr/>
        </p:nvPicPr>
        <p:blipFill>
          <a:blip r:embed="rId4"/>
          <a:stretch>
            <a:fillRect/>
          </a:stretch>
        </p:blipFill>
        <p:spPr>
          <a:xfrm>
            <a:off x="9352044" y="3330947"/>
            <a:ext cx="1201908" cy="1210168"/>
          </a:xfrm>
          <a:prstGeom prst="rect">
            <a:avLst/>
          </a:prstGeom>
        </p:spPr>
      </p:pic>
      <p:pic>
        <p:nvPicPr>
          <p:cNvPr id="4" name="Image 3">
            <a:extLst>
              <a:ext uri="{FF2B5EF4-FFF2-40B4-BE49-F238E27FC236}">
                <a16:creationId xmlns:a16="http://schemas.microsoft.com/office/drawing/2014/main" id="{3DE92271-548A-4BC1-8EF6-CC8AB497D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024" y="3130300"/>
            <a:ext cx="1387969" cy="1410816"/>
          </a:xfrm>
          <a:prstGeom prst="rect">
            <a:avLst/>
          </a:prstGeom>
        </p:spPr>
      </p:pic>
      <p:pic>
        <p:nvPicPr>
          <p:cNvPr id="6" name="Image 5">
            <a:extLst>
              <a:ext uri="{FF2B5EF4-FFF2-40B4-BE49-F238E27FC236}">
                <a16:creationId xmlns:a16="http://schemas.microsoft.com/office/drawing/2014/main" id="{C7847232-8E6C-41A1-9CC9-164F0CC77D08}"/>
              </a:ext>
            </a:extLst>
          </p:cNvPr>
          <p:cNvPicPr>
            <a:picLocks noChangeAspect="1"/>
          </p:cNvPicPr>
          <p:nvPr/>
        </p:nvPicPr>
        <p:blipFill>
          <a:blip r:embed="rId6"/>
          <a:stretch>
            <a:fillRect/>
          </a:stretch>
        </p:blipFill>
        <p:spPr>
          <a:xfrm>
            <a:off x="3063904" y="3899473"/>
            <a:ext cx="2821487" cy="2829835"/>
          </a:xfrm>
          <a:prstGeom prst="rect">
            <a:avLst/>
          </a:prstGeom>
        </p:spPr>
      </p:pic>
      <p:pic>
        <p:nvPicPr>
          <p:cNvPr id="20" name="Image 19">
            <a:extLst>
              <a:ext uri="{FF2B5EF4-FFF2-40B4-BE49-F238E27FC236}">
                <a16:creationId xmlns:a16="http://schemas.microsoft.com/office/drawing/2014/main" id="{372F8EFF-D607-4D37-B5DA-3B9BEA6F3CE5}"/>
              </a:ext>
            </a:extLst>
          </p:cNvPr>
          <p:cNvPicPr>
            <a:picLocks noChangeAspect="1"/>
          </p:cNvPicPr>
          <p:nvPr/>
        </p:nvPicPr>
        <p:blipFill>
          <a:blip r:embed="rId7"/>
          <a:stretch>
            <a:fillRect/>
          </a:stretch>
        </p:blipFill>
        <p:spPr>
          <a:xfrm>
            <a:off x="6789137" y="3588393"/>
            <a:ext cx="361679" cy="920635"/>
          </a:xfrm>
          <a:prstGeom prst="rect">
            <a:avLst/>
          </a:prstGeom>
        </p:spPr>
      </p:pic>
      <p:pic>
        <p:nvPicPr>
          <p:cNvPr id="21" name="Image 20">
            <a:extLst>
              <a:ext uri="{FF2B5EF4-FFF2-40B4-BE49-F238E27FC236}">
                <a16:creationId xmlns:a16="http://schemas.microsoft.com/office/drawing/2014/main" id="{6780DD71-77B5-400E-A7CF-E27052A00F24}"/>
              </a:ext>
            </a:extLst>
          </p:cNvPr>
          <p:cNvPicPr>
            <a:picLocks noChangeAspect="1"/>
          </p:cNvPicPr>
          <p:nvPr/>
        </p:nvPicPr>
        <p:blipFill>
          <a:blip r:embed="rId7"/>
          <a:stretch>
            <a:fillRect/>
          </a:stretch>
        </p:blipFill>
        <p:spPr>
          <a:xfrm>
            <a:off x="8051877" y="3662447"/>
            <a:ext cx="393101" cy="1000619"/>
          </a:xfrm>
          <a:prstGeom prst="rect">
            <a:avLst/>
          </a:prstGeom>
        </p:spPr>
      </p:pic>
      <p:pic>
        <p:nvPicPr>
          <p:cNvPr id="23" name="Image 22">
            <a:extLst>
              <a:ext uri="{FF2B5EF4-FFF2-40B4-BE49-F238E27FC236}">
                <a16:creationId xmlns:a16="http://schemas.microsoft.com/office/drawing/2014/main" id="{28E2065A-3280-40FF-AFDA-34154FC0B056}"/>
              </a:ext>
            </a:extLst>
          </p:cNvPr>
          <p:cNvPicPr>
            <a:picLocks noChangeAspect="1"/>
          </p:cNvPicPr>
          <p:nvPr/>
        </p:nvPicPr>
        <p:blipFill>
          <a:blip r:embed="rId7"/>
          <a:stretch>
            <a:fillRect/>
          </a:stretch>
        </p:blipFill>
        <p:spPr>
          <a:xfrm>
            <a:off x="8238754" y="3394606"/>
            <a:ext cx="393101" cy="1000619"/>
          </a:xfrm>
          <a:prstGeom prst="rect">
            <a:avLst/>
          </a:prstGeom>
        </p:spPr>
      </p:pic>
      <p:pic>
        <p:nvPicPr>
          <p:cNvPr id="24" name="Image 23">
            <a:extLst>
              <a:ext uri="{FF2B5EF4-FFF2-40B4-BE49-F238E27FC236}">
                <a16:creationId xmlns:a16="http://schemas.microsoft.com/office/drawing/2014/main" id="{9F1BD931-A2F9-4D92-9347-B9FFF95737C0}"/>
              </a:ext>
            </a:extLst>
          </p:cNvPr>
          <p:cNvPicPr>
            <a:picLocks noChangeAspect="1"/>
          </p:cNvPicPr>
          <p:nvPr/>
        </p:nvPicPr>
        <p:blipFill>
          <a:blip r:embed="rId7"/>
          <a:stretch>
            <a:fillRect/>
          </a:stretch>
        </p:blipFill>
        <p:spPr>
          <a:xfrm>
            <a:off x="8618115" y="3621901"/>
            <a:ext cx="393101" cy="1000619"/>
          </a:xfrm>
          <a:prstGeom prst="rect">
            <a:avLst/>
          </a:prstGeom>
        </p:spPr>
      </p:pic>
      <p:pic>
        <p:nvPicPr>
          <p:cNvPr id="25" name="Image 24">
            <a:extLst>
              <a:ext uri="{FF2B5EF4-FFF2-40B4-BE49-F238E27FC236}">
                <a16:creationId xmlns:a16="http://schemas.microsoft.com/office/drawing/2014/main" id="{115FE784-197C-4801-B0DD-B984B49CCD8E}"/>
              </a:ext>
            </a:extLst>
          </p:cNvPr>
          <p:cNvPicPr>
            <a:picLocks noChangeAspect="1"/>
          </p:cNvPicPr>
          <p:nvPr/>
        </p:nvPicPr>
        <p:blipFill>
          <a:blip r:embed="rId7"/>
          <a:stretch>
            <a:fillRect/>
          </a:stretch>
        </p:blipFill>
        <p:spPr>
          <a:xfrm>
            <a:off x="7852392" y="3588393"/>
            <a:ext cx="393101" cy="1000619"/>
          </a:xfrm>
          <a:prstGeom prst="rect">
            <a:avLst/>
          </a:prstGeom>
        </p:spPr>
      </p:pic>
      <p:pic>
        <p:nvPicPr>
          <p:cNvPr id="26" name="Image 25">
            <a:extLst>
              <a:ext uri="{FF2B5EF4-FFF2-40B4-BE49-F238E27FC236}">
                <a16:creationId xmlns:a16="http://schemas.microsoft.com/office/drawing/2014/main" id="{17C54082-3315-41CA-B1D5-632D4E923596}"/>
              </a:ext>
            </a:extLst>
          </p:cNvPr>
          <p:cNvPicPr>
            <a:picLocks noChangeAspect="1"/>
          </p:cNvPicPr>
          <p:nvPr/>
        </p:nvPicPr>
        <p:blipFill>
          <a:blip r:embed="rId7"/>
          <a:stretch>
            <a:fillRect/>
          </a:stretch>
        </p:blipFill>
        <p:spPr>
          <a:xfrm>
            <a:off x="8448498" y="3223238"/>
            <a:ext cx="399324" cy="1016459"/>
          </a:xfrm>
          <a:prstGeom prst="rect">
            <a:avLst/>
          </a:prstGeom>
        </p:spPr>
      </p:pic>
      <p:pic>
        <p:nvPicPr>
          <p:cNvPr id="27" name="Image 26">
            <a:extLst>
              <a:ext uri="{FF2B5EF4-FFF2-40B4-BE49-F238E27FC236}">
                <a16:creationId xmlns:a16="http://schemas.microsoft.com/office/drawing/2014/main" id="{9B141AA6-B3CD-45E2-93F6-40DBFAEA74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365536" y="3590004"/>
            <a:ext cx="279209" cy="491407"/>
          </a:xfrm>
          <a:prstGeom prst="rect">
            <a:avLst/>
          </a:prstGeom>
        </p:spPr>
      </p:pic>
      <p:pic>
        <p:nvPicPr>
          <p:cNvPr id="28" name="Image 27">
            <a:extLst>
              <a:ext uri="{FF2B5EF4-FFF2-40B4-BE49-F238E27FC236}">
                <a16:creationId xmlns:a16="http://schemas.microsoft.com/office/drawing/2014/main" id="{4C290DBD-F462-404D-94DE-8EA4C83AD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339737" y="3824550"/>
            <a:ext cx="280656" cy="493953"/>
          </a:xfrm>
          <a:prstGeom prst="rect">
            <a:avLst/>
          </a:prstGeom>
        </p:spPr>
      </p:pic>
      <p:pic>
        <p:nvPicPr>
          <p:cNvPr id="29" name="Image 28">
            <a:extLst>
              <a:ext uri="{FF2B5EF4-FFF2-40B4-BE49-F238E27FC236}">
                <a16:creationId xmlns:a16="http://schemas.microsoft.com/office/drawing/2014/main" id="{E2A42355-9875-4185-8EC8-74AC18E354B0}"/>
              </a:ext>
            </a:extLst>
          </p:cNvPr>
          <p:cNvPicPr>
            <a:picLocks noChangeAspect="1"/>
          </p:cNvPicPr>
          <p:nvPr/>
        </p:nvPicPr>
        <p:blipFill>
          <a:blip r:embed="rId7"/>
          <a:stretch>
            <a:fillRect/>
          </a:stretch>
        </p:blipFill>
        <p:spPr>
          <a:xfrm>
            <a:off x="6556641" y="3282287"/>
            <a:ext cx="424475" cy="1080478"/>
          </a:xfrm>
          <a:prstGeom prst="rect">
            <a:avLst/>
          </a:prstGeom>
        </p:spPr>
      </p:pic>
    </p:spTree>
    <p:extLst>
      <p:ext uri="{BB962C8B-B14F-4D97-AF65-F5344CB8AC3E}">
        <p14:creationId xmlns:p14="http://schemas.microsoft.com/office/powerpoint/2010/main" val="33131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51F9519-B17C-477F-BE22-78BD9DE9A740}"/>
              </a:ext>
            </a:extLst>
          </p:cNvPr>
          <p:cNvSpPr>
            <a:spLocks noGrp="1"/>
          </p:cNvSpPr>
          <p:nvPr>
            <p:ph sz="quarter" idx="11"/>
          </p:nvPr>
        </p:nvSpPr>
        <p:spPr>
          <a:xfrm>
            <a:off x="641516" y="211699"/>
            <a:ext cx="7236391" cy="1331913"/>
          </a:xfrm>
        </p:spPr>
        <p:txBody>
          <a:bodyPr/>
          <a:lstStyle/>
          <a:p>
            <a:r>
              <a:rPr lang="fr-FR" dirty="0"/>
              <a:t>Préparer son organisation</a:t>
            </a:r>
          </a:p>
        </p:txBody>
      </p:sp>
      <p:sp>
        <p:nvSpPr>
          <p:cNvPr id="5" name="Rectangle 4">
            <a:extLst>
              <a:ext uri="{FF2B5EF4-FFF2-40B4-BE49-F238E27FC236}">
                <a16:creationId xmlns:a16="http://schemas.microsoft.com/office/drawing/2014/main" id="{F21EA9FD-E8DF-48EC-ABD5-02CD6B81711E}"/>
              </a:ext>
            </a:extLst>
          </p:cNvPr>
          <p:cNvSpPr/>
          <p:nvPr/>
        </p:nvSpPr>
        <p:spPr>
          <a:xfrm>
            <a:off x="824821" y="1112050"/>
            <a:ext cx="11365593" cy="615553"/>
          </a:xfrm>
          <a:prstGeom prst="rect">
            <a:avLst/>
          </a:prstGeom>
        </p:spPr>
        <p:txBody>
          <a:bodyPr wrap="square">
            <a:spAutoFit/>
          </a:bodyPr>
          <a:lstStyle/>
          <a:p>
            <a:pPr defTabSz="457200">
              <a:defRPr/>
            </a:pPr>
            <a:r>
              <a:rPr lang="fr-FR" sz="3400" dirty="0">
                <a:solidFill>
                  <a:srgbClr val="E73446"/>
                </a:solidFill>
                <a:latin typeface="Calibri bold"/>
              </a:rPr>
              <a:t>Le logiciel de paie</a:t>
            </a:r>
          </a:p>
        </p:txBody>
      </p:sp>
      <p:sp>
        <p:nvSpPr>
          <p:cNvPr id="6" name="Espace réservé du texte 1">
            <a:extLst>
              <a:ext uri="{FF2B5EF4-FFF2-40B4-BE49-F238E27FC236}">
                <a16:creationId xmlns:a16="http://schemas.microsoft.com/office/drawing/2014/main" id="{ED44254F-7AFA-44DC-95DE-835951C1BA00}"/>
              </a:ext>
            </a:extLst>
          </p:cNvPr>
          <p:cNvSpPr txBox="1">
            <a:spLocks/>
          </p:cNvSpPr>
          <p:nvPr/>
        </p:nvSpPr>
        <p:spPr>
          <a:xfrm>
            <a:off x="1561322" y="2038287"/>
            <a:ext cx="6096000"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962" lvl="4" indent="0">
              <a:buClr>
                <a:sysClr val="windowText" lastClr="000000">
                  <a:lumMod val="65000"/>
                  <a:lumOff val="35000"/>
                </a:sysClr>
              </a:buClr>
              <a:buNone/>
              <a:defRPr/>
            </a:pPr>
            <a:endParaRPr lang="fr-FR" dirty="0">
              <a:solidFill>
                <a:sysClr val="windowText" lastClr="000000">
                  <a:lumMod val="75000"/>
                  <a:lumOff val="25000"/>
                </a:sysClr>
              </a:solidFill>
            </a:endParaRPr>
          </a:p>
          <a:p>
            <a:pPr lvl="1">
              <a:defRPr/>
            </a:pPr>
            <a:r>
              <a:rPr lang="fr-FR" dirty="0">
                <a:solidFill>
                  <a:sysClr val="windowText" lastClr="000000">
                    <a:lumMod val="75000"/>
                    <a:lumOff val="25000"/>
                  </a:sysClr>
                </a:solidFill>
              </a:rPr>
              <a:t>S’assurer que son éditeur est signataire de la Charte </a:t>
            </a:r>
          </a:p>
          <a:p>
            <a:pPr lvl="2">
              <a:defRPr/>
            </a:pPr>
            <a:r>
              <a:rPr lang="fr-FR" dirty="0">
                <a:solidFill>
                  <a:sysClr val="windowText" lastClr="000000">
                    <a:lumMod val="75000"/>
                    <a:lumOff val="25000"/>
                  </a:sysClr>
                </a:solidFill>
                <a:latin typeface="Calibri"/>
              </a:rPr>
              <a:t>Liste des signataires présents sur le site </a:t>
            </a:r>
            <a:r>
              <a:rPr lang="fr-FR" dirty="0">
                <a:solidFill>
                  <a:sysClr val="windowText" lastClr="000000">
                    <a:lumMod val="75000"/>
                    <a:lumOff val="25000"/>
                  </a:sysClr>
                </a:solidFill>
                <a:latin typeface="Calibri"/>
                <a:hlinkClick r:id="rId3"/>
              </a:rPr>
              <a:t>prelevementalasourcephasetest.fr</a:t>
            </a:r>
            <a:endParaRPr lang="fr-FR" dirty="0">
              <a:solidFill>
                <a:sysClr val="windowText" lastClr="000000">
                  <a:lumMod val="75000"/>
                  <a:lumOff val="25000"/>
                </a:sysClr>
              </a:solidFill>
              <a:latin typeface="Calibri"/>
            </a:endParaRPr>
          </a:p>
          <a:p>
            <a:pPr marL="360363" lvl="2" indent="0">
              <a:buNone/>
              <a:defRPr/>
            </a:pPr>
            <a:endParaRPr lang="fr-FR" dirty="0">
              <a:solidFill>
                <a:sysClr val="windowText" lastClr="000000">
                  <a:lumMod val="75000"/>
                  <a:lumOff val="25000"/>
                </a:sysClr>
              </a:solidFill>
              <a:latin typeface="Calibri"/>
            </a:endParaRPr>
          </a:p>
          <a:p>
            <a:pPr lvl="1">
              <a:defRPr/>
            </a:pPr>
            <a:r>
              <a:rPr lang="fr-FR" dirty="0">
                <a:solidFill>
                  <a:sysClr val="windowText" lastClr="000000">
                    <a:lumMod val="75000"/>
                    <a:lumOff val="25000"/>
                  </a:sysClr>
                </a:solidFill>
              </a:rPr>
              <a:t>demander la date prévisionnelles de mise à disposition de la nouvelle version</a:t>
            </a:r>
          </a:p>
          <a:p>
            <a:pPr marL="88900" lvl="1" indent="0">
              <a:buNone/>
              <a:defRPr/>
            </a:pPr>
            <a:endParaRPr lang="fr-FR" dirty="0">
              <a:solidFill>
                <a:sysClr val="windowText" lastClr="000000">
                  <a:lumMod val="75000"/>
                  <a:lumOff val="25000"/>
                </a:sysClr>
              </a:solidFill>
            </a:endParaRPr>
          </a:p>
        </p:txBody>
      </p:sp>
      <p:pic>
        <p:nvPicPr>
          <p:cNvPr id="8" name="Image 7">
            <a:extLst>
              <a:ext uri="{FF2B5EF4-FFF2-40B4-BE49-F238E27FC236}">
                <a16:creationId xmlns:a16="http://schemas.microsoft.com/office/drawing/2014/main" id="{52CF0845-BC4D-42DB-A4E4-370925838C3B}"/>
              </a:ext>
            </a:extLst>
          </p:cNvPr>
          <p:cNvPicPr>
            <a:picLocks noChangeAspect="1"/>
          </p:cNvPicPr>
          <p:nvPr/>
        </p:nvPicPr>
        <p:blipFill rotWithShape="1">
          <a:blip r:embed="rId4">
            <a:extLst>
              <a:ext uri="{28A0092B-C50C-407E-A947-70E740481C1C}">
                <a14:useLocalDpi xmlns:a14="http://schemas.microsoft.com/office/drawing/2010/main" val="0"/>
              </a:ext>
            </a:extLst>
          </a:blip>
          <a:srcRect l="16421" t="36353" r="18144" b="2518"/>
          <a:stretch/>
        </p:blipFill>
        <p:spPr>
          <a:xfrm>
            <a:off x="8388838" y="2437044"/>
            <a:ext cx="2661139" cy="2195512"/>
          </a:xfrm>
          <a:prstGeom prst="rect">
            <a:avLst/>
          </a:prstGeom>
          <a:ln w="28575">
            <a:solidFill>
              <a:schemeClr val="tx2"/>
            </a:solidFill>
          </a:ln>
        </p:spPr>
      </p:pic>
    </p:spTree>
    <p:extLst>
      <p:ext uri="{BB962C8B-B14F-4D97-AF65-F5344CB8AC3E}">
        <p14:creationId xmlns:p14="http://schemas.microsoft.com/office/powerpoint/2010/main" val="3320607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1287F6-14CC-414C-B8DF-5ED6CF18743E}"/>
              </a:ext>
            </a:extLst>
          </p:cNvPr>
          <p:cNvPicPr>
            <a:picLocks noChangeAspect="1"/>
          </p:cNvPicPr>
          <p:nvPr/>
        </p:nvPicPr>
        <p:blipFill rotWithShape="1">
          <a:blip r:embed="rId2"/>
          <a:srcRect r="9918"/>
          <a:stretch/>
        </p:blipFill>
        <p:spPr>
          <a:xfrm>
            <a:off x="8061212" y="569127"/>
            <a:ext cx="2384038" cy="1508524"/>
          </a:xfrm>
          <a:prstGeom prst="rect">
            <a:avLst/>
          </a:prstGeom>
        </p:spPr>
      </p:pic>
      <p:sp>
        <p:nvSpPr>
          <p:cNvPr id="2" name="Espace réservé du contenu 1">
            <a:extLst>
              <a:ext uri="{FF2B5EF4-FFF2-40B4-BE49-F238E27FC236}">
                <a16:creationId xmlns:a16="http://schemas.microsoft.com/office/drawing/2014/main" id="{F51F9519-B17C-477F-BE22-78BD9DE9A740}"/>
              </a:ext>
            </a:extLst>
          </p:cNvPr>
          <p:cNvSpPr>
            <a:spLocks noGrp="1"/>
          </p:cNvSpPr>
          <p:nvPr>
            <p:ph sz="quarter" idx="11"/>
          </p:nvPr>
        </p:nvSpPr>
        <p:spPr>
          <a:xfrm>
            <a:off x="641516" y="211699"/>
            <a:ext cx="7236391" cy="1331913"/>
          </a:xfrm>
        </p:spPr>
        <p:txBody>
          <a:bodyPr/>
          <a:lstStyle/>
          <a:p>
            <a:r>
              <a:rPr lang="fr-FR" dirty="0"/>
              <a:t>Préparer son organisation</a:t>
            </a:r>
          </a:p>
        </p:txBody>
      </p:sp>
      <p:sp>
        <p:nvSpPr>
          <p:cNvPr id="5" name="Rectangle 4">
            <a:extLst>
              <a:ext uri="{FF2B5EF4-FFF2-40B4-BE49-F238E27FC236}">
                <a16:creationId xmlns:a16="http://schemas.microsoft.com/office/drawing/2014/main" id="{F21EA9FD-E8DF-48EC-ABD5-02CD6B81711E}"/>
              </a:ext>
            </a:extLst>
          </p:cNvPr>
          <p:cNvSpPr/>
          <p:nvPr/>
        </p:nvSpPr>
        <p:spPr>
          <a:xfrm>
            <a:off x="824821" y="1112050"/>
            <a:ext cx="11365593" cy="615553"/>
          </a:xfrm>
          <a:prstGeom prst="rect">
            <a:avLst/>
          </a:prstGeom>
        </p:spPr>
        <p:txBody>
          <a:bodyPr wrap="square">
            <a:spAutoFit/>
          </a:bodyPr>
          <a:lstStyle/>
          <a:p>
            <a:pPr defTabSz="457200">
              <a:defRPr/>
            </a:pPr>
            <a:r>
              <a:rPr lang="fr-FR" sz="3400" dirty="0">
                <a:solidFill>
                  <a:srgbClr val="E73446"/>
                </a:solidFill>
                <a:latin typeface="Calibri bold"/>
              </a:rPr>
              <a:t>Se former</a:t>
            </a:r>
          </a:p>
        </p:txBody>
      </p:sp>
      <p:sp>
        <p:nvSpPr>
          <p:cNvPr id="6" name="Espace réservé du texte 1">
            <a:extLst>
              <a:ext uri="{FF2B5EF4-FFF2-40B4-BE49-F238E27FC236}">
                <a16:creationId xmlns:a16="http://schemas.microsoft.com/office/drawing/2014/main" id="{ED44254F-7AFA-44DC-95DE-835951C1BA00}"/>
              </a:ext>
            </a:extLst>
          </p:cNvPr>
          <p:cNvSpPr txBox="1">
            <a:spLocks/>
          </p:cNvSpPr>
          <p:nvPr/>
        </p:nvSpPr>
        <p:spPr>
          <a:xfrm>
            <a:off x="1536799" y="1897848"/>
            <a:ext cx="9118401" cy="439102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3"/>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962" lvl="4" indent="0">
              <a:buClr>
                <a:sysClr val="windowText" lastClr="000000">
                  <a:lumMod val="65000"/>
                  <a:lumOff val="35000"/>
                </a:sysClr>
              </a:buClr>
              <a:buNone/>
              <a:defRPr/>
            </a:pPr>
            <a:endParaRPr lang="fr-FR" dirty="0">
              <a:solidFill>
                <a:sysClr val="windowText" lastClr="000000">
                  <a:lumMod val="75000"/>
                  <a:lumOff val="25000"/>
                </a:sysClr>
              </a:solidFill>
            </a:endParaRPr>
          </a:p>
          <a:p>
            <a:pPr lvl="1">
              <a:defRPr/>
            </a:pPr>
            <a:r>
              <a:rPr lang="fr-FR" dirty="0">
                <a:solidFill>
                  <a:sysClr val="windowText" lastClr="000000">
                    <a:lumMod val="75000"/>
                    <a:lumOff val="25000"/>
                  </a:sysClr>
                </a:solidFill>
              </a:rPr>
              <a:t>Formation logiciel</a:t>
            </a:r>
          </a:p>
          <a:p>
            <a:pPr lvl="2">
              <a:defRPr/>
            </a:pPr>
            <a:r>
              <a:rPr lang="fr-FR" dirty="0">
                <a:solidFill>
                  <a:sysClr val="windowText" lastClr="000000">
                    <a:lumMod val="75000"/>
                    <a:lumOff val="25000"/>
                  </a:sysClr>
                </a:solidFill>
              </a:rPr>
              <a:t>De nouvelles fonctionnalités vont être ajoutées au logiciel de paie d’ici la fin de l’année. Il sera indispensable d’appréhender ces nouveautés pour pouvoir répondre aux questions suivantes :</a:t>
            </a:r>
          </a:p>
          <a:p>
            <a:pPr lvl="3">
              <a:defRPr/>
            </a:pPr>
            <a:r>
              <a:rPr lang="fr-FR" dirty="0">
                <a:solidFill>
                  <a:sysClr val="windowText" lastClr="000000">
                    <a:lumMod val="75000"/>
                    <a:lumOff val="25000"/>
                  </a:sysClr>
                </a:solidFill>
              </a:rPr>
              <a:t>Comment s’intègre le CRM ? En automatique et en manuel ?</a:t>
            </a:r>
          </a:p>
          <a:p>
            <a:pPr lvl="3">
              <a:defRPr/>
            </a:pPr>
            <a:r>
              <a:rPr lang="fr-FR" dirty="0">
                <a:solidFill>
                  <a:sysClr val="windowText" lastClr="000000">
                    <a:lumMod val="75000"/>
                    <a:lumOff val="25000"/>
                  </a:sysClr>
                </a:solidFill>
              </a:rPr>
              <a:t>Ou voit-on le taux de PAS sur la fiche salarié ? son historique ?</a:t>
            </a:r>
          </a:p>
          <a:p>
            <a:pPr lvl="3">
              <a:defRPr/>
            </a:pPr>
            <a:r>
              <a:rPr lang="fr-FR" dirty="0">
                <a:solidFill>
                  <a:sysClr val="windowText" lastClr="000000">
                    <a:lumMod val="75000"/>
                    <a:lumOff val="25000"/>
                  </a:sysClr>
                </a:solidFill>
              </a:rPr>
              <a:t>Comment se paramètrent les contrats courts ?</a:t>
            </a:r>
          </a:p>
          <a:p>
            <a:pPr lvl="3">
              <a:defRPr/>
            </a:pPr>
            <a:r>
              <a:rPr lang="fr-FR" dirty="0">
                <a:solidFill>
                  <a:sysClr val="windowText" lastClr="000000">
                    <a:lumMod val="75000"/>
                    <a:lumOff val="25000"/>
                  </a:sysClr>
                </a:solidFill>
              </a:rPr>
              <a:t>Comment se gère la maladie ?</a:t>
            </a:r>
          </a:p>
          <a:p>
            <a:pPr lvl="3">
              <a:defRPr/>
            </a:pPr>
            <a:r>
              <a:rPr lang="fr-FR" dirty="0">
                <a:solidFill>
                  <a:sysClr val="windowText" lastClr="000000">
                    <a:lumMod val="75000"/>
                    <a:lumOff val="25000"/>
                  </a:sysClr>
                </a:solidFill>
              </a:rPr>
              <a:t>… ?</a:t>
            </a:r>
          </a:p>
          <a:p>
            <a:pPr lvl="2">
              <a:defRPr/>
            </a:pPr>
            <a:r>
              <a:rPr lang="fr-FR" dirty="0">
                <a:solidFill>
                  <a:sysClr val="windowText" lastClr="000000">
                    <a:lumMod val="75000"/>
                    <a:lumOff val="25000"/>
                  </a:sysClr>
                </a:solidFill>
              </a:rPr>
              <a:t>Renseignez-vous auprès de votre éditeur pour connaître les dates et les modalités de déroulement de ces formations (e-learning, MOOC, présentiel, …)</a:t>
            </a:r>
          </a:p>
          <a:p>
            <a:pPr lvl="1">
              <a:defRPr/>
            </a:pPr>
            <a:endParaRPr lang="fr-FR" dirty="0">
              <a:solidFill>
                <a:sysClr val="windowText" lastClr="000000">
                  <a:lumMod val="75000"/>
                  <a:lumOff val="25000"/>
                </a:sysClr>
              </a:solidFill>
            </a:endParaRPr>
          </a:p>
          <a:p>
            <a:pPr lvl="1">
              <a:defRPr/>
            </a:pPr>
            <a:r>
              <a:rPr lang="fr-FR" dirty="0">
                <a:solidFill>
                  <a:sysClr val="windowText" lastClr="000000">
                    <a:lumMod val="75000"/>
                    <a:lumOff val="25000"/>
                  </a:sysClr>
                </a:solidFill>
              </a:rPr>
              <a:t>Formation sur le dispositif du PAS en lui-même</a:t>
            </a:r>
          </a:p>
          <a:p>
            <a:pPr lvl="2">
              <a:defRPr/>
            </a:pPr>
            <a:r>
              <a:rPr lang="fr-FR" dirty="0">
                <a:solidFill>
                  <a:sysClr val="windowText" lastClr="000000">
                    <a:lumMod val="75000"/>
                    <a:lumOff val="25000"/>
                  </a:sysClr>
                </a:solidFill>
              </a:rPr>
              <a:t>Il est important que tous les intervenants du process RH ait une bonne connaissance du dispositif.</a:t>
            </a:r>
          </a:p>
        </p:txBody>
      </p:sp>
    </p:spTree>
    <p:extLst>
      <p:ext uri="{BB962C8B-B14F-4D97-AF65-F5344CB8AC3E}">
        <p14:creationId xmlns:p14="http://schemas.microsoft.com/office/powerpoint/2010/main" val="310380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4" name="Rectangle 3">
            <a:extLst>
              <a:ext uri="{FF2B5EF4-FFF2-40B4-BE49-F238E27FC236}">
                <a16:creationId xmlns:a16="http://schemas.microsoft.com/office/drawing/2014/main" id="{7A952F87-A798-48D5-9D3D-1923161B15F5}"/>
              </a:ext>
            </a:extLst>
          </p:cNvPr>
          <p:cNvSpPr/>
          <p:nvPr/>
        </p:nvSpPr>
        <p:spPr>
          <a:xfrm>
            <a:off x="986544" y="2014164"/>
            <a:ext cx="5833534" cy="1557349"/>
          </a:xfrm>
          <a:prstGeom prst="rect">
            <a:avLst/>
          </a:prstGeom>
        </p:spPr>
        <p:txBody>
          <a:bodyPr wrap="square">
            <a:spAutoFit/>
          </a:bodyPr>
          <a:lstStyle/>
          <a:p>
            <a:pPr marL="85699" lvl="1" defTabSz="457200">
              <a:spcBef>
                <a:spcPct val="20000"/>
              </a:spcBef>
            </a:pPr>
            <a:endParaRPr lang="fr-FR" sz="2800" dirty="0">
              <a:solidFill>
                <a:prstClr val="black"/>
              </a:solidFill>
              <a:latin typeface="Calibri"/>
            </a:endParaRPr>
          </a:p>
          <a:p>
            <a:pPr marL="85699" lvl="1" defTabSz="457200">
              <a:spcBef>
                <a:spcPct val="20000"/>
              </a:spcBef>
            </a:pPr>
            <a:endParaRPr lang="fr-FR" sz="2800" dirty="0">
              <a:solidFill>
                <a:prstClr val="black"/>
              </a:solidFill>
              <a:latin typeface="Calibri"/>
            </a:endParaRPr>
          </a:p>
          <a:p>
            <a:pPr marL="85699" lvl="1" defTabSz="457200">
              <a:spcBef>
                <a:spcPct val="20000"/>
              </a:spcBef>
            </a:pPr>
            <a:endParaRPr lang="fr-FR" sz="2800" dirty="0">
              <a:solidFill>
                <a:prstClr val="black"/>
              </a:solidFill>
              <a:latin typeface="Calibri"/>
            </a:endParaRPr>
          </a:p>
        </p:txBody>
      </p:sp>
      <p:pic>
        <p:nvPicPr>
          <p:cNvPr id="3" name="Image 2">
            <a:extLst>
              <a:ext uri="{FF2B5EF4-FFF2-40B4-BE49-F238E27FC236}">
                <a16:creationId xmlns:a16="http://schemas.microsoft.com/office/drawing/2014/main" id="{3D74B0E8-F812-4A8F-8193-8453B10A73F4}"/>
              </a:ext>
            </a:extLst>
          </p:cNvPr>
          <p:cNvPicPr>
            <a:picLocks noChangeAspect="1"/>
          </p:cNvPicPr>
          <p:nvPr/>
        </p:nvPicPr>
        <p:blipFill>
          <a:blip r:embed="rId2"/>
          <a:stretch>
            <a:fillRect/>
          </a:stretch>
        </p:blipFill>
        <p:spPr>
          <a:xfrm>
            <a:off x="7886274" y="702645"/>
            <a:ext cx="1797331" cy="1145709"/>
          </a:xfrm>
          <a:prstGeom prst="rect">
            <a:avLst/>
          </a:prstGeom>
        </p:spPr>
      </p:pic>
      <p:sp>
        <p:nvSpPr>
          <p:cNvPr id="5" name="ZoneTexte 4">
            <a:extLst>
              <a:ext uri="{FF2B5EF4-FFF2-40B4-BE49-F238E27FC236}">
                <a16:creationId xmlns:a16="http://schemas.microsoft.com/office/drawing/2014/main" id="{80C14C49-C263-4E62-ABDE-FF4DA069501E}"/>
              </a:ext>
            </a:extLst>
          </p:cNvPr>
          <p:cNvSpPr txBox="1"/>
          <p:nvPr/>
        </p:nvSpPr>
        <p:spPr>
          <a:xfrm>
            <a:off x="641517" y="1275500"/>
            <a:ext cx="7787342" cy="738664"/>
          </a:xfrm>
          <a:prstGeom prst="rect">
            <a:avLst/>
          </a:prstGeom>
          <a:noFill/>
        </p:spPr>
        <p:txBody>
          <a:bodyPr wrap="square" rtlCol="0">
            <a:spAutoFit/>
          </a:bodyPr>
          <a:lstStyle/>
          <a:p>
            <a:pPr algn="ctr"/>
            <a:r>
              <a:rPr lang="fr-FR" sz="2400" b="1" dirty="0">
                <a:solidFill>
                  <a:srgbClr val="FF0000"/>
                </a:solidFill>
              </a:rPr>
              <a:t>=&gt; Certains seront gagnants et d’autres perdants </a:t>
            </a:r>
          </a:p>
          <a:p>
            <a:endParaRPr lang="fr-FR" dirty="0"/>
          </a:p>
        </p:txBody>
      </p:sp>
      <p:pic>
        <p:nvPicPr>
          <p:cNvPr id="6" name="Image 5">
            <a:extLst>
              <a:ext uri="{FF2B5EF4-FFF2-40B4-BE49-F238E27FC236}">
                <a16:creationId xmlns:a16="http://schemas.microsoft.com/office/drawing/2014/main" id="{28F81270-E2A3-485E-8EFC-18C1031B5881}"/>
              </a:ext>
            </a:extLst>
          </p:cNvPr>
          <p:cNvPicPr>
            <a:picLocks noChangeAspect="1"/>
          </p:cNvPicPr>
          <p:nvPr/>
        </p:nvPicPr>
        <p:blipFill rotWithShape="1">
          <a:blip r:embed="rId3"/>
          <a:srcRect t="16706" b="21833"/>
          <a:stretch/>
        </p:blipFill>
        <p:spPr>
          <a:xfrm>
            <a:off x="6366141" y="2202682"/>
            <a:ext cx="5438997" cy="4737306"/>
          </a:xfrm>
          <a:prstGeom prst="rect">
            <a:avLst/>
          </a:prstGeom>
        </p:spPr>
      </p:pic>
      <p:pic>
        <p:nvPicPr>
          <p:cNvPr id="1026" name="Picture 2" descr="https://www.economie.gouv.fr/files/files/ESPACE-EVENEMENTIEL/PAS/pas_infog_avant-apres600.png">
            <a:extLst>
              <a:ext uri="{FF2B5EF4-FFF2-40B4-BE49-F238E27FC236}">
                <a16:creationId xmlns:a16="http://schemas.microsoft.com/office/drawing/2014/main" id="{03DC79C7-E3A6-4A97-94D8-2C7567C31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14" y="2202682"/>
            <a:ext cx="6410142" cy="452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277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a16="http://schemas.microsoft.com/office/drawing/2014/main" id="{EF13952D-60D9-4D78-965C-1864D02E40B7}"/>
              </a:ext>
            </a:extLst>
          </p:cNvPr>
          <p:cNvSpPr>
            <a:spLocks noGrp="1"/>
          </p:cNvSpPr>
          <p:nvPr>
            <p:ph sz="quarter" idx="11"/>
          </p:nvPr>
        </p:nvSpPr>
        <p:spPr>
          <a:xfrm>
            <a:off x="641516" y="211699"/>
            <a:ext cx="9182421" cy="1331913"/>
          </a:xfrm>
        </p:spPr>
        <p:txBody>
          <a:bodyPr/>
          <a:lstStyle/>
          <a:p>
            <a:r>
              <a:rPr lang="fr-FR" dirty="0"/>
              <a:t>Préparer son organisation</a:t>
            </a:r>
          </a:p>
        </p:txBody>
      </p:sp>
      <p:sp>
        <p:nvSpPr>
          <p:cNvPr id="5" name="Titre 2">
            <a:extLst>
              <a:ext uri="{FF2B5EF4-FFF2-40B4-BE49-F238E27FC236}">
                <a16:creationId xmlns:a16="http://schemas.microsoft.com/office/drawing/2014/main" id="{F8876294-45C1-478D-B411-F39962FD70C0}"/>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Où s’informer ?</a:t>
            </a:r>
          </a:p>
        </p:txBody>
      </p:sp>
      <p:sp>
        <p:nvSpPr>
          <p:cNvPr id="6" name="Espace réservé du texte 1">
            <a:extLst>
              <a:ext uri="{FF2B5EF4-FFF2-40B4-BE49-F238E27FC236}">
                <a16:creationId xmlns:a16="http://schemas.microsoft.com/office/drawing/2014/main" id="{9D82CD1C-AB7F-4DBA-8C48-95DB54985217}"/>
              </a:ext>
            </a:extLst>
          </p:cNvPr>
          <p:cNvSpPr txBox="1">
            <a:spLocks/>
          </p:cNvSpPr>
          <p:nvPr/>
        </p:nvSpPr>
        <p:spPr>
          <a:xfrm>
            <a:off x="1756631" y="1960371"/>
            <a:ext cx="10083677"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Le BOFIP </a:t>
            </a:r>
          </a:p>
          <a:p>
            <a:pPr lvl="2"/>
            <a:r>
              <a:rPr lang="fr-FR" dirty="0"/>
              <a:t>BOI-IR-PAS-30 « IR - Prélèvement à la source de l'impôt sur le revenu - Modalités d'application du prélèvement »</a:t>
            </a:r>
            <a:br>
              <a:rPr lang="fr-FR" dirty="0"/>
            </a:b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Le site prelevementalasource.gouv.fr</a:t>
            </a:r>
          </a:p>
          <a:p>
            <a:pPr marL="88900" lvl="1" indent="0">
              <a:buNone/>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Le </a:t>
            </a:r>
            <a:r>
              <a:rPr lang="fr-FR" dirty="0">
                <a:solidFill>
                  <a:sysClr val="windowText" lastClr="000000">
                    <a:lumMod val="85000"/>
                    <a:lumOff val="15000"/>
                  </a:sysClr>
                </a:solidFill>
              </a:rPr>
              <a:t>site </a:t>
            </a:r>
            <a:r>
              <a:rPr lang="fr-FR" b="1" dirty="0">
                <a:solidFill>
                  <a:srgbClr val="FF0000"/>
                </a:solidFill>
              </a:rPr>
              <a:t>dsn-info.fr</a:t>
            </a:r>
            <a:endParaRPr lang="fr-FR" b="1" dirty="0">
              <a:solidFill>
                <a:srgbClr val="FF0000"/>
              </a:solidFill>
              <a:latin typeface="Calibri"/>
            </a:endParaRPr>
          </a:p>
          <a:p>
            <a:pPr lvl="2">
              <a:defRPr/>
            </a:pPr>
            <a:r>
              <a:rPr lang="fr-FR" dirty="0">
                <a:solidFill>
                  <a:sysClr val="windowText" lastClr="000000">
                    <a:lumMod val="85000"/>
                    <a:lumOff val="15000"/>
                  </a:sysClr>
                </a:solidFill>
                <a:latin typeface="Calibri"/>
              </a:rPr>
              <a:t>Base de connaissances sur le PAS en DSN très complète (de nombreuses fiches sur des sujets très techniques)</a:t>
            </a:r>
          </a:p>
          <a:p>
            <a:pPr lvl="2">
              <a:defRPr/>
            </a:pPr>
            <a:r>
              <a:rPr lang="fr-FR" dirty="0">
                <a:solidFill>
                  <a:sysClr val="windowText" lastClr="000000">
                    <a:lumMod val="85000"/>
                    <a:lumOff val="15000"/>
                  </a:sysClr>
                </a:solidFill>
                <a:latin typeface="Calibri"/>
              </a:rPr>
              <a:t>Assistance téléphonique : 0 811 376 376</a:t>
            </a:r>
          </a:p>
          <a:p>
            <a:pPr lvl="2">
              <a:defRPr/>
            </a:pPr>
            <a:r>
              <a:rPr lang="fr-FR" dirty="0">
                <a:solidFill>
                  <a:sysClr val="windowText" lastClr="000000">
                    <a:lumMod val="85000"/>
                    <a:lumOff val="15000"/>
                  </a:sysClr>
                </a:solidFill>
                <a:latin typeface="Calibri"/>
              </a:rPr>
              <a:t>Formulaire en ligne : </a:t>
            </a:r>
            <a:r>
              <a:rPr lang="fr-FR" dirty="0"/>
              <a:t>https://dsninfo.custhelp.com/app/ask</a:t>
            </a:r>
          </a:p>
          <a:p>
            <a:pPr lvl="2">
              <a:defRPr/>
            </a:pPr>
            <a:endParaRPr lang="fr-FR" dirty="0">
              <a:solidFill>
                <a:sysClr val="windowText" lastClr="000000">
                  <a:lumMod val="85000"/>
                  <a:lumOff val="15000"/>
                </a:sysClr>
              </a:solidFill>
              <a:latin typeface="Calibri"/>
            </a:endParaRPr>
          </a:p>
          <a:p>
            <a:pPr marL="88900" lvl="1" indent="0">
              <a:buNone/>
              <a:defRPr/>
            </a:pPr>
            <a:endParaRPr lang="fr-FR" dirty="0">
              <a:solidFill>
                <a:sysClr val="windowText" lastClr="000000">
                  <a:lumMod val="85000"/>
                  <a:lumOff val="15000"/>
                </a:sysClr>
              </a:solidFill>
              <a:latin typeface="Calibri"/>
            </a:endParaRPr>
          </a:p>
        </p:txBody>
      </p:sp>
      <p:pic>
        <p:nvPicPr>
          <p:cNvPr id="8" name="Image 7">
            <a:extLst>
              <a:ext uri="{FF2B5EF4-FFF2-40B4-BE49-F238E27FC236}">
                <a16:creationId xmlns:a16="http://schemas.microsoft.com/office/drawing/2014/main" id="{9C491442-AC47-49CE-93F5-8E8F65E06D6C}"/>
              </a:ext>
            </a:extLst>
          </p:cNvPr>
          <p:cNvPicPr>
            <a:picLocks noChangeAspect="1"/>
          </p:cNvPicPr>
          <p:nvPr/>
        </p:nvPicPr>
        <p:blipFill>
          <a:blip r:embed="rId3"/>
          <a:stretch>
            <a:fillRect/>
          </a:stretch>
        </p:blipFill>
        <p:spPr>
          <a:xfrm>
            <a:off x="8523774" y="-1"/>
            <a:ext cx="2261456" cy="2261456"/>
          </a:xfrm>
          <a:prstGeom prst="rect">
            <a:avLst/>
          </a:prstGeom>
        </p:spPr>
      </p:pic>
    </p:spTree>
    <p:extLst>
      <p:ext uri="{BB962C8B-B14F-4D97-AF65-F5344CB8AC3E}">
        <p14:creationId xmlns:p14="http://schemas.microsoft.com/office/powerpoint/2010/main" val="1706795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BE74C4-4A02-4CA2-80E8-E7162CBE911E}"/>
              </a:ext>
            </a:extLst>
          </p:cNvPr>
          <p:cNvSpPr>
            <a:spLocks noGrp="1"/>
          </p:cNvSpPr>
          <p:nvPr>
            <p:ph sz="quarter" idx="11"/>
          </p:nvPr>
        </p:nvSpPr>
        <p:spPr>
          <a:xfrm>
            <a:off x="1450409" y="1194410"/>
            <a:ext cx="9594684" cy="622667"/>
          </a:xfrm>
        </p:spPr>
        <p:txBody>
          <a:bodyPr/>
          <a:lstStyle/>
          <a:p>
            <a:r>
              <a:rPr lang="fr-FR" sz="3100" cap="none" dirty="0">
                <a:solidFill>
                  <a:srgbClr val="E73446"/>
                </a:solidFill>
                <a:latin typeface="Calibri bold"/>
                <a:ea typeface="+mj-ea"/>
                <a:cs typeface="+mj-cs"/>
              </a:rPr>
              <a:t>Sensibiliser à la confidentialité</a:t>
            </a:r>
          </a:p>
        </p:txBody>
      </p:sp>
      <p:sp>
        <p:nvSpPr>
          <p:cNvPr id="3" name="Espace réservé du contenu 1">
            <a:extLst>
              <a:ext uri="{FF2B5EF4-FFF2-40B4-BE49-F238E27FC236}">
                <a16:creationId xmlns:a16="http://schemas.microsoft.com/office/drawing/2014/main" id="{657D3B58-6B12-4862-828B-8B35CA7E9B4E}"/>
              </a:ext>
            </a:extLst>
          </p:cNvPr>
          <p:cNvSpPr txBox="1">
            <a:spLocks/>
          </p:cNvSpPr>
          <p:nvPr/>
        </p:nvSpPr>
        <p:spPr>
          <a:xfrm>
            <a:off x="641516" y="211699"/>
            <a:ext cx="7236391"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Préparer son organisation</a:t>
            </a:r>
            <a:endParaRPr lang="fr-FR" dirty="0"/>
          </a:p>
        </p:txBody>
      </p:sp>
      <p:sp>
        <p:nvSpPr>
          <p:cNvPr id="4" name="Espace réservé du texte 1">
            <a:extLst>
              <a:ext uri="{FF2B5EF4-FFF2-40B4-BE49-F238E27FC236}">
                <a16:creationId xmlns:a16="http://schemas.microsoft.com/office/drawing/2014/main" id="{874C3C80-21FA-4F34-B779-718B32CF1074}"/>
              </a:ext>
            </a:extLst>
          </p:cNvPr>
          <p:cNvSpPr txBox="1">
            <a:spLocks/>
          </p:cNvSpPr>
          <p:nvPr/>
        </p:nvSpPr>
        <p:spPr>
          <a:xfrm>
            <a:off x="1862139" y="2136217"/>
            <a:ext cx="10083677"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Le taux de PAS relève du secret professionnel</a:t>
            </a:r>
          </a:p>
          <a:p>
            <a:pPr marL="88900" lvl="1" indent="0">
              <a:buNone/>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Sanctions prévues en cas de divulgation :</a:t>
            </a:r>
          </a:p>
          <a:p>
            <a:pPr lvl="2">
              <a:defRPr/>
            </a:pPr>
            <a:r>
              <a:rPr lang="fr-FR" dirty="0">
                <a:solidFill>
                  <a:sysClr val="windowText" lastClr="000000">
                    <a:lumMod val="85000"/>
                    <a:lumOff val="15000"/>
                  </a:sysClr>
                </a:solidFill>
                <a:latin typeface="Calibri"/>
              </a:rPr>
              <a:t>1 an d’emprisonnement</a:t>
            </a:r>
          </a:p>
          <a:p>
            <a:pPr lvl="2">
              <a:defRPr/>
            </a:pPr>
            <a:r>
              <a:rPr lang="fr-FR" dirty="0">
                <a:solidFill>
                  <a:sysClr val="windowText" lastClr="000000">
                    <a:lumMod val="85000"/>
                    <a:lumOff val="15000"/>
                  </a:sysClr>
                </a:solidFill>
                <a:latin typeface="Calibri"/>
              </a:rPr>
              <a:t>15 000 euros d’amende</a:t>
            </a:r>
          </a:p>
          <a:p>
            <a:pPr lvl="2">
              <a:defRPr/>
            </a:pPr>
            <a:r>
              <a:rPr lang="fr-FR" dirty="0">
                <a:solidFill>
                  <a:sysClr val="windowText" lastClr="000000">
                    <a:lumMod val="85000"/>
                    <a:lumOff val="15000"/>
                  </a:sysClr>
                </a:solidFill>
                <a:latin typeface="Calibri"/>
              </a:rPr>
              <a:t>Sanction disciplinaire par l’employeur</a:t>
            </a:r>
          </a:p>
          <a:p>
            <a:pPr lvl="2">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Les collaborateurs du service RH doivent être sensibilisés à ce sujet</a:t>
            </a:r>
          </a:p>
          <a:p>
            <a:pPr marL="88900" lvl="1" indent="0">
              <a:buNone/>
              <a:defRPr/>
            </a:pPr>
            <a:endParaRPr lang="fr-FR" dirty="0">
              <a:solidFill>
                <a:sysClr val="windowText" lastClr="000000">
                  <a:lumMod val="85000"/>
                  <a:lumOff val="15000"/>
                </a:sysClr>
              </a:solidFill>
              <a:latin typeface="Calibri"/>
            </a:endParaRPr>
          </a:p>
          <a:p>
            <a:pPr lvl="2">
              <a:defRPr/>
            </a:pPr>
            <a:endParaRPr lang="fr-FR" dirty="0">
              <a:solidFill>
                <a:sysClr val="windowText" lastClr="000000">
                  <a:lumMod val="85000"/>
                  <a:lumOff val="15000"/>
                </a:sysClr>
              </a:solidFill>
              <a:latin typeface="Calibri"/>
            </a:endParaRPr>
          </a:p>
          <a:p>
            <a:pPr marL="88900" lvl="1" indent="0">
              <a:buNone/>
              <a:defRPr/>
            </a:pPr>
            <a:endParaRPr lang="fr-FR" dirty="0">
              <a:solidFill>
                <a:sysClr val="windowText" lastClr="000000">
                  <a:lumMod val="85000"/>
                  <a:lumOff val="15000"/>
                </a:sysClr>
              </a:solidFill>
              <a:latin typeface="Calibri"/>
            </a:endParaRPr>
          </a:p>
        </p:txBody>
      </p:sp>
      <p:pic>
        <p:nvPicPr>
          <p:cNvPr id="5" name="Image 4">
            <a:extLst>
              <a:ext uri="{FF2B5EF4-FFF2-40B4-BE49-F238E27FC236}">
                <a16:creationId xmlns:a16="http://schemas.microsoft.com/office/drawing/2014/main" id="{66AD0803-979B-4FB9-A2CE-5B4E6ED3D87F}"/>
              </a:ext>
            </a:extLst>
          </p:cNvPr>
          <p:cNvPicPr>
            <a:picLocks noChangeAspect="1"/>
          </p:cNvPicPr>
          <p:nvPr/>
        </p:nvPicPr>
        <p:blipFill>
          <a:blip r:embed="rId3"/>
          <a:stretch>
            <a:fillRect/>
          </a:stretch>
        </p:blipFill>
        <p:spPr>
          <a:xfrm rot="20575698">
            <a:off x="8289681" y="1573975"/>
            <a:ext cx="2857500" cy="1809750"/>
          </a:xfrm>
          <a:prstGeom prst="rect">
            <a:avLst/>
          </a:prstGeom>
        </p:spPr>
      </p:pic>
    </p:spTree>
    <p:extLst>
      <p:ext uri="{BB962C8B-B14F-4D97-AF65-F5344CB8AC3E}">
        <p14:creationId xmlns:p14="http://schemas.microsoft.com/office/powerpoint/2010/main" val="4235068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a16="http://schemas.microsoft.com/office/drawing/2014/main" id="{E9787A7C-70FF-4AB4-828B-56300B8E6164}"/>
              </a:ext>
            </a:extLst>
          </p:cNvPr>
          <p:cNvSpPr txBox="1">
            <a:spLocks/>
          </p:cNvSpPr>
          <p:nvPr/>
        </p:nvSpPr>
        <p:spPr>
          <a:xfrm>
            <a:off x="641516" y="211699"/>
            <a:ext cx="7236391"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Préparer son organisation</a:t>
            </a:r>
            <a:endParaRPr lang="fr-FR" dirty="0"/>
          </a:p>
        </p:txBody>
      </p:sp>
      <p:sp>
        <p:nvSpPr>
          <p:cNvPr id="5" name="Espace réservé du contenu 1">
            <a:extLst>
              <a:ext uri="{FF2B5EF4-FFF2-40B4-BE49-F238E27FC236}">
                <a16:creationId xmlns:a16="http://schemas.microsoft.com/office/drawing/2014/main" id="{FC476152-5856-4B82-B3B5-5085625365B4}"/>
              </a:ext>
            </a:extLst>
          </p:cNvPr>
          <p:cNvSpPr>
            <a:spLocks noGrp="1"/>
          </p:cNvSpPr>
          <p:nvPr>
            <p:ph sz="quarter" idx="11"/>
          </p:nvPr>
        </p:nvSpPr>
        <p:spPr>
          <a:xfrm>
            <a:off x="1438358" y="1278499"/>
            <a:ext cx="9315283" cy="1331913"/>
          </a:xfrm>
        </p:spPr>
        <p:txBody>
          <a:bodyPr/>
          <a:lstStyle/>
          <a:p>
            <a:r>
              <a:rPr lang="fr-FR" sz="3100" cap="none" dirty="0">
                <a:solidFill>
                  <a:srgbClr val="E73446"/>
                </a:solidFill>
                <a:latin typeface="Calibri bold"/>
                <a:ea typeface="+mj-ea"/>
                <a:cs typeface="+mj-cs"/>
              </a:rPr>
              <a:t>Durée et modalités de conservation des taux</a:t>
            </a:r>
          </a:p>
        </p:txBody>
      </p:sp>
      <p:sp>
        <p:nvSpPr>
          <p:cNvPr id="7" name="Rectangle 6">
            <a:extLst>
              <a:ext uri="{FF2B5EF4-FFF2-40B4-BE49-F238E27FC236}">
                <a16:creationId xmlns:a16="http://schemas.microsoft.com/office/drawing/2014/main" id="{8DE761E6-293C-4C56-A8A6-842CD592BF45}"/>
              </a:ext>
            </a:extLst>
          </p:cNvPr>
          <p:cNvSpPr/>
          <p:nvPr/>
        </p:nvSpPr>
        <p:spPr>
          <a:xfrm>
            <a:off x="1438358" y="2246051"/>
            <a:ext cx="9683261" cy="3970318"/>
          </a:xfrm>
          <a:prstGeom prst="rect">
            <a:avLst/>
          </a:prstGeom>
        </p:spPr>
        <p:txBody>
          <a:bodyPr wrap="square">
            <a:spAutoFit/>
          </a:bodyPr>
          <a:lstStyle/>
          <a:p>
            <a:r>
              <a:rPr lang="fr-FR" sz="2400" dirty="0">
                <a:solidFill>
                  <a:sysClr val="windowText" lastClr="000000">
                    <a:lumMod val="85000"/>
                    <a:lumOff val="15000"/>
                  </a:sysClr>
                </a:solidFill>
                <a:latin typeface="Calibri"/>
              </a:rPr>
              <a:t>Le BOI-IR-PAS-30-10-20 prévoit que les données afférentes au compte-rendu qui permettent de déterminer sa date de mise à disposition (son identifiant) ainsi que le contenu du compte-rendu (notamment le taux attaché à chaque individu) </a:t>
            </a:r>
            <a:r>
              <a:rPr lang="fr-FR" sz="2400" b="1" dirty="0">
                <a:solidFill>
                  <a:srgbClr val="FF0000"/>
                </a:solidFill>
                <a:latin typeface="Calibri"/>
              </a:rPr>
              <a:t>doivent être conservés pendant un délai de 6 ans</a:t>
            </a:r>
            <a:r>
              <a:rPr lang="fr-FR" sz="2400" dirty="0">
                <a:solidFill>
                  <a:sysClr val="windowText" lastClr="000000">
                    <a:lumMod val="85000"/>
                    <a:lumOff val="15000"/>
                  </a:sysClr>
                </a:solidFill>
                <a:latin typeface="Calibri"/>
              </a:rPr>
              <a:t>,  afin de couvrir la durée de prescription prévue et de disposer des pièces justificatives nécessaires à la DGFiP en cas de contrôle.</a:t>
            </a:r>
            <a:br>
              <a:rPr lang="fr-FR" dirty="0">
                <a:solidFill>
                  <a:srgbClr val="008000"/>
                </a:solidFill>
                <a:latin typeface="Verdana" panose="020B0604030504040204" pitchFamily="34" charset="0"/>
              </a:rPr>
            </a:br>
            <a:endParaRPr lang="fr-FR" dirty="0">
              <a:solidFill>
                <a:srgbClr val="008000"/>
              </a:solidFill>
              <a:latin typeface="Verdana" panose="020B0604030504040204" pitchFamily="34" charset="0"/>
            </a:endParaRPr>
          </a:p>
          <a:p>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Stockage </a:t>
            </a:r>
            <a:r>
              <a:rPr lang="fr-FR" sz="2400" dirty="0" err="1">
                <a:solidFill>
                  <a:sysClr val="windowText" lastClr="000000">
                    <a:lumMod val="85000"/>
                    <a:lumOff val="15000"/>
                  </a:sysClr>
                </a:solidFill>
                <a:latin typeface="Calibri"/>
              </a:rPr>
              <a:t>Netentreprise</a:t>
            </a:r>
            <a:r>
              <a:rPr lang="fr-FR" sz="2400" dirty="0">
                <a:solidFill>
                  <a:sysClr val="windowText" lastClr="000000">
                    <a:lumMod val="85000"/>
                    <a:lumOff val="15000"/>
                  </a:sysClr>
                </a:solidFill>
                <a:latin typeface="Calibri"/>
              </a:rPr>
              <a:t> ? Dans le logiciel de paie ? Ou stockage des CRM dans un autre répertoire ?</a:t>
            </a:r>
            <a:br>
              <a:rPr lang="fr-FR" dirty="0">
                <a:solidFill>
                  <a:srgbClr val="008000"/>
                </a:solidFill>
                <a:latin typeface="Verdana" panose="020B0604030504040204" pitchFamily="34" charset="0"/>
              </a:rPr>
            </a:br>
            <a:endParaRPr lang="fr-FR" b="0" i="0" u="none" strike="noStrike" dirty="0">
              <a:solidFill>
                <a:srgbClr val="008000"/>
              </a:solidFill>
              <a:effectLst/>
              <a:latin typeface="Verdana" panose="020B0604030504040204" pitchFamily="34" charset="0"/>
            </a:endParaRPr>
          </a:p>
        </p:txBody>
      </p:sp>
    </p:spTree>
    <p:extLst>
      <p:ext uri="{BB962C8B-B14F-4D97-AF65-F5344CB8AC3E}">
        <p14:creationId xmlns:p14="http://schemas.microsoft.com/office/powerpoint/2010/main" val="444201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C8F9F2D-2583-45EE-8C22-EF9F4C548BF6}"/>
              </a:ext>
            </a:extLst>
          </p:cNvPr>
          <p:cNvSpPr>
            <a:spLocks noGrp="1"/>
          </p:cNvSpPr>
          <p:nvPr>
            <p:ph sz="quarter" idx="11"/>
          </p:nvPr>
        </p:nvSpPr>
        <p:spPr>
          <a:xfrm>
            <a:off x="1438358" y="1278499"/>
            <a:ext cx="9315283" cy="1331913"/>
          </a:xfrm>
        </p:spPr>
        <p:txBody>
          <a:bodyPr/>
          <a:lstStyle/>
          <a:p>
            <a:r>
              <a:rPr lang="fr-FR" sz="3100" cap="none" dirty="0">
                <a:solidFill>
                  <a:srgbClr val="E73446"/>
                </a:solidFill>
                <a:latin typeface="Calibri bold"/>
                <a:ea typeface="+mj-ea"/>
                <a:cs typeface="+mj-cs"/>
              </a:rPr>
              <a:t>La préfiguration (facultatif)</a:t>
            </a:r>
          </a:p>
        </p:txBody>
      </p:sp>
      <p:sp>
        <p:nvSpPr>
          <p:cNvPr id="3" name="Espace réservé du contenu 1">
            <a:extLst>
              <a:ext uri="{FF2B5EF4-FFF2-40B4-BE49-F238E27FC236}">
                <a16:creationId xmlns:a16="http://schemas.microsoft.com/office/drawing/2014/main" id="{7E4D6A19-5036-4743-A8A4-6E7B85DB4199}"/>
              </a:ext>
            </a:extLst>
          </p:cNvPr>
          <p:cNvSpPr txBox="1">
            <a:spLocks/>
          </p:cNvSpPr>
          <p:nvPr/>
        </p:nvSpPr>
        <p:spPr>
          <a:xfrm>
            <a:off x="641516" y="211699"/>
            <a:ext cx="7236391"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Préparer son organisation</a:t>
            </a:r>
            <a:endParaRPr lang="fr-FR" dirty="0"/>
          </a:p>
        </p:txBody>
      </p:sp>
      <p:sp>
        <p:nvSpPr>
          <p:cNvPr id="5" name="Espace réservé du texte 1">
            <a:extLst>
              <a:ext uri="{FF2B5EF4-FFF2-40B4-BE49-F238E27FC236}">
                <a16:creationId xmlns:a16="http://schemas.microsoft.com/office/drawing/2014/main" id="{DA2653EF-595A-4FAC-ADFB-6558F20C076A}"/>
              </a:ext>
            </a:extLst>
          </p:cNvPr>
          <p:cNvSpPr txBox="1">
            <a:spLocks/>
          </p:cNvSpPr>
          <p:nvPr/>
        </p:nvSpPr>
        <p:spPr>
          <a:xfrm>
            <a:off x="1466806" y="2149768"/>
            <a:ext cx="10083677"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Les employeurs pourront mettre en œuvre une préfiguration du PAS à compter de l'automne 2018. </a:t>
            </a:r>
          </a:p>
          <a:p>
            <a:r>
              <a:rPr lang="fr-FR" sz="2400" dirty="0"/>
              <a:t>Cela consistera à préciser sur le bulletin de salaire </a:t>
            </a:r>
            <a:r>
              <a:rPr lang="fr-FR" sz="2400" b="1" dirty="0">
                <a:solidFill>
                  <a:srgbClr val="FF0000"/>
                </a:solidFill>
              </a:rPr>
              <a:t>le montant du prélèvement qui aurait été acquitté </a:t>
            </a:r>
            <a:r>
              <a:rPr lang="fr-FR" sz="2400" dirty="0"/>
              <a:t>si le PAS avait été en vigueur.</a:t>
            </a:r>
          </a:p>
          <a:p>
            <a:r>
              <a:rPr lang="fr-FR" sz="2400" dirty="0"/>
              <a:t>Il sera basé sur le taux personnalisé transmis à l'employeur à compter de septembre, sauf option du salarié pour le taux non personnalisé.</a:t>
            </a:r>
          </a:p>
          <a:p>
            <a:pPr>
              <a:buFont typeface="Arial" panose="020B0604020202020204" pitchFamily="34" charset="0"/>
              <a:buChar char="•"/>
              <a:defRPr/>
            </a:pPr>
            <a:endParaRPr lang="fr-FR" sz="2400" dirty="0">
              <a:solidFill>
                <a:sysClr val="windowText" lastClr="000000">
                  <a:lumMod val="85000"/>
                  <a:lumOff val="15000"/>
                </a:sysClr>
              </a:solidFill>
              <a:latin typeface="Calibri"/>
            </a:endParaRPr>
          </a:p>
          <a:p>
            <a:pPr>
              <a:buFont typeface="Arial" panose="020B0604020202020204" pitchFamily="34" charset="0"/>
              <a:buChar char="•"/>
              <a:defRPr/>
            </a:pPr>
            <a:r>
              <a:rPr lang="fr-FR" sz="2400" dirty="0">
                <a:solidFill>
                  <a:sysClr val="windowText" lastClr="000000">
                    <a:lumMod val="85000"/>
                    <a:lumOff val="15000"/>
                  </a:sysClr>
                </a:solidFill>
                <a:latin typeface="Calibri"/>
              </a:rPr>
              <a:t>=&gt; objectif : préparer psychologiquement les salariés au PAS</a:t>
            </a:r>
          </a:p>
          <a:p>
            <a:pPr marL="88900" lvl="1" indent="0">
              <a:buNone/>
              <a:defRPr/>
            </a:pPr>
            <a:endParaRPr lang="fr-FR" dirty="0">
              <a:solidFill>
                <a:sysClr val="windowText" lastClr="000000">
                  <a:lumMod val="85000"/>
                  <a:lumOff val="15000"/>
                </a:sysClr>
              </a:solidFill>
              <a:latin typeface="Calibri"/>
            </a:endParaRPr>
          </a:p>
          <a:p>
            <a:pPr lvl="2">
              <a:defRPr/>
            </a:pPr>
            <a:endParaRPr lang="fr-FR" dirty="0">
              <a:solidFill>
                <a:sysClr val="windowText" lastClr="000000">
                  <a:lumMod val="85000"/>
                  <a:lumOff val="15000"/>
                </a:sysClr>
              </a:solidFill>
              <a:latin typeface="Calibri"/>
            </a:endParaRPr>
          </a:p>
          <a:p>
            <a:pPr marL="88900" lvl="1" indent="0">
              <a:buNone/>
              <a:defRPr/>
            </a:pPr>
            <a:endParaRPr lang="fr-FR" dirty="0">
              <a:solidFill>
                <a:sysClr val="windowText" lastClr="000000">
                  <a:lumMod val="85000"/>
                  <a:lumOff val="15000"/>
                </a:sysClr>
              </a:solidFill>
              <a:latin typeface="Calibri"/>
            </a:endParaRPr>
          </a:p>
        </p:txBody>
      </p:sp>
    </p:spTree>
    <p:extLst>
      <p:ext uri="{BB962C8B-B14F-4D97-AF65-F5344CB8AC3E}">
        <p14:creationId xmlns:p14="http://schemas.microsoft.com/office/powerpoint/2010/main" val="2088981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BE11C115-5D1F-4F47-BF32-A86D8B99D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184" y="1543612"/>
            <a:ext cx="6381138" cy="51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1">
            <a:extLst>
              <a:ext uri="{FF2B5EF4-FFF2-40B4-BE49-F238E27FC236}">
                <a16:creationId xmlns:a16="http://schemas.microsoft.com/office/drawing/2014/main" id="{CC8F9F2D-2583-45EE-8C22-EF9F4C548BF6}"/>
              </a:ext>
            </a:extLst>
          </p:cNvPr>
          <p:cNvSpPr>
            <a:spLocks noGrp="1"/>
          </p:cNvSpPr>
          <p:nvPr>
            <p:ph sz="quarter" idx="11"/>
          </p:nvPr>
        </p:nvSpPr>
        <p:spPr>
          <a:xfrm>
            <a:off x="1155112" y="699673"/>
            <a:ext cx="9315283" cy="1331913"/>
          </a:xfrm>
        </p:spPr>
        <p:txBody>
          <a:bodyPr/>
          <a:lstStyle/>
          <a:p>
            <a:r>
              <a:rPr lang="fr-FR" sz="3100" cap="none" dirty="0">
                <a:solidFill>
                  <a:srgbClr val="E73446"/>
                </a:solidFill>
                <a:latin typeface="Calibri bold"/>
                <a:ea typeface="+mj-ea"/>
                <a:cs typeface="+mj-cs"/>
              </a:rPr>
              <a:t>La préfiguration (facultatif dès octobre)</a:t>
            </a:r>
          </a:p>
        </p:txBody>
      </p:sp>
      <p:sp>
        <p:nvSpPr>
          <p:cNvPr id="3" name="Espace réservé du contenu 1">
            <a:extLst>
              <a:ext uri="{FF2B5EF4-FFF2-40B4-BE49-F238E27FC236}">
                <a16:creationId xmlns:a16="http://schemas.microsoft.com/office/drawing/2014/main" id="{7E4D6A19-5036-4743-A8A4-6E7B85DB4199}"/>
              </a:ext>
            </a:extLst>
          </p:cNvPr>
          <p:cNvSpPr txBox="1">
            <a:spLocks/>
          </p:cNvSpPr>
          <p:nvPr/>
        </p:nvSpPr>
        <p:spPr>
          <a:xfrm>
            <a:off x="641516" y="211699"/>
            <a:ext cx="7236391"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Préparer son organisation</a:t>
            </a:r>
            <a:endParaRPr lang="fr-FR" dirty="0"/>
          </a:p>
        </p:txBody>
      </p:sp>
      <p:sp>
        <p:nvSpPr>
          <p:cNvPr id="5" name="Espace réservé du texte 1">
            <a:extLst>
              <a:ext uri="{FF2B5EF4-FFF2-40B4-BE49-F238E27FC236}">
                <a16:creationId xmlns:a16="http://schemas.microsoft.com/office/drawing/2014/main" id="{DA2653EF-595A-4FAC-ADFB-6558F20C076A}"/>
              </a:ext>
            </a:extLst>
          </p:cNvPr>
          <p:cNvSpPr txBox="1">
            <a:spLocks/>
          </p:cNvSpPr>
          <p:nvPr/>
        </p:nvSpPr>
        <p:spPr>
          <a:xfrm>
            <a:off x="2298897" y="4176591"/>
            <a:ext cx="11087342" cy="75411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3"/>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lvl="1" indent="0">
              <a:buNone/>
              <a:defRPr/>
            </a:pPr>
            <a:endParaRPr lang="fr-FR" dirty="0">
              <a:solidFill>
                <a:sysClr val="windowText" lastClr="000000">
                  <a:lumMod val="85000"/>
                  <a:lumOff val="15000"/>
                </a:sysClr>
              </a:solidFill>
              <a:latin typeface="Calibri"/>
            </a:endParaRPr>
          </a:p>
          <a:p>
            <a:pPr lvl="2">
              <a:defRPr/>
            </a:pPr>
            <a:endParaRPr lang="fr-FR" dirty="0">
              <a:solidFill>
                <a:sysClr val="windowText" lastClr="000000">
                  <a:lumMod val="85000"/>
                  <a:lumOff val="15000"/>
                </a:sysClr>
              </a:solidFill>
              <a:latin typeface="Calibri"/>
            </a:endParaRPr>
          </a:p>
          <a:p>
            <a:pPr marL="88900" lvl="1" indent="0">
              <a:buNone/>
              <a:defRPr/>
            </a:pPr>
            <a:endParaRPr lang="fr-FR" dirty="0">
              <a:solidFill>
                <a:sysClr val="windowText" lastClr="000000">
                  <a:lumMod val="85000"/>
                  <a:lumOff val="15000"/>
                </a:sysClr>
              </a:solidFill>
              <a:latin typeface="Calibri"/>
            </a:endParaRPr>
          </a:p>
        </p:txBody>
      </p:sp>
      <p:pic>
        <p:nvPicPr>
          <p:cNvPr id="2050" name="Picture 2">
            <a:extLst>
              <a:ext uri="{FF2B5EF4-FFF2-40B4-BE49-F238E27FC236}">
                <a16:creationId xmlns:a16="http://schemas.microsoft.com/office/drawing/2014/main" id="{5DFD26D2-FEF3-4DBC-B17C-6B0775406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54" y="1279111"/>
            <a:ext cx="10518292" cy="15049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DB7F7A4E-C1B2-44A8-97DF-E1CE77212EF8}"/>
              </a:ext>
            </a:extLst>
          </p:cNvPr>
          <p:cNvSpPr txBox="1"/>
          <p:nvPr/>
        </p:nvSpPr>
        <p:spPr>
          <a:xfrm rot="19615436">
            <a:off x="3458308" y="3298539"/>
            <a:ext cx="4220307" cy="923330"/>
          </a:xfrm>
          <a:prstGeom prst="rect">
            <a:avLst/>
          </a:prstGeom>
          <a:noFill/>
        </p:spPr>
        <p:txBody>
          <a:bodyPr wrap="square" rtlCol="0">
            <a:spAutoFit/>
          </a:bodyPr>
          <a:lstStyle/>
          <a:p>
            <a:r>
              <a:rPr lang="fr-FR" sz="5400" dirty="0">
                <a:solidFill>
                  <a:srgbClr val="FF0000"/>
                </a:solidFill>
              </a:rPr>
              <a:t>Prototype</a:t>
            </a:r>
          </a:p>
        </p:txBody>
      </p:sp>
    </p:spTree>
    <p:extLst>
      <p:ext uri="{BB962C8B-B14F-4D97-AF65-F5344CB8AC3E}">
        <p14:creationId xmlns:p14="http://schemas.microsoft.com/office/powerpoint/2010/main" val="2543222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96DF64D-B3F3-40C9-AB8D-FB8012412B39}"/>
              </a:ext>
            </a:extLst>
          </p:cNvPr>
          <p:cNvSpPr txBox="1">
            <a:spLocks/>
          </p:cNvSpPr>
          <p:nvPr/>
        </p:nvSpPr>
        <p:spPr>
          <a:xfrm>
            <a:off x="795338" y="952259"/>
            <a:ext cx="11395075"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sz="3200" dirty="0">
                <a:latin typeface="Calibri bold"/>
              </a:rPr>
              <a:t>Impacts pour le service comptabilité</a:t>
            </a:r>
          </a:p>
        </p:txBody>
      </p:sp>
      <p:sp>
        <p:nvSpPr>
          <p:cNvPr id="4" name="Espace réservé du texte 1">
            <a:extLst>
              <a:ext uri="{FF2B5EF4-FFF2-40B4-BE49-F238E27FC236}">
                <a16:creationId xmlns:a16="http://schemas.microsoft.com/office/drawing/2014/main" id="{1ED4938F-AD16-4DD2-8B34-E1E6EE33EC0B}"/>
              </a:ext>
            </a:extLst>
          </p:cNvPr>
          <p:cNvSpPr txBox="1">
            <a:spLocks/>
          </p:cNvSpPr>
          <p:nvPr/>
        </p:nvSpPr>
        <p:spPr>
          <a:xfrm>
            <a:off x="1756631" y="2284172"/>
            <a:ext cx="10833600" cy="43910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58775" indent="-26987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fr-FR" dirty="0">
                <a:solidFill>
                  <a:sysClr val="windowText" lastClr="000000">
                    <a:lumMod val="85000"/>
                    <a:lumOff val="15000"/>
                  </a:sysClr>
                </a:solidFill>
                <a:latin typeface="Calibri"/>
              </a:rPr>
              <a:t>Création d’un nouveau compte comptable</a:t>
            </a:r>
          </a:p>
          <a:p>
            <a:pPr lvl="1">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Vérification du compte bancaire sur l’espace </a:t>
            </a:r>
            <a:r>
              <a:rPr lang="fr-FR" dirty="0" err="1">
                <a:solidFill>
                  <a:sysClr val="windowText" lastClr="000000">
                    <a:lumMod val="85000"/>
                    <a:lumOff val="15000"/>
                  </a:sysClr>
                </a:solidFill>
                <a:latin typeface="Calibri"/>
              </a:rPr>
              <a:t>impots.gouv</a:t>
            </a:r>
            <a:endParaRPr lang="fr-FR" dirty="0">
              <a:solidFill>
                <a:sysClr val="windowText" lastClr="000000">
                  <a:lumMod val="85000"/>
                  <a:lumOff val="15000"/>
                </a:sysClr>
              </a:solidFill>
              <a:latin typeface="Calibri"/>
            </a:endParaRPr>
          </a:p>
          <a:p>
            <a:pPr marL="88900" lvl="1" indent="0">
              <a:buNone/>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Paramétrage et modification des </a:t>
            </a:r>
            <a:r>
              <a:rPr lang="fr-FR" dirty="0" err="1">
                <a:solidFill>
                  <a:sysClr val="windowText" lastClr="000000">
                    <a:lumMod val="85000"/>
                    <a:lumOff val="15000"/>
                  </a:sysClr>
                </a:solidFill>
                <a:latin typeface="Calibri"/>
              </a:rPr>
              <a:t>od</a:t>
            </a:r>
            <a:r>
              <a:rPr lang="fr-FR" dirty="0">
                <a:solidFill>
                  <a:sysClr val="windowText" lastClr="000000">
                    <a:lumMod val="85000"/>
                    <a:lumOff val="15000"/>
                  </a:sysClr>
                </a:solidFill>
                <a:latin typeface="Calibri"/>
              </a:rPr>
              <a:t> de salaire</a:t>
            </a:r>
          </a:p>
          <a:p>
            <a:pPr lvl="1">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Compléter le process de rapprochement compta / DSN</a:t>
            </a:r>
          </a:p>
          <a:p>
            <a:pPr marL="88900" lvl="1" indent="0">
              <a:buNone/>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Gestion du risque en cas d’impayés</a:t>
            </a:r>
          </a:p>
          <a:p>
            <a:pPr marL="88900" lvl="1" indent="0">
              <a:buNone/>
              <a:defRPr/>
            </a:pPr>
            <a:endParaRPr lang="fr-FR" dirty="0">
              <a:solidFill>
                <a:sysClr val="windowText" lastClr="000000">
                  <a:lumMod val="85000"/>
                  <a:lumOff val="15000"/>
                </a:sysClr>
              </a:solidFill>
              <a:latin typeface="Calibri"/>
            </a:endParaRPr>
          </a:p>
          <a:p>
            <a:pPr lvl="1">
              <a:defRPr/>
            </a:pPr>
            <a:r>
              <a:rPr lang="fr-FR" dirty="0">
                <a:solidFill>
                  <a:sysClr val="windowText" lastClr="000000">
                    <a:lumMod val="85000"/>
                    <a:lumOff val="15000"/>
                  </a:sysClr>
                </a:solidFill>
                <a:latin typeface="Calibri"/>
              </a:rPr>
              <a:t>Echange avec la DGFIP </a:t>
            </a:r>
          </a:p>
        </p:txBody>
      </p:sp>
      <p:pic>
        <p:nvPicPr>
          <p:cNvPr id="5" name="Image 4">
            <a:extLst>
              <a:ext uri="{FF2B5EF4-FFF2-40B4-BE49-F238E27FC236}">
                <a16:creationId xmlns:a16="http://schemas.microsoft.com/office/drawing/2014/main" id="{44718EEA-E247-46EF-9094-342DD7DF9F96}"/>
              </a:ext>
            </a:extLst>
          </p:cNvPr>
          <p:cNvPicPr>
            <a:picLocks noChangeAspect="1"/>
          </p:cNvPicPr>
          <p:nvPr/>
        </p:nvPicPr>
        <p:blipFill>
          <a:blip r:embed="rId3"/>
          <a:stretch>
            <a:fillRect/>
          </a:stretch>
        </p:blipFill>
        <p:spPr>
          <a:xfrm>
            <a:off x="8696224" y="1097419"/>
            <a:ext cx="2544008" cy="2049706"/>
          </a:xfrm>
          <a:prstGeom prst="rect">
            <a:avLst/>
          </a:prstGeom>
        </p:spPr>
      </p:pic>
      <p:sp>
        <p:nvSpPr>
          <p:cNvPr id="8" name="Espace réservé du contenu 1">
            <a:extLst>
              <a:ext uri="{FF2B5EF4-FFF2-40B4-BE49-F238E27FC236}">
                <a16:creationId xmlns:a16="http://schemas.microsoft.com/office/drawing/2014/main" id="{4D2A350C-D8B4-438A-A0F2-D0301FABF5AA}"/>
              </a:ext>
            </a:extLst>
          </p:cNvPr>
          <p:cNvSpPr txBox="1">
            <a:spLocks/>
          </p:cNvSpPr>
          <p:nvPr/>
        </p:nvSpPr>
        <p:spPr>
          <a:xfrm>
            <a:off x="641517" y="286302"/>
            <a:ext cx="7236391"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Préparer son organisation</a:t>
            </a:r>
            <a:endParaRPr lang="fr-FR" dirty="0"/>
          </a:p>
        </p:txBody>
      </p:sp>
    </p:spTree>
    <p:extLst>
      <p:ext uri="{BB962C8B-B14F-4D97-AF65-F5344CB8AC3E}">
        <p14:creationId xmlns:p14="http://schemas.microsoft.com/office/powerpoint/2010/main" val="4104375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33ACB-5367-48F9-9F55-5D0457D8B737}"/>
              </a:ext>
            </a:extLst>
          </p:cNvPr>
          <p:cNvSpPr>
            <a:spLocks noGrp="1"/>
          </p:cNvSpPr>
          <p:nvPr>
            <p:ph sz="quarter" idx="11"/>
          </p:nvPr>
        </p:nvSpPr>
        <p:spPr>
          <a:xfrm>
            <a:off x="704076" y="224810"/>
            <a:ext cx="8159750" cy="1331913"/>
          </a:xfrm>
        </p:spPr>
        <p:txBody>
          <a:bodyPr/>
          <a:lstStyle/>
          <a:p>
            <a:r>
              <a:rPr lang="fr-FR" dirty="0"/>
              <a:t>LE PAS – Comment s’y préparer ?</a:t>
            </a:r>
          </a:p>
        </p:txBody>
      </p:sp>
      <p:pic>
        <p:nvPicPr>
          <p:cNvPr id="9" name="Image 8">
            <a:extLst>
              <a:ext uri="{FF2B5EF4-FFF2-40B4-BE49-F238E27FC236}">
                <a16:creationId xmlns:a16="http://schemas.microsoft.com/office/drawing/2014/main" id="{0727D6F9-4779-4C37-9EFD-99D0C2E591B0}"/>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628266" y="2018258"/>
            <a:ext cx="2821487" cy="2821487"/>
          </a:xfrm>
          <a:prstGeom prst="rect">
            <a:avLst/>
          </a:prstGeom>
        </p:spPr>
      </p:pic>
      <p:pic>
        <p:nvPicPr>
          <p:cNvPr id="10" name="Image 9">
            <a:extLst>
              <a:ext uri="{FF2B5EF4-FFF2-40B4-BE49-F238E27FC236}">
                <a16:creationId xmlns:a16="http://schemas.microsoft.com/office/drawing/2014/main" id="{66D71BAF-89E4-4040-93D2-B31190895D8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387839" y="2018257"/>
            <a:ext cx="2821487" cy="2821487"/>
          </a:xfrm>
          <a:prstGeom prst="rect">
            <a:avLst/>
          </a:prstGeom>
        </p:spPr>
      </p:pic>
      <p:sp>
        <p:nvSpPr>
          <p:cNvPr id="14" name="ZoneTexte 13">
            <a:extLst>
              <a:ext uri="{FF2B5EF4-FFF2-40B4-BE49-F238E27FC236}">
                <a16:creationId xmlns:a16="http://schemas.microsoft.com/office/drawing/2014/main" id="{7ABB3EA8-044F-4C8E-8E43-D9779FCAA260}"/>
              </a:ext>
            </a:extLst>
          </p:cNvPr>
          <p:cNvSpPr txBox="1"/>
          <p:nvPr/>
        </p:nvSpPr>
        <p:spPr>
          <a:xfrm>
            <a:off x="6387839" y="2289746"/>
            <a:ext cx="27253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alibri"/>
              </a:rPr>
              <a:t>COMMUNIQUER</a:t>
            </a: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9B122E2D-BDB4-41A6-86D9-2C6D3E2F5B3B}"/>
              </a:ext>
            </a:extLst>
          </p:cNvPr>
          <p:cNvSpPr txBox="1"/>
          <p:nvPr/>
        </p:nvSpPr>
        <p:spPr>
          <a:xfrm>
            <a:off x="2710940" y="2289746"/>
            <a:ext cx="259609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a:ea typeface="+mn-ea"/>
                <a:cs typeface="+mn-cs"/>
              </a:rPr>
              <a:t>PR</a:t>
            </a:r>
            <a:r>
              <a:rPr lang="fr-FR" sz="2400" b="1" dirty="0">
                <a:solidFill>
                  <a:prstClr val="white"/>
                </a:solidFill>
                <a:latin typeface="Calibri"/>
              </a:rPr>
              <a:t>EPARER SON ORGANISATION</a:t>
            </a: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age 21">
            <a:extLst>
              <a:ext uri="{FF2B5EF4-FFF2-40B4-BE49-F238E27FC236}">
                <a16:creationId xmlns:a16="http://schemas.microsoft.com/office/drawing/2014/main" id="{89635AE9-A7E5-4399-9FE6-38F430DD76B9}"/>
              </a:ext>
            </a:extLst>
          </p:cNvPr>
          <p:cNvPicPr>
            <a:picLocks noChangeAspect="1"/>
          </p:cNvPicPr>
          <p:nvPr/>
        </p:nvPicPr>
        <p:blipFill>
          <a:blip r:embed="rId4"/>
          <a:stretch>
            <a:fillRect/>
          </a:stretch>
        </p:blipFill>
        <p:spPr>
          <a:xfrm>
            <a:off x="9352044" y="3330947"/>
            <a:ext cx="1201908" cy="1210168"/>
          </a:xfrm>
          <a:prstGeom prst="rect">
            <a:avLst/>
          </a:prstGeom>
        </p:spPr>
      </p:pic>
      <p:pic>
        <p:nvPicPr>
          <p:cNvPr id="4" name="Image 3">
            <a:extLst>
              <a:ext uri="{FF2B5EF4-FFF2-40B4-BE49-F238E27FC236}">
                <a16:creationId xmlns:a16="http://schemas.microsoft.com/office/drawing/2014/main" id="{3DE92271-548A-4BC1-8EF6-CC8AB497D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024" y="3130300"/>
            <a:ext cx="1387969" cy="1410816"/>
          </a:xfrm>
          <a:prstGeom prst="rect">
            <a:avLst/>
          </a:prstGeom>
        </p:spPr>
      </p:pic>
      <p:pic>
        <p:nvPicPr>
          <p:cNvPr id="20" name="Image 19">
            <a:extLst>
              <a:ext uri="{FF2B5EF4-FFF2-40B4-BE49-F238E27FC236}">
                <a16:creationId xmlns:a16="http://schemas.microsoft.com/office/drawing/2014/main" id="{372F8EFF-D607-4D37-B5DA-3B9BEA6F3CE5}"/>
              </a:ext>
            </a:extLst>
          </p:cNvPr>
          <p:cNvPicPr>
            <a:picLocks noChangeAspect="1"/>
          </p:cNvPicPr>
          <p:nvPr/>
        </p:nvPicPr>
        <p:blipFill>
          <a:blip r:embed="rId6"/>
          <a:stretch>
            <a:fillRect/>
          </a:stretch>
        </p:blipFill>
        <p:spPr>
          <a:xfrm>
            <a:off x="6789137" y="3588393"/>
            <a:ext cx="361679" cy="920635"/>
          </a:xfrm>
          <a:prstGeom prst="rect">
            <a:avLst/>
          </a:prstGeom>
        </p:spPr>
      </p:pic>
      <p:pic>
        <p:nvPicPr>
          <p:cNvPr id="21" name="Image 20">
            <a:extLst>
              <a:ext uri="{FF2B5EF4-FFF2-40B4-BE49-F238E27FC236}">
                <a16:creationId xmlns:a16="http://schemas.microsoft.com/office/drawing/2014/main" id="{6780DD71-77B5-400E-A7CF-E27052A00F24}"/>
              </a:ext>
            </a:extLst>
          </p:cNvPr>
          <p:cNvPicPr>
            <a:picLocks noChangeAspect="1"/>
          </p:cNvPicPr>
          <p:nvPr/>
        </p:nvPicPr>
        <p:blipFill>
          <a:blip r:embed="rId6"/>
          <a:stretch>
            <a:fillRect/>
          </a:stretch>
        </p:blipFill>
        <p:spPr>
          <a:xfrm>
            <a:off x="8051877" y="3662447"/>
            <a:ext cx="393101" cy="1000619"/>
          </a:xfrm>
          <a:prstGeom prst="rect">
            <a:avLst/>
          </a:prstGeom>
        </p:spPr>
      </p:pic>
      <p:pic>
        <p:nvPicPr>
          <p:cNvPr id="23" name="Image 22">
            <a:extLst>
              <a:ext uri="{FF2B5EF4-FFF2-40B4-BE49-F238E27FC236}">
                <a16:creationId xmlns:a16="http://schemas.microsoft.com/office/drawing/2014/main" id="{28E2065A-3280-40FF-AFDA-34154FC0B056}"/>
              </a:ext>
            </a:extLst>
          </p:cNvPr>
          <p:cNvPicPr>
            <a:picLocks noChangeAspect="1"/>
          </p:cNvPicPr>
          <p:nvPr/>
        </p:nvPicPr>
        <p:blipFill>
          <a:blip r:embed="rId6"/>
          <a:stretch>
            <a:fillRect/>
          </a:stretch>
        </p:blipFill>
        <p:spPr>
          <a:xfrm>
            <a:off x="8238754" y="3394606"/>
            <a:ext cx="393101" cy="1000619"/>
          </a:xfrm>
          <a:prstGeom prst="rect">
            <a:avLst/>
          </a:prstGeom>
        </p:spPr>
      </p:pic>
      <p:pic>
        <p:nvPicPr>
          <p:cNvPr id="24" name="Image 23">
            <a:extLst>
              <a:ext uri="{FF2B5EF4-FFF2-40B4-BE49-F238E27FC236}">
                <a16:creationId xmlns:a16="http://schemas.microsoft.com/office/drawing/2014/main" id="{9F1BD931-A2F9-4D92-9347-B9FFF95737C0}"/>
              </a:ext>
            </a:extLst>
          </p:cNvPr>
          <p:cNvPicPr>
            <a:picLocks noChangeAspect="1"/>
          </p:cNvPicPr>
          <p:nvPr/>
        </p:nvPicPr>
        <p:blipFill>
          <a:blip r:embed="rId6"/>
          <a:stretch>
            <a:fillRect/>
          </a:stretch>
        </p:blipFill>
        <p:spPr>
          <a:xfrm>
            <a:off x="8618115" y="3621901"/>
            <a:ext cx="393101" cy="1000619"/>
          </a:xfrm>
          <a:prstGeom prst="rect">
            <a:avLst/>
          </a:prstGeom>
        </p:spPr>
      </p:pic>
      <p:pic>
        <p:nvPicPr>
          <p:cNvPr id="25" name="Image 24">
            <a:extLst>
              <a:ext uri="{FF2B5EF4-FFF2-40B4-BE49-F238E27FC236}">
                <a16:creationId xmlns:a16="http://schemas.microsoft.com/office/drawing/2014/main" id="{115FE784-197C-4801-B0DD-B984B49CCD8E}"/>
              </a:ext>
            </a:extLst>
          </p:cNvPr>
          <p:cNvPicPr>
            <a:picLocks noChangeAspect="1"/>
          </p:cNvPicPr>
          <p:nvPr/>
        </p:nvPicPr>
        <p:blipFill>
          <a:blip r:embed="rId6"/>
          <a:stretch>
            <a:fillRect/>
          </a:stretch>
        </p:blipFill>
        <p:spPr>
          <a:xfrm>
            <a:off x="7852392" y="3588393"/>
            <a:ext cx="393101" cy="1000619"/>
          </a:xfrm>
          <a:prstGeom prst="rect">
            <a:avLst/>
          </a:prstGeom>
        </p:spPr>
      </p:pic>
      <p:pic>
        <p:nvPicPr>
          <p:cNvPr id="26" name="Image 25">
            <a:extLst>
              <a:ext uri="{FF2B5EF4-FFF2-40B4-BE49-F238E27FC236}">
                <a16:creationId xmlns:a16="http://schemas.microsoft.com/office/drawing/2014/main" id="{17C54082-3315-41CA-B1D5-632D4E923596}"/>
              </a:ext>
            </a:extLst>
          </p:cNvPr>
          <p:cNvPicPr>
            <a:picLocks noChangeAspect="1"/>
          </p:cNvPicPr>
          <p:nvPr/>
        </p:nvPicPr>
        <p:blipFill>
          <a:blip r:embed="rId6"/>
          <a:stretch>
            <a:fillRect/>
          </a:stretch>
        </p:blipFill>
        <p:spPr>
          <a:xfrm>
            <a:off x="8448498" y="3223238"/>
            <a:ext cx="399324" cy="1016459"/>
          </a:xfrm>
          <a:prstGeom prst="rect">
            <a:avLst/>
          </a:prstGeom>
        </p:spPr>
      </p:pic>
      <p:pic>
        <p:nvPicPr>
          <p:cNvPr id="27" name="Image 26">
            <a:extLst>
              <a:ext uri="{FF2B5EF4-FFF2-40B4-BE49-F238E27FC236}">
                <a16:creationId xmlns:a16="http://schemas.microsoft.com/office/drawing/2014/main" id="{9B141AA6-B3CD-45E2-93F6-40DBFAEA74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365536" y="3590004"/>
            <a:ext cx="279209" cy="491407"/>
          </a:xfrm>
          <a:prstGeom prst="rect">
            <a:avLst/>
          </a:prstGeom>
        </p:spPr>
      </p:pic>
      <p:pic>
        <p:nvPicPr>
          <p:cNvPr id="28" name="Image 27">
            <a:extLst>
              <a:ext uri="{FF2B5EF4-FFF2-40B4-BE49-F238E27FC236}">
                <a16:creationId xmlns:a16="http://schemas.microsoft.com/office/drawing/2014/main" id="{4C290DBD-F462-404D-94DE-8EA4C83AD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339737" y="3824550"/>
            <a:ext cx="280656" cy="493953"/>
          </a:xfrm>
          <a:prstGeom prst="rect">
            <a:avLst/>
          </a:prstGeom>
        </p:spPr>
      </p:pic>
      <p:pic>
        <p:nvPicPr>
          <p:cNvPr id="29" name="Image 28">
            <a:extLst>
              <a:ext uri="{FF2B5EF4-FFF2-40B4-BE49-F238E27FC236}">
                <a16:creationId xmlns:a16="http://schemas.microsoft.com/office/drawing/2014/main" id="{E2A42355-9875-4185-8EC8-74AC18E354B0}"/>
              </a:ext>
            </a:extLst>
          </p:cNvPr>
          <p:cNvPicPr>
            <a:picLocks noChangeAspect="1"/>
          </p:cNvPicPr>
          <p:nvPr/>
        </p:nvPicPr>
        <p:blipFill>
          <a:blip r:embed="rId6"/>
          <a:stretch>
            <a:fillRect/>
          </a:stretch>
        </p:blipFill>
        <p:spPr>
          <a:xfrm>
            <a:off x="6556641" y="3282287"/>
            <a:ext cx="424475" cy="1080478"/>
          </a:xfrm>
          <a:prstGeom prst="rect">
            <a:avLst/>
          </a:prstGeom>
        </p:spPr>
      </p:pic>
      <p:pic>
        <p:nvPicPr>
          <p:cNvPr id="6" name="Image 5">
            <a:extLst>
              <a:ext uri="{FF2B5EF4-FFF2-40B4-BE49-F238E27FC236}">
                <a16:creationId xmlns:a16="http://schemas.microsoft.com/office/drawing/2014/main" id="{C7847232-8E6C-41A1-9CC9-164F0CC77D08}"/>
              </a:ext>
            </a:extLst>
          </p:cNvPr>
          <p:cNvPicPr>
            <a:picLocks noChangeAspect="1"/>
          </p:cNvPicPr>
          <p:nvPr/>
        </p:nvPicPr>
        <p:blipFill>
          <a:blip r:embed="rId8"/>
          <a:stretch>
            <a:fillRect/>
          </a:stretch>
        </p:blipFill>
        <p:spPr>
          <a:xfrm>
            <a:off x="6768878" y="3899471"/>
            <a:ext cx="2821487" cy="2829835"/>
          </a:xfrm>
          <a:prstGeom prst="rect">
            <a:avLst/>
          </a:prstGeom>
        </p:spPr>
      </p:pic>
    </p:spTree>
    <p:extLst>
      <p:ext uri="{BB962C8B-B14F-4D97-AF65-F5344CB8AC3E}">
        <p14:creationId xmlns:p14="http://schemas.microsoft.com/office/powerpoint/2010/main" val="18461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70D4CF-6EED-468D-89E2-9590899DAD0C}"/>
              </a:ext>
            </a:extLst>
          </p:cNvPr>
          <p:cNvSpPr>
            <a:spLocks noGrp="1"/>
          </p:cNvSpPr>
          <p:nvPr>
            <p:ph sz="quarter" idx="11"/>
          </p:nvPr>
        </p:nvSpPr>
        <p:spPr>
          <a:xfrm>
            <a:off x="676685" y="352376"/>
            <a:ext cx="9239084" cy="1331913"/>
          </a:xfrm>
        </p:spPr>
        <p:txBody>
          <a:bodyPr/>
          <a:lstStyle/>
          <a:p>
            <a:r>
              <a:rPr lang="fr-FR" dirty="0"/>
              <a:t>Communiquer</a:t>
            </a:r>
          </a:p>
        </p:txBody>
      </p:sp>
      <p:sp>
        <p:nvSpPr>
          <p:cNvPr id="4" name="Espace réservé du contenu 1">
            <a:extLst>
              <a:ext uri="{FF2B5EF4-FFF2-40B4-BE49-F238E27FC236}">
                <a16:creationId xmlns:a16="http://schemas.microsoft.com/office/drawing/2014/main" id="{D9320089-99D9-42E6-9211-FEA3023B0AC0}"/>
              </a:ext>
            </a:extLst>
          </p:cNvPr>
          <p:cNvSpPr txBox="1">
            <a:spLocks/>
          </p:cNvSpPr>
          <p:nvPr/>
        </p:nvSpPr>
        <p:spPr>
          <a:xfrm>
            <a:off x="1438358" y="1278499"/>
            <a:ext cx="931528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100" cap="none" dirty="0">
                <a:solidFill>
                  <a:srgbClr val="E73446"/>
                </a:solidFill>
                <a:latin typeface="Calibri bold"/>
                <a:ea typeface="+mj-ea"/>
                <a:cs typeface="+mj-cs"/>
              </a:rPr>
              <a:t>Le rôle de l’employeur</a:t>
            </a:r>
          </a:p>
        </p:txBody>
      </p:sp>
      <p:sp>
        <p:nvSpPr>
          <p:cNvPr id="5" name="Rectangle 4">
            <a:extLst>
              <a:ext uri="{FF2B5EF4-FFF2-40B4-BE49-F238E27FC236}">
                <a16:creationId xmlns:a16="http://schemas.microsoft.com/office/drawing/2014/main" id="{0BDE048F-E877-43BE-8941-A71717415886}"/>
              </a:ext>
            </a:extLst>
          </p:cNvPr>
          <p:cNvSpPr/>
          <p:nvPr/>
        </p:nvSpPr>
        <p:spPr>
          <a:xfrm>
            <a:off x="1625927" y="2074709"/>
            <a:ext cx="9683261" cy="3970318"/>
          </a:xfrm>
          <a:prstGeom prst="rect">
            <a:avLst/>
          </a:prstGeom>
        </p:spPr>
        <p:txBody>
          <a:bodyPr wrap="square">
            <a:spAutoFit/>
          </a:bodyPr>
          <a:lstStyle/>
          <a:p>
            <a:r>
              <a:rPr lang="fr-FR" sz="2400" dirty="0">
                <a:solidFill>
                  <a:sysClr val="windowText" lastClr="000000">
                    <a:lumMod val="85000"/>
                    <a:lumOff val="15000"/>
                  </a:sysClr>
                </a:solidFill>
                <a:latin typeface="Calibri"/>
              </a:rPr>
              <a:t>Même si ce n’est pas le rôle qui lui est attribué par la loi, les salariés des TPE/Pme se tourneront naturellement vers le chef d’entreprise ou le responsable RH lorsqu’ils auront des interrogations sur le PAS.</a:t>
            </a:r>
          </a:p>
          <a:p>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Anticiper une communication à leur égard permettra :</a:t>
            </a:r>
          </a:p>
          <a:p>
            <a:r>
              <a:rPr lang="fr-FR" sz="2400" dirty="0">
                <a:solidFill>
                  <a:sysClr val="windowText" lastClr="000000">
                    <a:lumMod val="85000"/>
                    <a:lumOff val="15000"/>
                  </a:sysClr>
                </a:solidFill>
                <a:latin typeface="Calibri"/>
              </a:rPr>
              <a:t>	- de sensibiliser les salariés au dispositif</a:t>
            </a:r>
          </a:p>
          <a:p>
            <a:r>
              <a:rPr lang="fr-FR" sz="2400" dirty="0">
                <a:solidFill>
                  <a:sysClr val="windowText" lastClr="000000">
                    <a:lumMod val="85000"/>
                    <a:lumOff val="15000"/>
                  </a:sysClr>
                </a:solidFill>
                <a:latin typeface="Calibri"/>
              </a:rPr>
              <a:t>	- de </a:t>
            </a:r>
            <a:r>
              <a:rPr lang="fr-FR" sz="2400" dirty="0">
                <a:solidFill>
                  <a:srgbClr val="FF0000"/>
                </a:solidFill>
                <a:latin typeface="Calibri"/>
              </a:rPr>
              <a:t>rassurer</a:t>
            </a:r>
            <a:r>
              <a:rPr lang="fr-FR" sz="2400" dirty="0">
                <a:solidFill>
                  <a:sysClr val="windowText" lastClr="000000">
                    <a:lumMod val="85000"/>
                    <a:lumOff val="15000"/>
                  </a:sysClr>
                </a:solidFill>
                <a:latin typeface="Calibri"/>
              </a:rPr>
              <a:t> les salariés</a:t>
            </a:r>
          </a:p>
          <a:p>
            <a:r>
              <a:rPr lang="fr-FR" sz="2400" dirty="0">
                <a:solidFill>
                  <a:sysClr val="windowText" lastClr="000000">
                    <a:lumMod val="85000"/>
                    <a:lumOff val="15000"/>
                  </a:sysClr>
                </a:solidFill>
                <a:latin typeface="Calibri"/>
              </a:rPr>
              <a:t>	- de réorienter un certain nombre de questions </a:t>
            </a:r>
          </a:p>
          <a:p>
            <a:r>
              <a:rPr lang="fr-FR" sz="2400" dirty="0">
                <a:solidFill>
                  <a:sysClr val="windowText" lastClr="000000">
                    <a:lumMod val="85000"/>
                    <a:lumOff val="15000"/>
                  </a:sysClr>
                </a:solidFill>
                <a:latin typeface="Calibri"/>
              </a:rPr>
              <a:t>	- d’éviter certaines situations difficiles</a:t>
            </a:r>
          </a:p>
          <a:p>
            <a:br>
              <a:rPr lang="fr-FR" dirty="0">
                <a:solidFill>
                  <a:srgbClr val="008000"/>
                </a:solidFill>
                <a:latin typeface="Verdana" panose="020B0604030504040204" pitchFamily="34" charset="0"/>
              </a:rPr>
            </a:br>
            <a:endParaRPr lang="fr-FR" b="0" i="0" u="none" strike="noStrike" dirty="0">
              <a:solidFill>
                <a:srgbClr val="008000"/>
              </a:solidFill>
              <a:effectLst/>
              <a:latin typeface="Verdana" panose="020B0604030504040204" pitchFamily="34" charset="0"/>
            </a:endParaRPr>
          </a:p>
        </p:txBody>
      </p:sp>
    </p:spTree>
    <p:extLst>
      <p:ext uri="{BB962C8B-B14F-4D97-AF65-F5344CB8AC3E}">
        <p14:creationId xmlns:p14="http://schemas.microsoft.com/office/powerpoint/2010/main" val="1932399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70D4CF-6EED-468D-89E2-9590899DAD0C}"/>
              </a:ext>
            </a:extLst>
          </p:cNvPr>
          <p:cNvSpPr>
            <a:spLocks noGrp="1"/>
          </p:cNvSpPr>
          <p:nvPr>
            <p:ph sz="quarter" idx="11"/>
          </p:nvPr>
        </p:nvSpPr>
        <p:spPr>
          <a:xfrm>
            <a:off x="676685" y="352376"/>
            <a:ext cx="9239084" cy="1331913"/>
          </a:xfrm>
        </p:spPr>
        <p:txBody>
          <a:bodyPr/>
          <a:lstStyle/>
          <a:p>
            <a:r>
              <a:rPr lang="fr-FR" dirty="0"/>
              <a:t>Communiquer</a:t>
            </a:r>
          </a:p>
        </p:txBody>
      </p:sp>
      <p:sp>
        <p:nvSpPr>
          <p:cNvPr id="4" name="Espace réservé du contenu 1">
            <a:extLst>
              <a:ext uri="{FF2B5EF4-FFF2-40B4-BE49-F238E27FC236}">
                <a16:creationId xmlns:a16="http://schemas.microsoft.com/office/drawing/2014/main" id="{D9320089-99D9-42E6-9211-FEA3023B0AC0}"/>
              </a:ext>
            </a:extLst>
          </p:cNvPr>
          <p:cNvSpPr txBox="1">
            <a:spLocks/>
          </p:cNvSpPr>
          <p:nvPr/>
        </p:nvSpPr>
        <p:spPr>
          <a:xfrm>
            <a:off x="992882" y="1148416"/>
            <a:ext cx="931528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100" cap="none" dirty="0">
                <a:solidFill>
                  <a:srgbClr val="E73446"/>
                </a:solidFill>
                <a:latin typeface="Calibri bold"/>
                <a:ea typeface="+mj-ea"/>
                <a:cs typeface="+mj-cs"/>
              </a:rPr>
              <a:t>Quand et quoi communiquer ?</a:t>
            </a:r>
          </a:p>
        </p:txBody>
      </p:sp>
      <p:sp>
        <p:nvSpPr>
          <p:cNvPr id="5" name="Rectangle 4">
            <a:extLst>
              <a:ext uri="{FF2B5EF4-FFF2-40B4-BE49-F238E27FC236}">
                <a16:creationId xmlns:a16="http://schemas.microsoft.com/office/drawing/2014/main" id="{0BDE048F-E877-43BE-8941-A71717415886}"/>
              </a:ext>
            </a:extLst>
          </p:cNvPr>
          <p:cNvSpPr/>
          <p:nvPr/>
        </p:nvSpPr>
        <p:spPr>
          <a:xfrm>
            <a:off x="879232" y="1814372"/>
            <a:ext cx="11054860" cy="5447645"/>
          </a:xfrm>
          <a:prstGeom prst="rect">
            <a:avLst/>
          </a:prstGeom>
        </p:spPr>
        <p:txBody>
          <a:bodyPr wrap="square">
            <a:spAutoFit/>
          </a:bodyPr>
          <a:lstStyle/>
          <a:p>
            <a:r>
              <a:rPr lang="fr-FR" sz="2400" dirty="0">
                <a:solidFill>
                  <a:sysClr val="windowText" lastClr="000000">
                    <a:lumMod val="85000"/>
                    <a:lumOff val="15000"/>
                  </a:sysClr>
                </a:solidFill>
                <a:latin typeface="Calibri"/>
              </a:rPr>
              <a:t>Un première communication à l’automne peut permettre :</a:t>
            </a:r>
          </a:p>
          <a:p>
            <a:r>
              <a:rPr lang="fr-FR" sz="2400" dirty="0">
                <a:solidFill>
                  <a:sysClr val="windowText" lastClr="000000">
                    <a:lumMod val="85000"/>
                    <a:lumOff val="15000"/>
                  </a:sysClr>
                </a:solidFill>
                <a:latin typeface="Calibri"/>
              </a:rPr>
              <a:t>	- de réexpliquer succinctement le dispositif</a:t>
            </a:r>
          </a:p>
          <a:p>
            <a:r>
              <a:rPr lang="fr-FR" sz="2400" dirty="0">
                <a:solidFill>
                  <a:sysClr val="windowText" lastClr="000000">
                    <a:lumMod val="85000"/>
                    <a:lumOff val="15000"/>
                  </a:sysClr>
                </a:solidFill>
                <a:latin typeface="Calibri"/>
              </a:rPr>
              <a:t>	- d’</a:t>
            </a:r>
            <a:r>
              <a:rPr lang="fr-FR" sz="2400" dirty="0">
                <a:latin typeface="Calibri"/>
              </a:rPr>
              <a:t>annoncer éventuellement </a:t>
            </a:r>
            <a:r>
              <a:rPr lang="fr-FR" sz="2400" b="1" dirty="0">
                <a:solidFill>
                  <a:srgbClr val="FF0000"/>
                </a:solidFill>
                <a:latin typeface="Calibri"/>
              </a:rPr>
              <a:t>la préfiguration</a:t>
            </a:r>
          </a:p>
          <a:p>
            <a:r>
              <a:rPr lang="fr-FR" sz="2400" dirty="0">
                <a:solidFill>
                  <a:sysClr val="windowText" lastClr="000000">
                    <a:lumMod val="85000"/>
                    <a:lumOff val="15000"/>
                  </a:sysClr>
                </a:solidFill>
                <a:latin typeface="Calibri"/>
              </a:rPr>
              <a:t>	-  de rappeler aux salariés qu’ils pourront gérer leur prélèvement à la 	source sur leur espace Impots.gouv (opter pour le taux neutre ou le taux 	individualisé, déclarer un changement de situation, ou de revenus)</a:t>
            </a:r>
          </a:p>
          <a:p>
            <a:r>
              <a:rPr lang="fr-FR" sz="2400" dirty="0">
                <a:solidFill>
                  <a:sysClr val="windowText" lastClr="000000">
                    <a:lumMod val="85000"/>
                    <a:lumOff val="15000"/>
                  </a:sysClr>
                </a:solidFill>
                <a:latin typeface="Calibri"/>
              </a:rPr>
              <a:t>	- de leur communiquer les coordonnées des impôts pour leurs questions</a:t>
            </a:r>
          </a:p>
          <a:p>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Ensuite, </a:t>
            </a:r>
            <a:r>
              <a:rPr lang="fr-FR" sz="2400" b="1" dirty="0">
                <a:solidFill>
                  <a:srgbClr val="FF0000"/>
                </a:solidFill>
                <a:latin typeface="Calibri"/>
              </a:rPr>
              <a:t>une note explicative annexée au bulletin avec préfiguration</a:t>
            </a:r>
            <a:r>
              <a:rPr lang="fr-FR" sz="2400" dirty="0">
                <a:solidFill>
                  <a:sysClr val="windowText" lastClr="000000">
                    <a:lumMod val="85000"/>
                    <a:lumOff val="15000"/>
                  </a:sysClr>
                </a:solidFill>
                <a:latin typeface="Calibri"/>
              </a:rPr>
              <a:t> peut être adressée au salarié sur le dernier trimestre </a:t>
            </a:r>
          </a:p>
          <a:p>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Vous pouvez, également, profiter d’une réunion interne avec vos salariés pour évoquer le sujet.</a:t>
            </a:r>
          </a:p>
          <a:p>
            <a:br>
              <a:rPr lang="fr-FR" dirty="0">
                <a:solidFill>
                  <a:srgbClr val="008000"/>
                </a:solidFill>
                <a:latin typeface="Verdana" panose="020B0604030504040204" pitchFamily="34" charset="0"/>
              </a:rPr>
            </a:br>
            <a:endParaRPr lang="fr-FR" b="0" i="0" u="none" strike="noStrike" dirty="0">
              <a:solidFill>
                <a:srgbClr val="008000"/>
              </a:solidFill>
              <a:effectLst/>
              <a:latin typeface="Verdana" panose="020B0604030504040204" pitchFamily="34" charset="0"/>
            </a:endParaRPr>
          </a:p>
        </p:txBody>
      </p:sp>
    </p:spTree>
    <p:extLst>
      <p:ext uri="{BB962C8B-B14F-4D97-AF65-F5344CB8AC3E}">
        <p14:creationId xmlns:p14="http://schemas.microsoft.com/office/powerpoint/2010/main" val="165269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70D4CF-6EED-468D-89E2-9590899DAD0C}"/>
              </a:ext>
            </a:extLst>
          </p:cNvPr>
          <p:cNvSpPr>
            <a:spLocks noGrp="1"/>
          </p:cNvSpPr>
          <p:nvPr>
            <p:ph sz="quarter" idx="11"/>
          </p:nvPr>
        </p:nvSpPr>
        <p:spPr>
          <a:xfrm>
            <a:off x="641516" y="211699"/>
            <a:ext cx="9239084" cy="1331913"/>
          </a:xfrm>
        </p:spPr>
        <p:txBody>
          <a:bodyPr/>
          <a:lstStyle/>
          <a:p>
            <a:r>
              <a:rPr lang="fr-FR" dirty="0"/>
              <a:t>Communiquer</a:t>
            </a:r>
          </a:p>
        </p:txBody>
      </p:sp>
      <p:sp>
        <p:nvSpPr>
          <p:cNvPr id="6" name="Espace réservé du contenu 1">
            <a:extLst>
              <a:ext uri="{FF2B5EF4-FFF2-40B4-BE49-F238E27FC236}">
                <a16:creationId xmlns:a16="http://schemas.microsoft.com/office/drawing/2014/main" id="{03896209-D7CF-4C0C-8C25-BF312F81728A}"/>
              </a:ext>
            </a:extLst>
          </p:cNvPr>
          <p:cNvSpPr txBox="1">
            <a:spLocks/>
          </p:cNvSpPr>
          <p:nvPr/>
        </p:nvSpPr>
        <p:spPr>
          <a:xfrm>
            <a:off x="957712" y="1078077"/>
            <a:ext cx="931528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100" cap="none" dirty="0">
                <a:solidFill>
                  <a:srgbClr val="E73446"/>
                </a:solidFill>
                <a:latin typeface="Calibri bold"/>
                <a:ea typeface="+mj-ea"/>
                <a:cs typeface="+mj-cs"/>
              </a:rPr>
              <a:t>Et lors de vos recrutements</a:t>
            </a:r>
          </a:p>
        </p:txBody>
      </p:sp>
      <p:sp>
        <p:nvSpPr>
          <p:cNvPr id="8" name="Rectangle 7">
            <a:extLst>
              <a:ext uri="{FF2B5EF4-FFF2-40B4-BE49-F238E27FC236}">
                <a16:creationId xmlns:a16="http://schemas.microsoft.com/office/drawing/2014/main" id="{5D0165A3-439E-4FC5-9CBB-FBBDA14961F7}"/>
              </a:ext>
            </a:extLst>
          </p:cNvPr>
          <p:cNvSpPr/>
          <p:nvPr/>
        </p:nvSpPr>
        <p:spPr>
          <a:xfrm>
            <a:off x="1430214" y="1944455"/>
            <a:ext cx="10431989" cy="7294305"/>
          </a:xfrm>
          <a:prstGeom prst="rect">
            <a:avLst/>
          </a:prstGeom>
        </p:spPr>
        <p:txBody>
          <a:bodyPr wrap="square">
            <a:spAutoFit/>
          </a:bodyPr>
          <a:lstStyle/>
          <a:p>
            <a:pPr marL="342900" indent="-342900">
              <a:buFontTx/>
              <a:buChar char="-"/>
            </a:pPr>
            <a:r>
              <a:rPr lang="fr-FR" sz="2400" dirty="0">
                <a:solidFill>
                  <a:sysClr val="windowText" lastClr="000000">
                    <a:lumMod val="85000"/>
                    <a:lumOff val="15000"/>
                  </a:sysClr>
                </a:solidFill>
                <a:latin typeface="Calibri"/>
              </a:rPr>
              <a:t>Expliquer le principe notamment pour les jeunes entrants sur le marché du travail</a:t>
            </a:r>
          </a:p>
          <a:p>
            <a:pPr marL="342900" indent="-342900">
              <a:buFontTx/>
              <a:buChar char="-"/>
            </a:pPr>
            <a:endParaRPr lang="fr-FR" sz="2400" dirty="0">
              <a:solidFill>
                <a:sysClr val="windowText" lastClr="000000">
                  <a:lumMod val="85000"/>
                  <a:lumOff val="15000"/>
                </a:sysClr>
              </a:solidFill>
              <a:latin typeface="Calibri"/>
            </a:endParaRPr>
          </a:p>
          <a:p>
            <a:pPr marL="342900" indent="-342900">
              <a:buFontTx/>
              <a:buChar char="-"/>
            </a:pPr>
            <a:r>
              <a:rPr lang="fr-FR" sz="2400" dirty="0">
                <a:solidFill>
                  <a:sysClr val="windowText" lastClr="000000">
                    <a:lumMod val="85000"/>
                    <a:lumOff val="15000"/>
                  </a:sysClr>
                </a:solidFill>
                <a:latin typeface="Calibri"/>
              </a:rPr>
              <a:t>Annoncer l’application du taux neutre sur les 2 premiers bulletins de salaire (à minima, voire pendant 1 an pour les jeunes actifs)</a:t>
            </a:r>
          </a:p>
          <a:p>
            <a:pPr marL="342900" indent="-342900">
              <a:buFontTx/>
              <a:buChar char="-"/>
            </a:pPr>
            <a:endParaRPr lang="fr-FR" sz="2400" dirty="0">
              <a:solidFill>
                <a:sysClr val="windowText" lastClr="000000">
                  <a:lumMod val="85000"/>
                  <a:lumOff val="15000"/>
                </a:sysClr>
              </a:solidFill>
              <a:latin typeface="Calibri"/>
            </a:endParaRPr>
          </a:p>
          <a:p>
            <a:pPr marL="342900" indent="-342900">
              <a:buFontTx/>
              <a:buChar char="-"/>
            </a:pPr>
            <a:r>
              <a:rPr lang="fr-FR" sz="2400" dirty="0">
                <a:solidFill>
                  <a:sysClr val="windowText" lastClr="000000">
                    <a:lumMod val="85000"/>
                    <a:lumOff val="15000"/>
                  </a:sysClr>
                </a:solidFill>
                <a:latin typeface="Calibri"/>
              </a:rPr>
              <a:t>CDD : base de prélèvement différente en fonction de la durée du contrat initial (+/- de 2 mois) </a:t>
            </a:r>
          </a:p>
          <a:p>
            <a:pPr marL="342900" indent="-342900">
              <a:buFontTx/>
              <a:buChar char="-"/>
            </a:pPr>
            <a:endParaRPr lang="fr-FR" sz="2400" dirty="0">
              <a:solidFill>
                <a:sysClr val="windowText" lastClr="000000">
                  <a:lumMod val="85000"/>
                  <a:lumOff val="15000"/>
                </a:sysClr>
              </a:solidFill>
              <a:latin typeface="Calibri"/>
            </a:endParaRPr>
          </a:p>
          <a:p>
            <a:pPr marL="342900" indent="-342900">
              <a:buFontTx/>
              <a:buChar char="-"/>
            </a:pPr>
            <a:r>
              <a:rPr lang="fr-FR" sz="2400" dirty="0">
                <a:solidFill>
                  <a:sysClr val="windowText" lastClr="000000">
                    <a:lumMod val="85000"/>
                    <a:lumOff val="15000"/>
                  </a:sysClr>
                </a:solidFill>
                <a:latin typeface="Calibri"/>
              </a:rPr>
              <a:t>Récupérer le N° de SS : indispensable pour obtenir à terme le taux de PAS</a:t>
            </a:r>
          </a:p>
          <a:p>
            <a:pPr marL="342900" indent="-342900">
              <a:buFontTx/>
              <a:buChar char="-"/>
            </a:pPr>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Attention à vos négociations de salaire, </a:t>
            </a:r>
            <a:r>
              <a:rPr lang="fr-FR" sz="2400" b="1" dirty="0">
                <a:solidFill>
                  <a:srgbClr val="FF0000"/>
                </a:solidFill>
                <a:latin typeface="Calibri"/>
              </a:rPr>
              <a:t>négocier en Brut et non en Net après impôts.</a:t>
            </a:r>
          </a:p>
          <a:p>
            <a:pPr marL="800100" lvl="1" indent="-342900">
              <a:buFontTx/>
              <a:buChar char="-"/>
            </a:pPr>
            <a:endParaRPr lang="fr-FR" sz="2400" dirty="0">
              <a:solidFill>
                <a:sysClr val="windowText" lastClr="000000">
                  <a:lumMod val="85000"/>
                  <a:lumOff val="15000"/>
                </a:sysClr>
              </a:solidFill>
              <a:latin typeface="Calibri"/>
            </a:endParaRPr>
          </a:p>
          <a:p>
            <a:pPr marL="342900" indent="-342900">
              <a:buFontTx/>
              <a:buChar char="-"/>
            </a:pPr>
            <a:endParaRPr lang="fr-FR" sz="2400" dirty="0">
              <a:solidFill>
                <a:sysClr val="windowText" lastClr="000000">
                  <a:lumMod val="85000"/>
                  <a:lumOff val="15000"/>
                </a:sysClr>
              </a:solidFill>
              <a:latin typeface="Calibri"/>
            </a:endParaRPr>
          </a:p>
          <a:p>
            <a:pPr marL="342900" indent="-342900">
              <a:buFontTx/>
              <a:buChar char="-"/>
            </a:pPr>
            <a:endParaRPr lang="fr-FR" sz="2400" dirty="0">
              <a:solidFill>
                <a:sysClr val="windowText" lastClr="000000">
                  <a:lumMod val="85000"/>
                  <a:lumOff val="15000"/>
                </a:sysClr>
              </a:solidFill>
              <a:latin typeface="Calibri"/>
            </a:endParaRPr>
          </a:p>
          <a:p>
            <a:pPr marL="342900" indent="-342900">
              <a:buFontTx/>
              <a:buChar char="-"/>
            </a:pPr>
            <a:endParaRPr lang="fr-FR" sz="2400" dirty="0">
              <a:solidFill>
                <a:sysClr val="windowText" lastClr="000000">
                  <a:lumMod val="85000"/>
                  <a:lumOff val="15000"/>
                </a:sysClr>
              </a:solidFill>
              <a:latin typeface="Calibri"/>
            </a:endParaRPr>
          </a:p>
          <a:p>
            <a:endParaRPr lang="fr-FR" sz="2400" dirty="0">
              <a:solidFill>
                <a:sysClr val="windowText" lastClr="000000">
                  <a:lumMod val="85000"/>
                  <a:lumOff val="15000"/>
                </a:sysClr>
              </a:solidFill>
              <a:latin typeface="Calibri"/>
            </a:endParaRPr>
          </a:p>
          <a:p>
            <a:br>
              <a:rPr lang="fr-FR" dirty="0">
                <a:solidFill>
                  <a:srgbClr val="008000"/>
                </a:solidFill>
                <a:latin typeface="Verdana" panose="020B0604030504040204" pitchFamily="34" charset="0"/>
              </a:rPr>
            </a:br>
            <a:endParaRPr lang="fr-FR" b="0" i="0" u="none" strike="noStrike" dirty="0">
              <a:solidFill>
                <a:srgbClr val="008000"/>
              </a:solidFill>
              <a:effectLst/>
              <a:latin typeface="Verdana" panose="020B0604030504040204" pitchFamily="34" charset="0"/>
            </a:endParaRPr>
          </a:p>
        </p:txBody>
      </p:sp>
      <p:pic>
        <p:nvPicPr>
          <p:cNvPr id="3" name="Image 2">
            <a:extLst>
              <a:ext uri="{FF2B5EF4-FFF2-40B4-BE49-F238E27FC236}">
                <a16:creationId xmlns:a16="http://schemas.microsoft.com/office/drawing/2014/main" id="{640400B7-52F0-46AB-A3E8-9F343EDE8A42}"/>
              </a:ext>
            </a:extLst>
          </p:cNvPr>
          <p:cNvPicPr>
            <a:picLocks noChangeAspect="1"/>
          </p:cNvPicPr>
          <p:nvPr/>
        </p:nvPicPr>
        <p:blipFill>
          <a:blip r:embed="rId2"/>
          <a:stretch>
            <a:fillRect/>
          </a:stretch>
        </p:blipFill>
        <p:spPr>
          <a:xfrm>
            <a:off x="329797" y="5884301"/>
            <a:ext cx="867951" cy="762000"/>
          </a:xfrm>
          <a:prstGeom prst="rect">
            <a:avLst/>
          </a:prstGeom>
        </p:spPr>
      </p:pic>
    </p:spTree>
    <p:extLst>
      <p:ext uri="{BB962C8B-B14F-4D97-AF65-F5344CB8AC3E}">
        <p14:creationId xmlns:p14="http://schemas.microsoft.com/office/powerpoint/2010/main" val="324839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7" name="Titre 6">
            <a:extLst>
              <a:ext uri="{FF2B5EF4-FFF2-40B4-BE49-F238E27FC236}">
                <a16:creationId xmlns:a16="http://schemas.microsoft.com/office/drawing/2014/main" id="{90B7DA08-3997-4742-8BAA-276FB6F227A5}"/>
              </a:ext>
            </a:extLst>
          </p:cNvPr>
          <p:cNvSpPr txBox="1">
            <a:spLocks/>
          </p:cNvSpPr>
          <p:nvPr/>
        </p:nvSpPr>
        <p:spPr>
          <a:xfrm>
            <a:off x="770451" y="631992"/>
            <a:ext cx="11603169" cy="1008112"/>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dirty="0">
                <a:latin typeface="Calibri bold"/>
              </a:rPr>
              <a:t>Quels sont les revenus concernés par le PAS ?</a:t>
            </a:r>
          </a:p>
        </p:txBody>
      </p:sp>
      <p:sp>
        <p:nvSpPr>
          <p:cNvPr id="8" name="Rectangle 7">
            <a:extLst>
              <a:ext uri="{FF2B5EF4-FFF2-40B4-BE49-F238E27FC236}">
                <a16:creationId xmlns:a16="http://schemas.microsoft.com/office/drawing/2014/main" id="{3F16D5B9-768E-476B-9FFC-E534F2B7D84C}"/>
              </a:ext>
            </a:extLst>
          </p:cNvPr>
          <p:cNvSpPr/>
          <p:nvPr/>
        </p:nvSpPr>
        <p:spPr>
          <a:xfrm>
            <a:off x="5277317" y="5112884"/>
            <a:ext cx="6010329" cy="63627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algn="ctr">
              <a:defRPr/>
            </a:pPr>
            <a:r>
              <a:rPr lang="fr-FR" sz="1500" b="1" kern="0" dirty="0">
                <a:solidFill>
                  <a:prstClr val="white"/>
                </a:solidFill>
                <a:latin typeface="Calibri"/>
              </a:rPr>
              <a:t>ACOMPTE MENSUEL OU TRIMESTRIEL</a:t>
            </a:r>
          </a:p>
          <a:p>
            <a:pPr algn="ctr">
              <a:defRPr/>
            </a:pPr>
            <a:r>
              <a:rPr lang="fr-FR" sz="1300" b="1" kern="0" dirty="0">
                <a:solidFill>
                  <a:prstClr val="white"/>
                </a:solidFill>
                <a:latin typeface="Calibri"/>
              </a:rPr>
              <a:t>prélevé sur le compte bancaire du contribuable</a:t>
            </a:r>
          </a:p>
        </p:txBody>
      </p:sp>
      <p:cxnSp>
        <p:nvCxnSpPr>
          <p:cNvPr id="10" name="Connecteur droit avec flèche 9">
            <a:extLst>
              <a:ext uri="{FF2B5EF4-FFF2-40B4-BE49-F238E27FC236}">
                <a16:creationId xmlns:a16="http://schemas.microsoft.com/office/drawing/2014/main" id="{151B6128-C050-4022-BDB8-CCAC306FA611}"/>
              </a:ext>
            </a:extLst>
          </p:cNvPr>
          <p:cNvCxnSpPr>
            <a:cxnSpLocks/>
            <a:stCxn id="17" idx="2"/>
            <a:endCxn id="9" idx="0"/>
          </p:cNvCxnSpPr>
          <p:nvPr/>
        </p:nvCxnSpPr>
        <p:spPr>
          <a:xfrm>
            <a:off x="3171156" y="4988503"/>
            <a:ext cx="1" cy="124381"/>
          </a:xfrm>
          <a:prstGeom prst="straightConnector1">
            <a:avLst/>
          </a:prstGeom>
          <a:noFill/>
          <a:ln w="28575" cap="flat" cmpd="sng" algn="ctr">
            <a:solidFill>
              <a:srgbClr val="32B4B4"/>
            </a:solidFill>
            <a:prstDash val="solid"/>
            <a:miter lim="800000"/>
            <a:tailEnd type="arrow"/>
          </a:ln>
          <a:effectLst/>
        </p:spPr>
      </p:cxnSp>
      <p:grpSp>
        <p:nvGrpSpPr>
          <p:cNvPr id="11" name="Groupe 10">
            <a:extLst>
              <a:ext uri="{FF2B5EF4-FFF2-40B4-BE49-F238E27FC236}">
                <a16:creationId xmlns:a16="http://schemas.microsoft.com/office/drawing/2014/main" id="{9442C090-43CD-4486-B7AE-92AB1C5B2A40}"/>
              </a:ext>
            </a:extLst>
          </p:cNvPr>
          <p:cNvGrpSpPr/>
          <p:nvPr/>
        </p:nvGrpSpPr>
        <p:grpSpPr>
          <a:xfrm>
            <a:off x="5790167" y="4747822"/>
            <a:ext cx="4566380" cy="431703"/>
            <a:chOff x="4295740" y="4269268"/>
            <a:chExt cx="3483145" cy="518409"/>
          </a:xfrm>
        </p:grpSpPr>
        <p:cxnSp>
          <p:nvCxnSpPr>
            <p:cNvPr id="12" name="Connecteur droit avec flèche 11">
              <a:extLst>
                <a:ext uri="{FF2B5EF4-FFF2-40B4-BE49-F238E27FC236}">
                  <a16:creationId xmlns:a16="http://schemas.microsoft.com/office/drawing/2014/main" id="{E6FEFFC1-147E-4C6E-90EA-028AC533C7F7}"/>
                </a:ext>
              </a:extLst>
            </p:cNvPr>
            <p:cNvCxnSpPr/>
            <p:nvPr/>
          </p:nvCxnSpPr>
          <p:spPr>
            <a:xfrm>
              <a:off x="4295740" y="4269268"/>
              <a:ext cx="0" cy="518409"/>
            </a:xfrm>
            <a:prstGeom prst="straightConnector1">
              <a:avLst/>
            </a:prstGeom>
            <a:noFill/>
            <a:ln w="28575" cap="flat" cmpd="sng" algn="ctr">
              <a:solidFill>
                <a:srgbClr val="32B4B4"/>
              </a:solidFill>
              <a:prstDash val="solid"/>
              <a:miter lim="800000"/>
              <a:tailEnd type="arrow"/>
            </a:ln>
            <a:effectLst/>
          </p:spPr>
        </p:cxnSp>
        <p:cxnSp>
          <p:nvCxnSpPr>
            <p:cNvPr id="13" name="Connecteur droit avec flèche 12">
              <a:extLst>
                <a:ext uri="{FF2B5EF4-FFF2-40B4-BE49-F238E27FC236}">
                  <a16:creationId xmlns:a16="http://schemas.microsoft.com/office/drawing/2014/main" id="{590524E5-CE3D-4495-BD02-4C4DC3D88585}"/>
                </a:ext>
              </a:extLst>
            </p:cNvPr>
            <p:cNvCxnSpPr/>
            <p:nvPr/>
          </p:nvCxnSpPr>
          <p:spPr>
            <a:xfrm>
              <a:off x="5327178" y="4269268"/>
              <a:ext cx="0" cy="518409"/>
            </a:xfrm>
            <a:prstGeom prst="straightConnector1">
              <a:avLst/>
            </a:prstGeom>
            <a:noFill/>
            <a:ln w="28575" cap="flat" cmpd="sng" algn="ctr">
              <a:solidFill>
                <a:srgbClr val="32B4B4"/>
              </a:solidFill>
              <a:prstDash val="solid"/>
              <a:miter lim="800000"/>
              <a:tailEnd type="arrow"/>
            </a:ln>
            <a:effectLst/>
          </p:spPr>
        </p:cxnSp>
        <p:cxnSp>
          <p:nvCxnSpPr>
            <p:cNvPr id="14" name="Connecteur droit avec flèche 13">
              <a:extLst>
                <a:ext uri="{FF2B5EF4-FFF2-40B4-BE49-F238E27FC236}">
                  <a16:creationId xmlns:a16="http://schemas.microsoft.com/office/drawing/2014/main" id="{683C4CDF-27DA-4B91-933E-B193056E3EE9}"/>
                </a:ext>
              </a:extLst>
            </p:cNvPr>
            <p:cNvCxnSpPr/>
            <p:nvPr/>
          </p:nvCxnSpPr>
          <p:spPr>
            <a:xfrm>
              <a:off x="6358616" y="4269268"/>
              <a:ext cx="0" cy="518409"/>
            </a:xfrm>
            <a:prstGeom prst="straightConnector1">
              <a:avLst/>
            </a:prstGeom>
            <a:noFill/>
            <a:ln w="28575" cap="flat" cmpd="sng" algn="ctr">
              <a:solidFill>
                <a:srgbClr val="32B4B4"/>
              </a:solidFill>
              <a:prstDash val="solid"/>
              <a:miter lim="800000"/>
              <a:tailEnd type="arrow"/>
            </a:ln>
            <a:effectLst/>
          </p:spPr>
        </p:cxnSp>
        <p:cxnSp>
          <p:nvCxnSpPr>
            <p:cNvPr id="15" name="Connecteur droit avec flèche 14">
              <a:extLst>
                <a:ext uri="{FF2B5EF4-FFF2-40B4-BE49-F238E27FC236}">
                  <a16:creationId xmlns:a16="http://schemas.microsoft.com/office/drawing/2014/main" id="{1388FC66-0AD0-459B-933E-9AC06577B297}"/>
                </a:ext>
              </a:extLst>
            </p:cNvPr>
            <p:cNvCxnSpPr/>
            <p:nvPr/>
          </p:nvCxnSpPr>
          <p:spPr>
            <a:xfrm>
              <a:off x="7778885" y="4269268"/>
              <a:ext cx="0" cy="518409"/>
            </a:xfrm>
            <a:prstGeom prst="straightConnector1">
              <a:avLst/>
            </a:prstGeom>
            <a:noFill/>
            <a:ln w="28575" cap="flat" cmpd="sng" algn="ctr">
              <a:solidFill>
                <a:srgbClr val="32B4B4"/>
              </a:solidFill>
              <a:prstDash val="solid"/>
              <a:miter lim="800000"/>
              <a:tailEnd type="arrow"/>
            </a:ln>
            <a:effectLst/>
          </p:spPr>
        </p:cxnSp>
      </p:grpSp>
      <p:sp>
        <p:nvSpPr>
          <p:cNvPr id="16" name="Rectangle 15">
            <a:extLst>
              <a:ext uri="{FF2B5EF4-FFF2-40B4-BE49-F238E27FC236}">
                <a16:creationId xmlns:a16="http://schemas.microsoft.com/office/drawing/2014/main" id="{5FFD84A7-85A1-4DBA-AAE6-0D2B08BA71E7}"/>
              </a:ext>
            </a:extLst>
          </p:cNvPr>
          <p:cNvSpPr/>
          <p:nvPr/>
        </p:nvSpPr>
        <p:spPr>
          <a:xfrm>
            <a:off x="1293675" y="1982496"/>
            <a:ext cx="3754961" cy="933213"/>
          </a:xfrm>
          <a:prstGeom prst="rect">
            <a:avLst/>
          </a:prstGeom>
          <a:solidFill>
            <a:srgbClr val="E73446"/>
          </a:solidFill>
          <a:ln w="19050" cap="flat" cmpd="sng" algn="ctr">
            <a:noFill/>
            <a:prstDash val="solid"/>
            <a:miter lim="800000"/>
          </a:ln>
          <a:effectLst/>
        </p:spPr>
        <p:txBody>
          <a:bodyPr rtlCol="0" anchor="ctr"/>
          <a:lstStyle/>
          <a:p>
            <a:pPr algn="ctr">
              <a:defRPr/>
            </a:pPr>
            <a:r>
              <a:rPr lang="fr-FR" sz="1600" kern="0" cap="all" dirty="0">
                <a:solidFill>
                  <a:prstClr val="white"/>
                </a:solidFill>
                <a:latin typeface="Calibri"/>
              </a:rPr>
              <a:t>Revenus des salariés</a:t>
            </a:r>
          </a:p>
          <a:p>
            <a:pPr algn="ctr">
              <a:defRPr/>
            </a:pPr>
            <a:r>
              <a:rPr lang="fr-FR" sz="1600" kern="0" cap="all" dirty="0">
                <a:solidFill>
                  <a:prstClr val="white"/>
                </a:solidFill>
                <a:latin typeface="Calibri"/>
              </a:rPr>
              <a:t>et assimilés</a:t>
            </a:r>
          </a:p>
        </p:txBody>
      </p:sp>
      <p:sp>
        <p:nvSpPr>
          <p:cNvPr id="17" name="Rectangle 16">
            <a:extLst>
              <a:ext uri="{FF2B5EF4-FFF2-40B4-BE49-F238E27FC236}">
                <a16:creationId xmlns:a16="http://schemas.microsoft.com/office/drawing/2014/main" id="{B4599C60-C5B3-41B4-A6D3-50E885B5A84C}"/>
              </a:ext>
            </a:extLst>
          </p:cNvPr>
          <p:cNvSpPr/>
          <p:nvPr/>
        </p:nvSpPr>
        <p:spPr>
          <a:xfrm>
            <a:off x="1293675" y="3539439"/>
            <a:ext cx="3754961" cy="1449064"/>
          </a:xfrm>
          <a:prstGeom prst="rect">
            <a:avLst/>
          </a:prstGeom>
          <a:solidFill>
            <a:srgbClr val="32B4B4"/>
          </a:solidFill>
          <a:ln w="6350" cap="flat" cmpd="sng" algn="ctr">
            <a:noFill/>
            <a:prstDash val="solid"/>
            <a:miter lim="800000"/>
          </a:ln>
          <a:effectLst/>
        </p:spPr>
        <p:txBody>
          <a:bodyPr rtlCol="0" anchor="ctr"/>
          <a:lstStyle/>
          <a:p>
            <a:pPr marL="171450" indent="-171450">
              <a:buClr>
                <a:srgbClr val="FFFFFF"/>
              </a:buClr>
              <a:buFont typeface="Wingdings" pitchFamily="2" charset="2"/>
              <a:buChar char="§"/>
              <a:defRPr/>
            </a:pPr>
            <a:r>
              <a:rPr lang="fr-FR" sz="1600" kern="0" dirty="0">
                <a:solidFill>
                  <a:prstClr val="white"/>
                </a:solidFill>
                <a:latin typeface="Calibri"/>
              </a:rPr>
              <a:t>Salaires</a:t>
            </a:r>
          </a:p>
          <a:p>
            <a:pPr marL="171450" indent="-171450">
              <a:buClr>
                <a:srgbClr val="FFFFFF"/>
              </a:buClr>
              <a:buFont typeface="Wingdings" pitchFamily="2" charset="2"/>
              <a:buChar char="§"/>
              <a:defRPr/>
            </a:pPr>
            <a:r>
              <a:rPr lang="fr-FR" sz="1600" kern="0" dirty="0">
                <a:solidFill>
                  <a:prstClr val="white"/>
                </a:solidFill>
                <a:latin typeface="Calibri"/>
              </a:rPr>
              <a:t>Pensions de retraite, d’invalidité</a:t>
            </a:r>
          </a:p>
          <a:p>
            <a:pPr marL="171450" indent="-171450">
              <a:buClr>
                <a:srgbClr val="FFFFFF"/>
              </a:buClr>
              <a:buFont typeface="Wingdings" pitchFamily="2" charset="2"/>
              <a:buChar char="§"/>
              <a:defRPr/>
            </a:pPr>
            <a:r>
              <a:rPr lang="fr-FR" sz="1600" kern="0" dirty="0">
                <a:solidFill>
                  <a:prstClr val="white"/>
                </a:solidFill>
                <a:latin typeface="Calibri"/>
              </a:rPr>
              <a:t>Indemnités journalières</a:t>
            </a:r>
          </a:p>
          <a:p>
            <a:pPr marL="171450" indent="-171450">
              <a:buClr>
                <a:srgbClr val="FFFFFF"/>
              </a:buClr>
              <a:buFont typeface="Wingdings" pitchFamily="2" charset="2"/>
              <a:buChar char="§"/>
              <a:defRPr/>
            </a:pPr>
            <a:r>
              <a:rPr lang="fr-FR" sz="1600" kern="0" dirty="0">
                <a:solidFill>
                  <a:prstClr val="white"/>
                </a:solidFill>
                <a:latin typeface="Calibri"/>
              </a:rPr>
              <a:t>Allocations chômage</a:t>
            </a:r>
            <a:endParaRPr lang="fr-FR" sz="1200" kern="0" dirty="0">
              <a:solidFill>
                <a:prstClr val="white"/>
              </a:solidFill>
              <a:latin typeface="Calibri"/>
            </a:endParaRPr>
          </a:p>
        </p:txBody>
      </p:sp>
      <p:sp>
        <p:nvSpPr>
          <p:cNvPr id="18" name="Rectangle 17">
            <a:extLst>
              <a:ext uri="{FF2B5EF4-FFF2-40B4-BE49-F238E27FC236}">
                <a16:creationId xmlns:a16="http://schemas.microsoft.com/office/drawing/2014/main" id="{DFE197FF-2C4C-40B1-A543-A300373D52E1}"/>
              </a:ext>
            </a:extLst>
          </p:cNvPr>
          <p:cNvSpPr/>
          <p:nvPr/>
        </p:nvSpPr>
        <p:spPr>
          <a:xfrm>
            <a:off x="5277319" y="3969611"/>
            <a:ext cx="1065370" cy="933213"/>
          </a:xfrm>
          <a:prstGeom prst="rect">
            <a:avLst/>
          </a:prstGeom>
          <a:solidFill>
            <a:srgbClr val="E73446">
              <a:lumMod val="60000"/>
              <a:lumOff val="40000"/>
            </a:srgbClr>
          </a:solidFill>
          <a:ln w="19050" cap="flat" cmpd="sng" algn="ctr">
            <a:noFill/>
            <a:prstDash val="solid"/>
            <a:miter lim="800000"/>
          </a:ln>
          <a:effectLst/>
        </p:spPr>
        <p:txBody>
          <a:bodyPr rtlCol="0" anchor="ctr"/>
          <a:lstStyle/>
          <a:p>
            <a:pPr algn="ctr">
              <a:defRPr/>
            </a:pPr>
            <a:r>
              <a:rPr lang="fr-FR" sz="1400" b="1" kern="0" cap="all" dirty="0">
                <a:solidFill>
                  <a:prstClr val="white"/>
                </a:solidFill>
                <a:latin typeface="Calibri"/>
              </a:rPr>
              <a:t>BIC</a:t>
            </a:r>
          </a:p>
        </p:txBody>
      </p:sp>
      <p:sp>
        <p:nvSpPr>
          <p:cNvPr id="19" name="Rectangle 18">
            <a:extLst>
              <a:ext uri="{FF2B5EF4-FFF2-40B4-BE49-F238E27FC236}">
                <a16:creationId xmlns:a16="http://schemas.microsoft.com/office/drawing/2014/main" id="{E080CFE2-4FC3-4B9F-8C55-E5E8666A1CEB}"/>
              </a:ext>
            </a:extLst>
          </p:cNvPr>
          <p:cNvSpPr/>
          <p:nvPr/>
        </p:nvSpPr>
        <p:spPr>
          <a:xfrm>
            <a:off x="6572036" y="3969611"/>
            <a:ext cx="1065370" cy="933213"/>
          </a:xfrm>
          <a:prstGeom prst="rect">
            <a:avLst/>
          </a:prstGeom>
          <a:solidFill>
            <a:srgbClr val="E73446">
              <a:lumMod val="60000"/>
              <a:lumOff val="40000"/>
            </a:srgbClr>
          </a:solidFill>
          <a:ln w="19050" cap="flat" cmpd="sng" algn="ctr">
            <a:noFill/>
            <a:prstDash val="solid"/>
            <a:miter lim="800000"/>
          </a:ln>
          <a:effectLst/>
        </p:spPr>
        <p:txBody>
          <a:bodyPr rtlCol="0" anchor="ctr"/>
          <a:lstStyle/>
          <a:p>
            <a:pPr algn="ctr">
              <a:defRPr/>
            </a:pPr>
            <a:r>
              <a:rPr lang="fr-FR" sz="1400" b="1" kern="0" cap="all" dirty="0">
                <a:solidFill>
                  <a:prstClr val="white"/>
                </a:solidFill>
                <a:latin typeface="Calibri"/>
              </a:rPr>
              <a:t>BNC</a:t>
            </a:r>
          </a:p>
        </p:txBody>
      </p:sp>
      <p:sp>
        <p:nvSpPr>
          <p:cNvPr id="20" name="Rectangle 19">
            <a:extLst>
              <a:ext uri="{FF2B5EF4-FFF2-40B4-BE49-F238E27FC236}">
                <a16:creationId xmlns:a16="http://schemas.microsoft.com/office/drawing/2014/main" id="{36F960C0-AA2A-4D0D-9D6A-83B2683BA612}"/>
              </a:ext>
            </a:extLst>
          </p:cNvPr>
          <p:cNvSpPr/>
          <p:nvPr/>
        </p:nvSpPr>
        <p:spPr>
          <a:xfrm>
            <a:off x="7866753" y="3969611"/>
            <a:ext cx="1065370" cy="933213"/>
          </a:xfrm>
          <a:prstGeom prst="rect">
            <a:avLst/>
          </a:prstGeom>
          <a:solidFill>
            <a:srgbClr val="E73446">
              <a:lumMod val="60000"/>
              <a:lumOff val="40000"/>
            </a:srgbClr>
          </a:solidFill>
          <a:ln w="19050" cap="flat" cmpd="sng" algn="ctr">
            <a:noFill/>
            <a:prstDash val="solid"/>
            <a:miter lim="800000"/>
          </a:ln>
          <a:effectLst/>
        </p:spPr>
        <p:txBody>
          <a:bodyPr rtlCol="0" anchor="ctr"/>
          <a:lstStyle/>
          <a:p>
            <a:pPr algn="ctr">
              <a:defRPr/>
            </a:pPr>
            <a:r>
              <a:rPr lang="fr-FR" sz="1400" b="1" kern="0" cap="all" dirty="0">
                <a:solidFill>
                  <a:prstClr val="white"/>
                </a:solidFill>
                <a:latin typeface="Calibri"/>
              </a:rPr>
              <a:t>BA</a:t>
            </a:r>
          </a:p>
        </p:txBody>
      </p:sp>
      <p:sp>
        <p:nvSpPr>
          <p:cNvPr id="21" name="Rectangle 20">
            <a:extLst>
              <a:ext uri="{FF2B5EF4-FFF2-40B4-BE49-F238E27FC236}">
                <a16:creationId xmlns:a16="http://schemas.microsoft.com/office/drawing/2014/main" id="{69B3B58E-8D09-49F6-A40A-8B51AC68104B}"/>
              </a:ext>
            </a:extLst>
          </p:cNvPr>
          <p:cNvSpPr/>
          <p:nvPr/>
        </p:nvSpPr>
        <p:spPr>
          <a:xfrm>
            <a:off x="9260960" y="1982496"/>
            <a:ext cx="1872614" cy="933213"/>
          </a:xfrm>
          <a:prstGeom prst="rect">
            <a:avLst/>
          </a:prstGeom>
          <a:solidFill>
            <a:srgbClr val="E73446"/>
          </a:solidFill>
          <a:ln w="19050" cap="flat" cmpd="sng" algn="ctr">
            <a:noFill/>
            <a:prstDash val="solid"/>
            <a:miter lim="800000"/>
          </a:ln>
          <a:effectLst/>
        </p:spPr>
        <p:txBody>
          <a:bodyPr rtlCol="0" anchor="ctr"/>
          <a:lstStyle/>
          <a:p>
            <a:pPr algn="ctr">
              <a:defRPr/>
            </a:pPr>
            <a:r>
              <a:rPr lang="fr-FR" sz="1600" kern="0" cap="all" dirty="0">
                <a:solidFill>
                  <a:prstClr val="white"/>
                </a:solidFill>
                <a:latin typeface="Calibri"/>
              </a:rPr>
              <a:t>Revenus fonciers</a:t>
            </a:r>
          </a:p>
        </p:txBody>
      </p:sp>
      <p:cxnSp>
        <p:nvCxnSpPr>
          <p:cNvPr id="23" name="Connecteur droit avec flèche 22">
            <a:extLst>
              <a:ext uri="{FF2B5EF4-FFF2-40B4-BE49-F238E27FC236}">
                <a16:creationId xmlns:a16="http://schemas.microsoft.com/office/drawing/2014/main" id="{74084527-8467-4C0D-86AD-1E34156D26EE}"/>
              </a:ext>
            </a:extLst>
          </p:cNvPr>
          <p:cNvCxnSpPr>
            <a:stCxn id="21" idx="2"/>
            <a:endCxn id="35" idx="0"/>
          </p:cNvCxnSpPr>
          <p:nvPr/>
        </p:nvCxnSpPr>
        <p:spPr>
          <a:xfrm flipH="1">
            <a:off x="10193667" y="2915709"/>
            <a:ext cx="3600" cy="428150"/>
          </a:xfrm>
          <a:prstGeom prst="straightConnector1">
            <a:avLst/>
          </a:prstGeom>
          <a:noFill/>
          <a:ln w="28575" cap="flat" cmpd="sng" algn="ctr">
            <a:solidFill>
              <a:srgbClr val="32B4B4"/>
            </a:solidFill>
            <a:prstDash val="solid"/>
            <a:miter lim="800000"/>
            <a:tailEnd type="arrow"/>
          </a:ln>
          <a:effectLst/>
        </p:spPr>
      </p:cxnSp>
      <p:cxnSp>
        <p:nvCxnSpPr>
          <p:cNvPr id="24" name="Connecteur droit avec flèche 23">
            <a:extLst>
              <a:ext uri="{FF2B5EF4-FFF2-40B4-BE49-F238E27FC236}">
                <a16:creationId xmlns:a16="http://schemas.microsoft.com/office/drawing/2014/main" id="{D2AD4D8F-B861-452F-B123-F3219541621D}"/>
              </a:ext>
            </a:extLst>
          </p:cNvPr>
          <p:cNvCxnSpPr>
            <a:cxnSpLocks/>
          </p:cNvCxnSpPr>
          <p:nvPr/>
        </p:nvCxnSpPr>
        <p:spPr>
          <a:xfrm>
            <a:off x="8379601" y="2752082"/>
            <a:ext cx="1" cy="675907"/>
          </a:xfrm>
          <a:prstGeom prst="straightConnector1">
            <a:avLst/>
          </a:prstGeom>
          <a:noFill/>
          <a:ln w="28575" cap="flat" cmpd="sng" algn="ctr">
            <a:solidFill>
              <a:srgbClr val="32B4B4"/>
            </a:solidFill>
            <a:prstDash val="solid"/>
            <a:miter lim="800000"/>
            <a:tailEnd type="arrow"/>
          </a:ln>
          <a:effectLst/>
        </p:spPr>
      </p:cxnSp>
      <p:cxnSp>
        <p:nvCxnSpPr>
          <p:cNvPr id="25" name="Connecteur droit avec flèche 24">
            <a:extLst>
              <a:ext uri="{FF2B5EF4-FFF2-40B4-BE49-F238E27FC236}">
                <a16:creationId xmlns:a16="http://schemas.microsoft.com/office/drawing/2014/main" id="{92B0F2AB-4BF1-426D-B081-D3542B1DC6AD}"/>
              </a:ext>
            </a:extLst>
          </p:cNvPr>
          <p:cNvCxnSpPr>
            <a:cxnSpLocks/>
          </p:cNvCxnSpPr>
          <p:nvPr/>
        </p:nvCxnSpPr>
        <p:spPr>
          <a:xfrm>
            <a:off x="5790166" y="2752083"/>
            <a:ext cx="0" cy="632887"/>
          </a:xfrm>
          <a:prstGeom prst="straightConnector1">
            <a:avLst/>
          </a:prstGeom>
          <a:noFill/>
          <a:ln w="28575" cap="flat" cmpd="sng" algn="ctr">
            <a:solidFill>
              <a:srgbClr val="32B4B4"/>
            </a:solidFill>
            <a:prstDash val="solid"/>
            <a:miter lim="800000"/>
            <a:tailEnd type="arrow"/>
          </a:ln>
          <a:effectLst/>
        </p:spPr>
      </p:cxnSp>
      <p:pic>
        <p:nvPicPr>
          <p:cNvPr id="26" name="Image 25">
            <a:extLst>
              <a:ext uri="{FF2B5EF4-FFF2-40B4-BE49-F238E27FC236}">
                <a16:creationId xmlns:a16="http://schemas.microsoft.com/office/drawing/2014/main" id="{CD4B0EEC-9B44-40F8-BE20-58EEAC413C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8136" y="3604138"/>
            <a:ext cx="663739" cy="582806"/>
          </a:xfrm>
          <a:prstGeom prst="rect">
            <a:avLst/>
          </a:prstGeom>
        </p:spPr>
      </p:pic>
      <p:pic>
        <p:nvPicPr>
          <p:cNvPr id="27" name="Image 26">
            <a:extLst>
              <a:ext uri="{FF2B5EF4-FFF2-40B4-BE49-F238E27FC236}">
                <a16:creationId xmlns:a16="http://schemas.microsoft.com/office/drawing/2014/main" id="{BBAC742E-D9CC-4013-8034-8A2309975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2853" y="3604138"/>
            <a:ext cx="663739" cy="582806"/>
          </a:xfrm>
          <a:prstGeom prst="rect">
            <a:avLst/>
          </a:prstGeom>
        </p:spPr>
      </p:pic>
      <p:pic>
        <p:nvPicPr>
          <p:cNvPr id="28" name="Image 27">
            <a:extLst>
              <a:ext uri="{FF2B5EF4-FFF2-40B4-BE49-F238E27FC236}">
                <a16:creationId xmlns:a16="http://schemas.microsoft.com/office/drawing/2014/main" id="{9F4A1B3D-F219-4F99-8827-32B1891A2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422" y="3604143"/>
            <a:ext cx="663733" cy="582799"/>
          </a:xfrm>
          <a:prstGeom prst="rect">
            <a:avLst/>
          </a:prstGeom>
        </p:spPr>
      </p:pic>
      <p:sp>
        <p:nvSpPr>
          <p:cNvPr id="29" name="ZoneTexte 28">
            <a:extLst>
              <a:ext uri="{FF2B5EF4-FFF2-40B4-BE49-F238E27FC236}">
                <a16:creationId xmlns:a16="http://schemas.microsoft.com/office/drawing/2014/main" id="{8947E737-A0AE-4F97-8ED1-252B10F185EF}"/>
              </a:ext>
            </a:extLst>
          </p:cNvPr>
          <p:cNvSpPr txBox="1"/>
          <p:nvPr/>
        </p:nvSpPr>
        <p:spPr>
          <a:xfrm>
            <a:off x="5242587" y="3343859"/>
            <a:ext cx="1187482" cy="261610"/>
          </a:xfrm>
          <a:prstGeom prst="rect">
            <a:avLst/>
          </a:prstGeom>
          <a:noFill/>
        </p:spPr>
        <p:txBody>
          <a:bodyPr wrap="square" rtlCol="0">
            <a:spAutoFit/>
          </a:bodyPr>
          <a:lstStyle/>
          <a:p>
            <a:pPr algn="ctr">
              <a:defRPr/>
            </a:pPr>
            <a:r>
              <a:rPr lang="fr-FR" sz="1100" b="1" kern="0" dirty="0">
                <a:solidFill>
                  <a:srgbClr val="32B4B4"/>
                </a:solidFill>
                <a:latin typeface="Calibri"/>
              </a:rPr>
              <a:t>COMMERÇANTS</a:t>
            </a:r>
          </a:p>
        </p:txBody>
      </p:sp>
      <p:sp>
        <p:nvSpPr>
          <p:cNvPr id="30" name="ZoneTexte 29">
            <a:extLst>
              <a:ext uri="{FF2B5EF4-FFF2-40B4-BE49-F238E27FC236}">
                <a16:creationId xmlns:a16="http://schemas.microsoft.com/office/drawing/2014/main" id="{982DA77E-2FA1-4153-8891-ED6C562A3728}"/>
              </a:ext>
            </a:extLst>
          </p:cNvPr>
          <p:cNvSpPr txBox="1"/>
          <p:nvPr/>
        </p:nvSpPr>
        <p:spPr>
          <a:xfrm>
            <a:off x="6370393" y="3174583"/>
            <a:ext cx="1484256" cy="430887"/>
          </a:xfrm>
          <a:prstGeom prst="rect">
            <a:avLst/>
          </a:prstGeom>
          <a:noFill/>
        </p:spPr>
        <p:txBody>
          <a:bodyPr wrap="square" rtlCol="0">
            <a:spAutoFit/>
          </a:bodyPr>
          <a:lstStyle/>
          <a:p>
            <a:pPr algn="ctr">
              <a:defRPr/>
            </a:pPr>
            <a:r>
              <a:rPr lang="fr-FR" sz="1100" b="1" kern="0" dirty="0">
                <a:solidFill>
                  <a:srgbClr val="32B4B4"/>
                </a:solidFill>
                <a:latin typeface="Calibri"/>
              </a:rPr>
              <a:t>PROFESSIONS LIBÉRALES</a:t>
            </a:r>
          </a:p>
        </p:txBody>
      </p:sp>
      <p:sp>
        <p:nvSpPr>
          <p:cNvPr id="31" name="ZoneTexte 30">
            <a:extLst>
              <a:ext uri="{FF2B5EF4-FFF2-40B4-BE49-F238E27FC236}">
                <a16:creationId xmlns:a16="http://schemas.microsoft.com/office/drawing/2014/main" id="{9CCD343F-D4EC-4880-B710-CB79E2A56547}"/>
              </a:ext>
            </a:extLst>
          </p:cNvPr>
          <p:cNvSpPr txBox="1"/>
          <p:nvPr/>
        </p:nvSpPr>
        <p:spPr>
          <a:xfrm>
            <a:off x="7566613" y="3343859"/>
            <a:ext cx="1679299" cy="261610"/>
          </a:xfrm>
          <a:prstGeom prst="rect">
            <a:avLst/>
          </a:prstGeom>
          <a:noFill/>
        </p:spPr>
        <p:txBody>
          <a:bodyPr wrap="square" rtlCol="0">
            <a:spAutoFit/>
          </a:bodyPr>
          <a:lstStyle/>
          <a:p>
            <a:pPr algn="ctr">
              <a:defRPr/>
            </a:pPr>
            <a:r>
              <a:rPr lang="fr-FR" sz="1100" b="1" kern="0" dirty="0">
                <a:solidFill>
                  <a:srgbClr val="32B4B4"/>
                </a:solidFill>
                <a:latin typeface="Calibri"/>
              </a:rPr>
              <a:t>AGRICULTEURS</a:t>
            </a:r>
          </a:p>
        </p:txBody>
      </p:sp>
      <p:cxnSp>
        <p:nvCxnSpPr>
          <p:cNvPr id="32" name="Connecteur droit avec flèche 31">
            <a:extLst>
              <a:ext uri="{FF2B5EF4-FFF2-40B4-BE49-F238E27FC236}">
                <a16:creationId xmlns:a16="http://schemas.microsoft.com/office/drawing/2014/main" id="{5AEA0910-1D14-451E-988C-6B89841B7202}"/>
              </a:ext>
            </a:extLst>
          </p:cNvPr>
          <p:cNvCxnSpPr>
            <a:cxnSpLocks/>
          </p:cNvCxnSpPr>
          <p:nvPr/>
        </p:nvCxnSpPr>
        <p:spPr>
          <a:xfrm>
            <a:off x="7084883" y="2752082"/>
            <a:ext cx="0" cy="506651"/>
          </a:xfrm>
          <a:prstGeom prst="straightConnector1">
            <a:avLst/>
          </a:prstGeom>
          <a:noFill/>
          <a:ln w="28575" cap="flat" cmpd="sng" algn="ctr">
            <a:solidFill>
              <a:srgbClr val="32B4B4"/>
            </a:solidFill>
            <a:prstDash val="solid"/>
            <a:miter lim="800000"/>
            <a:tailEnd type="arrow"/>
          </a:ln>
          <a:effectLst/>
        </p:spPr>
      </p:cxnSp>
      <p:cxnSp>
        <p:nvCxnSpPr>
          <p:cNvPr id="33" name="Connecteur droit avec flèche 32">
            <a:extLst>
              <a:ext uri="{FF2B5EF4-FFF2-40B4-BE49-F238E27FC236}">
                <a16:creationId xmlns:a16="http://schemas.microsoft.com/office/drawing/2014/main" id="{C072C481-4F09-4014-8DA5-B1A4A83AB982}"/>
              </a:ext>
            </a:extLst>
          </p:cNvPr>
          <p:cNvCxnSpPr>
            <a:stCxn id="16" idx="2"/>
            <a:endCxn id="17" idx="0"/>
          </p:cNvCxnSpPr>
          <p:nvPr/>
        </p:nvCxnSpPr>
        <p:spPr>
          <a:xfrm>
            <a:off x="3171156" y="2915709"/>
            <a:ext cx="0" cy="623730"/>
          </a:xfrm>
          <a:prstGeom prst="straightConnector1">
            <a:avLst/>
          </a:prstGeom>
          <a:noFill/>
          <a:ln w="28575" cap="flat" cmpd="sng" algn="ctr">
            <a:solidFill>
              <a:srgbClr val="32B4B4"/>
            </a:solidFill>
            <a:prstDash val="solid"/>
            <a:miter lim="800000"/>
            <a:tailEnd type="arrow"/>
          </a:ln>
          <a:effectLst/>
        </p:spPr>
      </p:cxnSp>
      <p:sp>
        <p:nvSpPr>
          <p:cNvPr id="34" name="Rectangle 33">
            <a:extLst>
              <a:ext uri="{FF2B5EF4-FFF2-40B4-BE49-F238E27FC236}">
                <a16:creationId xmlns:a16="http://schemas.microsoft.com/office/drawing/2014/main" id="{F073B307-77F3-4FFA-BA00-7526AEE71FED}"/>
              </a:ext>
            </a:extLst>
          </p:cNvPr>
          <p:cNvSpPr/>
          <p:nvPr/>
        </p:nvSpPr>
        <p:spPr>
          <a:xfrm>
            <a:off x="9649552" y="3969611"/>
            <a:ext cx="1065370" cy="933213"/>
          </a:xfrm>
          <a:prstGeom prst="rect">
            <a:avLst/>
          </a:prstGeom>
          <a:solidFill>
            <a:srgbClr val="E73446">
              <a:lumMod val="60000"/>
              <a:lumOff val="40000"/>
            </a:srgbClr>
          </a:solidFill>
          <a:ln w="19050" cap="flat" cmpd="sng" algn="ctr">
            <a:noFill/>
            <a:prstDash val="solid"/>
            <a:miter lim="800000"/>
          </a:ln>
          <a:effectLst/>
        </p:spPr>
        <p:txBody>
          <a:bodyPr rtlCol="0" anchor="ctr"/>
          <a:lstStyle/>
          <a:p>
            <a:pPr algn="ctr">
              <a:defRPr/>
            </a:pPr>
            <a:r>
              <a:rPr lang="fr-FR" sz="1400" b="1" kern="0" cap="all" dirty="0">
                <a:solidFill>
                  <a:prstClr val="white"/>
                </a:solidFill>
                <a:latin typeface="Calibri"/>
              </a:rPr>
              <a:t>RF</a:t>
            </a:r>
          </a:p>
        </p:txBody>
      </p:sp>
      <p:sp>
        <p:nvSpPr>
          <p:cNvPr id="35" name="ZoneTexte 34">
            <a:extLst>
              <a:ext uri="{FF2B5EF4-FFF2-40B4-BE49-F238E27FC236}">
                <a16:creationId xmlns:a16="http://schemas.microsoft.com/office/drawing/2014/main" id="{00282BE3-C9A7-493E-9AD3-ED6A71A1AA72}"/>
              </a:ext>
            </a:extLst>
          </p:cNvPr>
          <p:cNvSpPr txBox="1"/>
          <p:nvPr/>
        </p:nvSpPr>
        <p:spPr>
          <a:xfrm>
            <a:off x="9354017" y="3343859"/>
            <a:ext cx="1679299" cy="261610"/>
          </a:xfrm>
          <a:prstGeom prst="rect">
            <a:avLst/>
          </a:prstGeom>
          <a:noFill/>
        </p:spPr>
        <p:txBody>
          <a:bodyPr wrap="square" rtlCol="0">
            <a:spAutoFit/>
          </a:bodyPr>
          <a:lstStyle/>
          <a:p>
            <a:pPr algn="ctr">
              <a:defRPr/>
            </a:pPr>
            <a:r>
              <a:rPr lang="fr-FR" sz="1100" b="1" kern="0" dirty="0">
                <a:solidFill>
                  <a:srgbClr val="32B4B4"/>
                </a:solidFill>
                <a:latin typeface="Calibri"/>
              </a:rPr>
              <a:t>BAILLEURS</a:t>
            </a:r>
          </a:p>
        </p:txBody>
      </p:sp>
      <p:pic>
        <p:nvPicPr>
          <p:cNvPr id="36" name="Picture 2" descr="C:\Users\ccragbe\Box Sync\Travaux équipe\Tableaux_Biens_Eligibles\Documents de travail\Picto_maison.png">
            <a:extLst>
              <a:ext uri="{FF2B5EF4-FFF2-40B4-BE49-F238E27FC236}">
                <a16:creationId xmlns:a16="http://schemas.microsoft.com/office/drawing/2014/main" id="{75DE2EC4-ECF5-4CC9-B49E-3D39286CD1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5655" y="3604143"/>
            <a:ext cx="663733" cy="58279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0FBC5F6-D0F7-4D8F-A55B-EA212B035C32}"/>
              </a:ext>
            </a:extLst>
          </p:cNvPr>
          <p:cNvSpPr/>
          <p:nvPr/>
        </p:nvSpPr>
        <p:spPr>
          <a:xfrm>
            <a:off x="1293677" y="6010030"/>
            <a:ext cx="10148046" cy="636271"/>
          </a:xfrm>
          <a:prstGeom prst="rect">
            <a:avLst/>
          </a:prstGeom>
          <a:solidFill>
            <a:srgbClr val="E73446">
              <a:lumMod val="75000"/>
            </a:srgbClr>
          </a:solidFill>
          <a:ln w="12700" cap="flat" cmpd="sng" algn="ctr">
            <a:noFill/>
            <a:prstDash val="solid"/>
            <a:miter lim="800000"/>
          </a:ln>
          <a:effectLst/>
        </p:spPr>
        <p:txBody>
          <a:bodyPr rtlCol="0" anchor="ctr"/>
          <a:lstStyle/>
          <a:p>
            <a:pPr algn="ctr">
              <a:defRPr/>
            </a:pPr>
            <a:r>
              <a:rPr lang="fr-FR" sz="1500" b="1" kern="0" dirty="0">
                <a:solidFill>
                  <a:prstClr val="white"/>
                </a:solidFill>
                <a:latin typeface="Calibri"/>
              </a:rPr>
              <a:t>PRÉLÈVEMENT CALCULÉ PAR L’ADMINISTRATION FISCALE</a:t>
            </a:r>
          </a:p>
        </p:txBody>
      </p:sp>
      <p:cxnSp>
        <p:nvCxnSpPr>
          <p:cNvPr id="39" name="Connecteur droit avec flèche 38">
            <a:extLst>
              <a:ext uri="{FF2B5EF4-FFF2-40B4-BE49-F238E27FC236}">
                <a16:creationId xmlns:a16="http://schemas.microsoft.com/office/drawing/2014/main" id="{F4D72C3A-8178-4485-BA9B-F420C8947B38}"/>
              </a:ext>
            </a:extLst>
          </p:cNvPr>
          <p:cNvCxnSpPr/>
          <p:nvPr/>
        </p:nvCxnSpPr>
        <p:spPr>
          <a:xfrm>
            <a:off x="3136277" y="5591616"/>
            <a:ext cx="0" cy="437769"/>
          </a:xfrm>
          <a:prstGeom prst="straightConnector1">
            <a:avLst/>
          </a:prstGeom>
          <a:noFill/>
          <a:ln w="28575" cap="flat" cmpd="sng" algn="ctr">
            <a:solidFill>
              <a:srgbClr val="32B4B4"/>
            </a:solidFill>
            <a:prstDash val="solid"/>
            <a:miter lim="800000"/>
            <a:tailEnd type="arrow"/>
          </a:ln>
          <a:effectLst/>
        </p:spPr>
      </p:cxnSp>
      <p:cxnSp>
        <p:nvCxnSpPr>
          <p:cNvPr id="40" name="Connecteur droit avec flèche 39">
            <a:extLst>
              <a:ext uri="{FF2B5EF4-FFF2-40B4-BE49-F238E27FC236}">
                <a16:creationId xmlns:a16="http://schemas.microsoft.com/office/drawing/2014/main" id="{D696746E-51A5-474B-B071-BD7B0221817A}"/>
              </a:ext>
            </a:extLst>
          </p:cNvPr>
          <p:cNvCxnSpPr/>
          <p:nvPr/>
        </p:nvCxnSpPr>
        <p:spPr>
          <a:xfrm>
            <a:off x="8379601" y="5595240"/>
            <a:ext cx="0" cy="437769"/>
          </a:xfrm>
          <a:prstGeom prst="straightConnector1">
            <a:avLst/>
          </a:prstGeom>
          <a:noFill/>
          <a:ln w="28575" cap="flat" cmpd="sng" algn="ctr">
            <a:solidFill>
              <a:srgbClr val="32B4B4"/>
            </a:solidFill>
            <a:prstDash val="solid"/>
            <a:miter lim="800000"/>
            <a:tailEnd type="arrow"/>
          </a:ln>
          <a:effectLst/>
        </p:spPr>
      </p:cxnSp>
      <p:sp>
        <p:nvSpPr>
          <p:cNvPr id="5" name="Rectangle : coins arrondis 4">
            <a:extLst>
              <a:ext uri="{FF2B5EF4-FFF2-40B4-BE49-F238E27FC236}">
                <a16:creationId xmlns:a16="http://schemas.microsoft.com/office/drawing/2014/main" id="{82620E04-2E5D-4856-B37E-553B2738F409}"/>
              </a:ext>
            </a:extLst>
          </p:cNvPr>
          <p:cNvSpPr/>
          <p:nvPr/>
        </p:nvSpPr>
        <p:spPr>
          <a:xfrm>
            <a:off x="988889" y="1565877"/>
            <a:ext cx="4166233" cy="5292123"/>
          </a:xfrm>
          <a:prstGeom prst="roundRect">
            <a:avLst/>
          </a:prstGeom>
          <a:noFill/>
          <a:ln w="76200">
            <a:solidFill>
              <a:srgbClr val="009BB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3" name="Image 42">
            <a:extLst>
              <a:ext uri="{FF2B5EF4-FFF2-40B4-BE49-F238E27FC236}">
                <a16:creationId xmlns:a16="http://schemas.microsoft.com/office/drawing/2014/main" id="{ACBFA7E8-1490-4F64-A976-A237E20E7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569" y="5431019"/>
            <a:ext cx="1599852" cy="1604585"/>
          </a:xfrm>
          <a:prstGeom prst="rect">
            <a:avLst/>
          </a:prstGeom>
        </p:spPr>
      </p:pic>
      <p:sp>
        <p:nvSpPr>
          <p:cNvPr id="22" name="Rectangle 21">
            <a:extLst>
              <a:ext uri="{FF2B5EF4-FFF2-40B4-BE49-F238E27FC236}">
                <a16:creationId xmlns:a16="http://schemas.microsoft.com/office/drawing/2014/main" id="{5CE943FA-8E81-49A5-9229-C1B1DB4DCD4E}"/>
              </a:ext>
            </a:extLst>
          </p:cNvPr>
          <p:cNvSpPr/>
          <p:nvPr/>
        </p:nvSpPr>
        <p:spPr>
          <a:xfrm>
            <a:off x="5277316" y="1982496"/>
            <a:ext cx="3754961" cy="933213"/>
          </a:xfrm>
          <a:prstGeom prst="rect">
            <a:avLst/>
          </a:prstGeom>
          <a:solidFill>
            <a:srgbClr val="E73446"/>
          </a:solidFill>
          <a:ln w="19050" cap="flat" cmpd="sng" algn="ctr">
            <a:noFill/>
            <a:prstDash val="solid"/>
            <a:miter lim="800000"/>
          </a:ln>
          <a:effectLst/>
        </p:spPr>
        <p:txBody>
          <a:bodyPr rtlCol="0" anchor="ctr"/>
          <a:lstStyle/>
          <a:p>
            <a:pPr algn="ctr">
              <a:defRPr/>
            </a:pPr>
            <a:r>
              <a:rPr lang="fr-FR" sz="1600" kern="0" cap="all" dirty="0">
                <a:solidFill>
                  <a:prstClr val="white"/>
                </a:solidFill>
                <a:latin typeface="Calibri"/>
              </a:rPr>
              <a:t>Revenus des indépendants</a:t>
            </a:r>
          </a:p>
          <a:p>
            <a:pPr algn="ctr">
              <a:defRPr/>
            </a:pPr>
            <a:r>
              <a:rPr lang="fr-FR" sz="1600" kern="0" cap="all" dirty="0">
                <a:solidFill>
                  <a:prstClr val="white"/>
                </a:solidFill>
                <a:latin typeface="Calibri"/>
              </a:rPr>
              <a:t>et assimilés</a:t>
            </a:r>
          </a:p>
        </p:txBody>
      </p:sp>
      <p:sp>
        <p:nvSpPr>
          <p:cNvPr id="9" name="Rectangle 8">
            <a:extLst>
              <a:ext uri="{FF2B5EF4-FFF2-40B4-BE49-F238E27FC236}">
                <a16:creationId xmlns:a16="http://schemas.microsoft.com/office/drawing/2014/main" id="{C494F6ED-BBAC-4829-A2E1-385F55FE54D3}"/>
              </a:ext>
            </a:extLst>
          </p:cNvPr>
          <p:cNvSpPr/>
          <p:nvPr/>
        </p:nvSpPr>
        <p:spPr>
          <a:xfrm>
            <a:off x="1293676" y="5112884"/>
            <a:ext cx="3754961" cy="63627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algn="ctr">
              <a:defRPr/>
            </a:pPr>
            <a:r>
              <a:rPr lang="fr-FR" sz="1500" b="1" kern="0" dirty="0">
                <a:solidFill>
                  <a:prstClr val="white"/>
                </a:solidFill>
                <a:latin typeface="Calibri"/>
              </a:rPr>
              <a:t>RETENUE À LA SOURCE</a:t>
            </a:r>
          </a:p>
          <a:p>
            <a:pPr algn="ctr">
              <a:defRPr/>
            </a:pPr>
            <a:r>
              <a:rPr lang="fr-FR" sz="1300" b="1" kern="0" dirty="0">
                <a:solidFill>
                  <a:prstClr val="white"/>
                </a:solidFill>
                <a:latin typeface="Calibri"/>
              </a:rPr>
              <a:t>prélevée par le collecteur (employeur…)</a:t>
            </a:r>
          </a:p>
        </p:txBody>
      </p:sp>
    </p:spTree>
    <p:extLst>
      <p:ext uri="{BB962C8B-B14F-4D97-AF65-F5344CB8AC3E}">
        <p14:creationId xmlns:p14="http://schemas.microsoft.com/office/powerpoint/2010/main" val="18650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80">
                                          <p:stCondLst>
                                            <p:cond delay="0"/>
                                          </p:stCondLst>
                                        </p:cTn>
                                        <p:tgtEl>
                                          <p:spTgt spid="43"/>
                                        </p:tgtEl>
                                      </p:cBhvr>
                                    </p:animEffect>
                                    <p:anim calcmode="lin" valueType="num">
                                      <p:cBhvr>
                                        <p:cTn id="2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gtEl>
                                      </p:cBhvr>
                                      <p:to x="100000" y="60000"/>
                                    </p:animScale>
                                    <p:animScale>
                                      <p:cBhvr>
                                        <p:cTn id="30" dur="166" decel="50000">
                                          <p:stCondLst>
                                            <p:cond delay="676"/>
                                          </p:stCondLst>
                                        </p:cTn>
                                        <p:tgtEl>
                                          <p:spTgt spid="43"/>
                                        </p:tgtEl>
                                      </p:cBhvr>
                                      <p:to x="100000" y="100000"/>
                                    </p:animScale>
                                    <p:animScale>
                                      <p:cBhvr>
                                        <p:cTn id="31" dur="26">
                                          <p:stCondLst>
                                            <p:cond delay="1312"/>
                                          </p:stCondLst>
                                        </p:cTn>
                                        <p:tgtEl>
                                          <p:spTgt spid="43"/>
                                        </p:tgtEl>
                                      </p:cBhvr>
                                      <p:to x="100000" y="80000"/>
                                    </p:animScale>
                                    <p:animScale>
                                      <p:cBhvr>
                                        <p:cTn id="32" dur="166" decel="50000">
                                          <p:stCondLst>
                                            <p:cond delay="1338"/>
                                          </p:stCondLst>
                                        </p:cTn>
                                        <p:tgtEl>
                                          <p:spTgt spid="43"/>
                                        </p:tgtEl>
                                      </p:cBhvr>
                                      <p:to x="100000" y="100000"/>
                                    </p:animScale>
                                    <p:animScale>
                                      <p:cBhvr>
                                        <p:cTn id="33" dur="26">
                                          <p:stCondLst>
                                            <p:cond delay="1642"/>
                                          </p:stCondLst>
                                        </p:cTn>
                                        <p:tgtEl>
                                          <p:spTgt spid="43"/>
                                        </p:tgtEl>
                                      </p:cBhvr>
                                      <p:to x="100000" y="90000"/>
                                    </p:animScale>
                                    <p:animScale>
                                      <p:cBhvr>
                                        <p:cTn id="34" dur="166" decel="50000">
                                          <p:stCondLst>
                                            <p:cond delay="1668"/>
                                          </p:stCondLst>
                                        </p:cTn>
                                        <p:tgtEl>
                                          <p:spTgt spid="43"/>
                                        </p:tgtEl>
                                      </p:cBhvr>
                                      <p:to x="100000" y="100000"/>
                                    </p:animScale>
                                    <p:animScale>
                                      <p:cBhvr>
                                        <p:cTn id="35" dur="26">
                                          <p:stCondLst>
                                            <p:cond delay="1808"/>
                                          </p:stCondLst>
                                        </p:cTn>
                                        <p:tgtEl>
                                          <p:spTgt spid="43"/>
                                        </p:tgtEl>
                                      </p:cBhvr>
                                      <p:to x="100000" y="95000"/>
                                    </p:animScale>
                                    <p:animScale>
                                      <p:cBhvr>
                                        <p:cTn id="36"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70D4CF-6EED-468D-89E2-9590899DAD0C}"/>
              </a:ext>
            </a:extLst>
          </p:cNvPr>
          <p:cNvSpPr>
            <a:spLocks noGrp="1"/>
          </p:cNvSpPr>
          <p:nvPr>
            <p:ph sz="quarter" idx="11"/>
          </p:nvPr>
        </p:nvSpPr>
        <p:spPr>
          <a:xfrm>
            <a:off x="641516" y="211699"/>
            <a:ext cx="9239084" cy="1331913"/>
          </a:xfrm>
        </p:spPr>
        <p:txBody>
          <a:bodyPr/>
          <a:lstStyle/>
          <a:p>
            <a:r>
              <a:rPr lang="fr-FR" dirty="0"/>
              <a:t>Communiquer</a:t>
            </a:r>
          </a:p>
        </p:txBody>
      </p:sp>
      <p:sp>
        <p:nvSpPr>
          <p:cNvPr id="6" name="Espace réservé du contenu 1">
            <a:extLst>
              <a:ext uri="{FF2B5EF4-FFF2-40B4-BE49-F238E27FC236}">
                <a16:creationId xmlns:a16="http://schemas.microsoft.com/office/drawing/2014/main" id="{03896209-D7CF-4C0C-8C25-BF312F81728A}"/>
              </a:ext>
            </a:extLst>
          </p:cNvPr>
          <p:cNvSpPr txBox="1">
            <a:spLocks/>
          </p:cNvSpPr>
          <p:nvPr/>
        </p:nvSpPr>
        <p:spPr>
          <a:xfrm>
            <a:off x="1438358" y="1278499"/>
            <a:ext cx="9315283"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100" cap="none" dirty="0">
                <a:solidFill>
                  <a:srgbClr val="E73446"/>
                </a:solidFill>
                <a:latin typeface="Calibri bold"/>
                <a:ea typeface="+mj-ea"/>
                <a:cs typeface="+mj-cs"/>
              </a:rPr>
              <a:t>Et les instances représentatives du personnel ?</a:t>
            </a:r>
          </a:p>
        </p:txBody>
      </p:sp>
      <p:sp>
        <p:nvSpPr>
          <p:cNvPr id="8" name="Rectangle 7">
            <a:extLst>
              <a:ext uri="{FF2B5EF4-FFF2-40B4-BE49-F238E27FC236}">
                <a16:creationId xmlns:a16="http://schemas.microsoft.com/office/drawing/2014/main" id="{5D0165A3-439E-4FC5-9CBB-FBBDA14961F7}"/>
              </a:ext>
            </a:extLst>
          </p:cNvPr>
          <p:cNvSpPr/>
          <p:nvPr/>
        </p:nvSpPr>
        <p:spPr>
          <a:xfrm>
            <a:off x="1438358" y="2180217"/>
            <a:ext cx="9683261" cy="1846659"/>
          </a:xfrm>
          <a:prstGeom prst="rect">
            <a:avLst/>
          </a:prstGeom>
        </p:spPr>
        <p:txBody>
          <a:bodyPr wrap="square">
            <a:spAutoFit/>
          </a:bodyPr>
          <a:lstStyle/>
          <a:p>
            <a:r>
              <a:rPr lang="fr-FR" sz="2400" dirty="0">
                <a:solidFill>
                  <a:sysClr val="windowText" lastClr="000000">
                    <a:lumMod val="85000"/>
                    <a:lumOff val="15000"/>
                  </a:sysClr>
                </a:solidFill>
                <a:latin typeface="Calibri"/>
              </a:rPr>
              <a:t>Vous pouvez </a:t>
            </a:r>
            <a:r>
              <a:rPr lang="fr-FR" sz="2400">
                <a:solidFill>
                  <a:sysClr val="windowText" lastClr="000000">
                    <a:lumMod val="85000"/>
                    <a:lumOff val="15000"/>
                  </a:sysClr>
                </a:solidFill>
                <a:latin typeface="Calibri"/>
              </a:rPr>
              <a:t>éventuellement évoquer </a:t>
            </a:r>
            <a:r>
              <a:rPr lang="fr-FR" sz="2400" dirty="0">
                <a:solidFill>
                  <a:sysClr val="windowText" lastClr="000000">
                    <a:lumMod val="85000"/>
                    <a:lumOff val="15000"/>
                  </a:sysClr>
                </a:solidFill>
                <a:latin typeface="Calibri"/>
              </a:rPr>
              <a:t>le sujet avec vos IRP </a:t>
            </a:r>
            <a:r>
              <a:rPr lang="fr-FR" sz="2400">
                <a:solidFill>
                  <a:sysClr val="windowText" lastClr="000000">
                    <a:lumMod val="85000"/>
                    <a:lumOff val="15000"/>
                  </a:sysClr>
                </a:solidFill>
                <a:latin typeface="Calibri"/>
              </a:rPr>
              <a:t>afin qu’elles </a:t>
            </a:r>
            <a:r>
              <a:rPr lang="fr-FR" sz="2400" dirty="0">
                <a:solidFill>
                  <a:sysClr val="windowText" lastClr="000000">
                    <a:lumMod val="85000"/>
                    <a:lumOff val="15000"/>
                  </a:sysClr>
                </a:solidFill>
                <a:latin typeface="Calibri"/>
              </a:rPr>
              <a:t>deviennent un relai pour vos salariés.</a:t>
            </a:r>
          </a:p>
          <a:p>
            <a:endParaRPr lang="fr-FR" sz="2400" dirty="0">
              <a:solidFill>
                <a:sysClr val="windowText" lastClr="000000">
                  <a:lumMod val="85000"/>
                  <a:lumOff val="15000"/>
                </a:sysClr>
              </a:solidFill>
              <a:latin typeface="Calibri"/>
            </a:endParaRPr>
          </a:p>
          <a:p>
            <a:r>
              <a:rPr lang="fr-FR" sz="2400" dirty="0">
                <a:solidFill>
                  <a:sysClr val="windowText" lastClr="000000">
                    <a:lumMod val="85000"/>
                    <a:lumOff val="15000"/>
                  </a:sysClr>
                </a:solidFill>
                <a:latin typeface="Calibri"/>
              </a:rPr>
              <a:t>Mais aucune obligation de part et d’autre</a:t>
            </a:r>
            <a:br>
              <a:rPr lang="fr-FR" dirty="0">
                <a:solidFill>
                  <a:srgbClr val="008000"/>
                </a:solidFill>
                <a:latin typeface="Verdana" panose="020B0604030504040204" pitchFamily="34" charset="0"/>
              </a:rPr>
            </a:br>
            <a:endParaRPr lang="fr-FR" b="0" i="0" u="none" strike="noStrike" dirty="0">
              <a:solidFill>
                <a:srgbClr val="008000"/>
              </a:solidFill>
              <a:effectLst/>
              <a:latin typeface="Verdana" panose="020B0604030504040204" pitchFamily="34" charset="0"/>
            </a:endParaRPr>
          </a:p>
        </p:txBody>
      </p:sp>
      <p:pic>
        <p:nvPicPr>
          <p:cNvPr id="9" name="Image 8">
            <a:extLst>
              <a:ext uri="{FF2B5EF4-FFF2-40B4-BE49-F238E27FC236}">
                <a16:creationId xmlns:a16="http://schemas.microsoft.com/office/drawing/2014/main" id="{E877903F-EC8E-49FE-8F50-502A099F1C70}"/>
              </a:ext>
            </a:extLst>
          </p:cNvPr>
          <p:cNvPicPr>
            <a:picLocks noChangeAspect="1"/>
          </p:cNvPicPr>
          <p:nvPr/>
        </p:nvPicPr>
        <p:blipFill rotWithShape="1">
          <a:blip r:embed="rId2"/>
          <a:srcRect l="3230" t="8331" r="3538" b="23771"/>
          <a:stretch/>
        </p:blipFill>
        <p:spPr>
          <a:xfrm>
            <a:off x="4180496" y="4319679"/>
            <a:ext cx="3380889" cy="1846659"/>
          </a:xfrm>
          <a:prstGeom prst="rect">
            <a:avLst/>
          </a:prstGeom>
        </p:spPr>
      </p:pic>
    </p:spTree>
    <p:extLst>
      <p:ext uri="{BB962C8B-B14F-4D97-AF65-F5344CB8AC3E}">
        <p14:creationId xmlns:p14="http://schemas.microsoft.com/office/powerpoint/2010/main" val="3526123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EA4879E-6193-4E88-B6C9-3B544E3F36E4}"/>
              </a:ext>
            </a:extLst>
          </p:cNvPr>
          <p:cNvSpPr>
            <a:spLocks noGrp="1"/>
          </p:cNvSpPr>
          <p:nvPr>
            <p:ph sz="quarter" idx="21"/>
          </p:nvPr>
        </p:nvSpPr>
        <p:spPr/>
        <p:txBody>
          <a:bodyPr/>
          <a:lstStyle/>
          <a:p>
            <a:pPr algn="ctr"/>
            <a:r>
              <a:rPr lang="fr-FR" dirty="0"/>
              <a:t>Courrier</a:t>
            </a:r>
          </a:p>
        </p:txBody>
      </p:sp>
      <p:sp>
        <p:nvSpPr>
          <p:cNvPr id="3" name="Espace réservé du contenu 2">
            <a:extLst>
              <a:ext uri="{FF2B5EF4-FFF2-40B4-BE49-F238E27FC236}">
                <a16:creationId xmlns:a16="http://schemas.microsoft.com/office/drawing/2014/main" id="{78F28E1E-540A-43C8-A121-98EDEB5C7AFB}"/>
              </a:ext>
            </a:extLst>
          </p:cNvPr>
          <p:cNvSpPr>
            <a:spLocks noGrp="1"/>
          </p:cNvSpPr>
          <p:nvPr>
            <p:ph sz="quarter" idx="22"/>
          </p:nvPr>
        </p:nvSpPr>
        <p:spPr/>
        <p:txBody>
          <a:bodyPr/>
          <a:lstStyle/>
          <a:p>
            <a:pPr algn="ctr"/>
            <a:r>
              <a:rPr lang="fr-FR" dirty="0"/>
              <a:t>Flyer / dépliant</a:t>
            </a:r>
          </a:p>
        </p:txBody>
      </p:sp>
      <p:sp>
        <p:nvSpPr>
          <p:cNvPr id="4" name="Espace réservé du contenu 3">
            <a:extLst>
              <a:ext uri="{FF2B5EF4-FFF2-40B4-BE49-F238E27FC236}">
                <a16:creationId xmlns:a16="http://schemas.microsoft.com/office/drawing/2014/main" id="{53E6D325-CEE4-4655-BDE9-E3FCF4556246}"/>
              </a:ext>
            </a:extLst>
          </p:cNvPr>
          <p:cNvSpPr>
            <a:spLocks noGrp="1"/>
          </p:cNvSpPr>
          <p:nvPr>
            <p:ph sz="quarter" idx="23"/>
          </p:nvPr>
        </p:nvSpPr>
        <p:spPr/>
        <p:txBody>
          <a:bodyPr/>
          <a:lstStyle/>
          <a:p>
            <a:pPr algn="ctr"/>
            <a:r>
              <a:rPr lang="fr-FR" dirty="0"/>
              <a:t>affiches</a:t>
            </a:r>
          </a:p>
        </p:txBody>
      </p:sp>
      <p:sp>
        <p:nvSpPr>
          <p:cNvPr id="5" name="Espace réservé du contenu 4">
            <a:extLst>
              <a:ext uri="{FF2B5EF4-FFF2-40B4-BE49-F238E27FC236}">
                <a16:creationId xmlns:a16="http://schemas.microsoft.com/office/drawing/2014/main" id="{C5DC749C-4B6F-44BD-8AD6-B4E9D09FD759}"/>
              </a:ext>
            </a:extLst>
          </p:cNvPr>
          <p:cNvSpPr>
            <a:spLocks noGrp="1"/>
          </p:cNvSpPr>
          <p:nvPr>
            <p:ph sz="quarter" idx="24"/>
          </p:nvPr>
        </p:nvSpPr>
        <p:spPr/>
        <p:txBody>
          <a:bodyPr/>
          <a:lstStyle/>
          <a:p>
            <a:pPr algn="ctr"/>
            <a:r>
              <a:rPr lang="fr-FR" dirty="0"/>
              <a:t>vidéos</a:t>
            </a:r>
          </a:p>
        </p:txBody>
      </p:sp>
      <p:sp>
        <p:nvSpPr>
          <p:cNvPr id="6" name="Espace réservé du contenu 5">
            <a:extLst>
              <a:ext uri="{FF2B5EF4-FFF2-40B4-BE49-F238E27FC236}">
                <a16:creationId xmlns:a16="http://schemas.microsoft.com/office/drawing/2014/main" id="{DE22F372-CEDC-4D02-9ED7-E1FECE3FFB0F}"/>
              </a:ext>
            </a:extLst>
          </p:cNvPr>
          <p:cNvSpPr>
            <a:spLocks noGrp="1"/>
          </p:cNvSpPr>
          <p:nvPr>
            <p:ph sz="quarter" idx="25"/>
          </p:nvPr>
        </p:nvSpPr>
        <p:spPr/>
        <p:txBody>
          <a:bodyPr/>
          <a:lstStyle/>
          <a:p>
            <a:pPr algn="ctr"/>
            <a:r>
              <a:rPr lang="fr-FR" dirty="0" err="1"/>
              <a:t>faq</a:t>
            </a:r>
            <a:endParaRPr lang="fr-FR" dirty="0"/>
          </a:p>
        </p:txBody>
      </p:sp>
      <p:sp>
        <p:nvSpPr>
          <p:cNvPr id="7" name="Espace réservé du contenu 6">
            <a:extLst>
              <a:ext uri="{FF2B5EF4-FFF2-40B4-BE49-F238E27FC236}">
                <a16:creationId xmlns:a16="http://schemas.microsoft.com/office/drawing/2014/main" id="{8F34513E-4464-497D-9BCB-5292EAC79861}"/>
              </a:ext>
            </a:extLst>
          </p:cNvPr>
          <p:cNvSpPr>
            <a:spLocks noGrp="1"/>
          </p:cNvSpPr>
          <p:nvPr>
            <p:ph sz="quarter" idx="26"/>
          </p:nvPr>
        </p:nvSpPr>
        <p:spPr/>
        <p:txBody>
          <a:bodyPr/>
          <a:lstStyle/>
          <a:p>
            <a:pPr algn="ctr"/>
            <a:r>
              <a:rPr lang="fr-FR" dirty="0"/>
              <a:t>Support de réunion</a:t>
            </a:r>
          </a:p>
        </p:txBody>
      </p:sp>
      <p:sp>
        <p:nvSpPr>
          <p:cNvPr id="8" name="Espace réservé du contenu 7">
            <a:extLst>
              <a:ext uri="{FF2B5EF4-FFF2-40B4-BE49-F238E27FC236}">
                <a16:creationId xmlns:a16="http://schemas.microsoft.com/office/drawing/2014/main" id="{F8F7ABA4-8383-4689-B775-C49B8DC6F8B0}"/>
              </a:ext>
            </a:extLst>
          </p:cNvPr>
          <p:cNvSpPr>
            <a:spLocks noGrp="1"/>
          </p:cNvSpPr>
          <p:nvPr>
            <p:ph sz="quarter" idx="11"/>
          </p:nvPr>
        </p:nvSpPr>
        <p:spPr>
          <a:xfrm>
            <a:off x="641517" y="211699"/>
            <a:ext cx="8643160" cy="1331913"/>
          </a:xfrm>
        </p:spPr>
        <p:txBody>
          <a:bodyPr/>
          <a:lstStyle/>
          <a:p>
            <a:r>
              <a:rPr lang="fr-FR" dirty="0"/>
              <a:t>Les supports de communication</a:t>
            </a:r>
          </a:p>
        </p:txBody>
      </p:sp>
      <p:pic>
        <p:nvPicPr>
          <p:cNvPr id="15" name="Image 14">
            <a:extLst>
              <a:ext uri="{FF2B5EF4-FFF2-40B4-BE49-F238E27FC236}">
                <a16:creationId xmlns:a16="http://schemas.microsoft.com/office/drawing/2014/main" id="{BCFEDE83-FFA2-47AF-A047-A4B933704E19}"/>
              </a:ext>
            </a:extLst>
          </p:cNvPr>
          <p:cNvPicPr>
            <a:picLocks noChangeAspect="1"/>
          </p:cNvPicPr>
          <p:nvPr/>
        </p:nvPicPr>
        <p:blipFill rotWithShape="1">
          <a:blip r:embed="rId2"/>
          <a:srcRect l="4551" t="5834" r="19599" b="5834"/>
          <a:stretch/>
        </p:blipFill>
        <p:spPr>
          <a:xfrm>
            <a:off x="5296578" y="4707467"/>
            <a:ext cx="1524000" cy="1578172"/>
          </a:xfrm>
          <a:prstGeom prst="rect">
            <a:avLst/>
          </a:prstGeom>
        </p:spPr>
      </p:pic>
      <p:pic>
        <p:nvPicPr>
          <p:cNvPr id="17" name="Image 16">
            <a:extLst>
              <a:ext uri="{FF2B5EF4-FFF2-40B4-BE49-F238E27FC236}">
                <a16:creationId xmlns:a16="http://schemas.microsoft.com/office/drawing/2014/main" id="{04541A9E-E8C1-4EB5-BC82-E2A53B6412C8}"/>
              </a:ext>
            </a:extLst>
          </p:cNvPr>
          <p:cNvPicPr>
            <a:picLocks noChangeAspect="1"/>
          </p:cNvPicPr>
          <p:nvPr/>
        </p:nvPicPr>
        <p:blipFill rotWithShape="1">
          <a:blip r:embed="rId3">
            <a:extLst>
              <a:ext uri="{28A0092B-C50C-407E-A947-70E740481C1C}">
                <a14:useLocalDpi xmlns:a14="http://schemas.microsoft.com/office/drawing/2010/main" val="0"/>
              </a:ext>
            </a:extLst>
          </a:blip>
          <a:srcRect l="5308" t="-3500" r="7949" b="7532"/>
          <a:stretch/>
        </p:blipFill>
        <p:spPr>
          <a:xfrm>
            <a:off x="7858030" y="4707467"/>
            <a:ext cx="1630729" cy="1578172"/>
          </a:xfrm>
          <a:prstGeom prst="rect">
            <a:avLst/>
          </a:prstGeom>
        </p:spPr>
      </p:pic>
      <p:pic>
        <p:nvPicPr>
          <p:cNvPr id="21" name="Image 20">
            <a:extLst>
              <a:ext uri="{FF2B5EF4-FFF2-40B4-BE49-F238E27FC236}">
                <a16:creationId xmlns:a16="http://schemas.microsoft.com/office/drawing/2014/main" id="{24138BC9-409D-4F31-B479-DAD9C1D2CDCB}"/>
              </a:ext>
            </a:extLst>
          </p:cNvPr>
          <p:cNvPicPr>
            <a:picLocks noChangeAspect="1"/>
          </p:cNvPicPr>
          <p:nvPr/>
        </p:nvPicPr>
        <p:blipFill rotWithShape="1">
          <a:blip r:embed="rId4">
            <a:extLst>
              <a:ext uri="{28A0092B-C50C-407E-A947-70E740481C1C}">
                <a14:useLocalDpi xmlns:a14="http://schemas.microsoft.com/office/drawing/2010/main" val="0"/>
              </a:ext>
            </a:extLst>
          </a:blip>
          <a:srcRect l="6739"/>
          <a:stretch/>
        </p:blipFill>
        <p:spPr>
          <a:xfrm>
            <a:off x="2604672" y="4707467"/>
            <a:ext cx="1471822" cy="1578172"/>
          </a:xfrm>
          <a:prstGeom prst="rect">
            <a:avLst/>
          </a:prstGeom>
        </p:spPr>
      </p:pic>
      <p:pic>
        <p:nvPicPr>
          <p:cNvPr id="22" name="Image 21">
            <a:extLst>
              <a:ext uri="{FF2B5EF4-FFF2-40B4-BE49-F238E27FC236}">
                <a16:creationId xmlns:a16="http://schemas.microsoft.com/office/drawing/2014/main" id="{B24E103B-6DC4-4861-BA52-8EA97E07335A}"/>
              </a:ext>
            </a:extLst>
          </p:cNvPr>
          <p:cNvPicPr>
            <a:picLocks noChangeAspect="1"/>
          </p:cNvPicPr>
          <p:nvPr/>
        </p:nvPicPr>
        <p:blipFill rotWithShape="1">
          <a:blip r:embed="rId5"/>
          <a:srcRect l="7299"/>
          <a:stretch/>
        </p:blipFill>
        <p:spPr>
          <a:xfrm>
            <a:off x="2604672" y="1967268"/>
            <a:ext cx="1461718" cy="1576800"/>
          </a:xfrm>
          <a:prstGeom prst="rect">
            <a:avLst/>
          </a:prstGeom>
        </p:spPr>
      </p:pic>
      <p:pic>
        <p:nvPicPr>
          <p:cNvPr id="24" name="Image 23">
            <a:extLst>
              <a:ext uri="{FF2B5EF4-FFF2-40B4-BE49-F238E27FC236}">
                <a16:creationId xmlns:a16="http://schemas.microsoft.com/office/drawing/2014/main" id="{ED588A14-B4AC-49CE-9B5D-C78E529AA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387" y="1971419"/>
            <a:ext cx="1572649" cy="1572649"/>
          </a:xfrm>
          <a:prstGeom prst="rect">
            <a:avLst/>
          </a:prstGeom>
        </p:spPr>
      </p:pic>
      <p:pic>
        <p:nvPicPr>
          <p:cNvPr id="26" name="Image 25">
            <a:extLst>
              <a:ext uri="{FF2B5EF4-FFF2-40B4-BE49-F238E27FC236}">
                <a16:creationId xmlns:a16="http://schemas.microsoft.com/office/drawing/2014/main" id="{1797C94B-F0EA-4F55-BC1E-13457CC938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6578" y="1967268"/>
            <a:ext cx="1576800" cy="1576800"/>
          </a:xfrm>
          <a:prstGeom prst="rect">
            <a:avLst/>
          </a:prstGeom>
        </p:spPr>
      </p:pic>
      <p:sp>
        <p:nvSpPr>
          <p:cNvPr id="28" name="ZoneTexte 27">
            <a:extLst>
              <a:ext uri="{FF2B5EF4-FFF2-40B4-BE49-F238E27FC236}">
                <a16:creationId xmlns:a16="http://schemas.microsoft.com/office/drawing/2014/main" id="{67391916-97FE-49B3-9881-855BA208F1A5}"/>
              </a:ext>
            </a:extLst>
          </p:cNvPr>
          <p:cNvSpPr txBox="1"/>
          <p:nvPr/>
        </p:nvSpPr>
        <p:spPr>
          <a:xfrm>
            <a:off x="82062" y="6457876"/>
            <a:ext cx="11570676" cy="400110"/>
          </a:xfrm>
          <a:prstGeom prst="rect">
            <a:avLst/>
          </a:prstGeom>
          <a:noFill/>
        </p:spPr>
        <p:txBody>
          <a:bodyPr wrap="square" rtlCol="0">
            <a:spAutoFit/>
          </a:bodyPr>
          <a:lstStyle/>
          <a:p>
            <a:pPr algn="ctr"/>
            <a:r>
              <a:rPr lang="fr-FR" sz="2000" b="1" dirty="0">
                <a:solidFill>
                  <a:srgbClr val="FF0000"/>
                </a:solidFill>
              </a:rPr>
              <a:t>De nombreux supports existent déjà, autant les utiliser</a:t>
            </a:r>
          </a:p>
        </p:txBody>
      </p:sp>
    </p:spTree>
    <p:extLst>
      <p:ext uri="{BB962C8B-B14F-4D97-AF65-F5344CB8AC3E}">
        <p14:creationId xmlns:p14="http://schemas.microsoft.com/office/powerpoint/2010/main" val="184911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61EBB9-1681-4800-85E4-21F466E6F880}"/>
              </a:ext>
            </a:extLst>
          </p:cNvPr>
          <p:cNvSpPr>
            <a:spLocks noGrp="1"/>
          </p:cNvSpPr>
          <p:nvPr>
            <p:ph sz="quarter" idx="11"/>
          </p:nvPr>
        </p:nvSpPr>
        <p:spPr/>
        <p:txBody>
          <a:bodyPr/>
          <a:lstStyle/>
          <a:p>
            <a:r>
              <a:rPr lang="fr-FR" dirty="0"/>
              <a:t>Les courriers</a:t>
            </a:r>
          </a:p>
        </p:txBody>
      </p:sp>
      <p:sp>
        <p:nvSpPr>
          <p:cNvPr id="3" name="ZoneTexte 2">
            <a:extLst>
              <a:ext uri="{FF2B5EF4-FFF2-40B4-BE49-F238E27FC236}">
                <a16:creationId xmlns:a16="http://schemas.microsoft.com/office/drawing/2014/main" id="{0E3CF9F8-F58A-4893-987F-6576075C673F}"/>
              </a:ext>
            </a:extLst>
          </p:cNvPr>
          <p:cNvSpPr txBox="1"/>
          <p:nvPr/>
        </p:nvSpPr>
        <p:spPr>
          <a:xfrm>
            <a:off x="1104981" y="877655"/>
            <a:ext cx="10668019" cy="5955476"/>
          </a:xfrm>
          <a:prstGeom prst="rect">
            <a:avLst/>
          </a:prstGeom>
          <a:noFill/>
        </p:spPr>
        <p:txBody>
          <a:bodyPr wrap="square" rtlCol="0">
            <a:spAutoFit/>
          </a:bodyPr>
          <a:lstStyle/>
          <a:p>
            <a:pPr algn="just"/>
            <a:r>
              <a:rPr lang="fr-FR" sz="1600" dirty="0"/>
              <a:t>Madame, Monsieur,</a:t>
            </a:r>
          </a:p>
          <a:p>
            <a:pPr algn="just"/>
            <a:endParaRPr lang="fr-FR" sz="900" dirty="0"/>
          </a:p>
          <a:p>
            <a:pPr algn="just"/>
            <a:r>
              <a:rPr lang="fr-FR" sz="1600" b="1" dirty="0"/>
              <a:t>L’entrée en vigueur du prélèvement à la source de l'impôt sur le revenu est fixée au 1er janvier 2019</a:t>
            </a:r>
            <a:r>
              <a:rPr lang="fr-FR" sz="1600" dirty="0"/>
              <a:t>. Le prélèvement à la source de l’impôt sur le revenu vise à adapter le recouvrement de l'impôt au titre d'une année à la situation réelle de l'usager (revenus, événements de vie) au titre de cette même année, sans en modifier les règles de calcul. Il a pour objectif de supprimer le décalage d'un an entre la perception des revenus et le paiement de l'impôt sur ces revenus.</a:t>
            </a:r>
          </a:p>
          <a:p>
            <a:pPr algn="just"/>
            <a:endParaRPr lang="fr-FR" sz="900" dirty="0"/>
          </a:p>
          <a:p>
            <a:pPr algn="just"/>
            <a:r>
              <a:rPr lang="fr-FR" sz="1600" b="1" dirty="0"/>
              <a:t>Il s’agit d’une obligation légale</a:t>
            </a:r>
            <a:r>
              <a:rPr lang="fr-FR" sz="1600" dirty="0"/>
              <a:t> : la société devra déduire de votre salaire (net de charges sociales) le montant de votre impôt sur le revenu pour le compte de l’administration fiscale, et ensuite reverser à l’administration le montant prélevé. </a:t>
            </a:r>
          </a:p>
          <a:p>
            <a:pPr algn="just"/>
            <a:endParaRPr lang="fr-FR" sz="900" dirty="0"/>
          </a:p>
          <a:p>
            <a:pPr algn="just"/>
            <a:r>
              <a:rPr lang="fr-FR" sz="1600" dirty="0"/>
              <a:t>Suite à votre déclaration de revenus, l’administration fiscale a calculé votre taux de prélèvement et vous l’a communiqué sur votre avis d’imposition. Vous avez, si vous le souhaitiez, pu opter pour l’application d’un taux neutre ou d’un taux individualisé.</a:t>
            </a:r>
          </a:p>
          <a:p>
            <a:pPr algn="just"/>
            <a:endParaRPr lang="fr-FR" sz="900" dirty="0"/>
          </a:p>
          <a:p>
            <a:pPr algn="just"/>
            <a:r>
              <a:rPr lang="fr-FR" sz="1600" dirty="0"/>
              <a:t>L’administration nous adresse tous les mois le taux de prélèvements que nous devons appliquer sur vos bulletins de salaire de janvier 2019.</a:t>
            </a:r>
          </a:p>
          <a:p>
            <a:pPr algn="just"/>
            <a:r>
              <a:rPr lang="fr-FR" sz="1600" b="1" dirty="0"/>
              <a:t>La société ne peut se soustraire à cette obligation ou appliquer un taux différent de celui qui lui a été communiqué par les impôts</a:t>
            </a:r>
            <a:r>
              <a:rPr lang="fr-FR" sz="1600" dirty="0"/>
              <a:t>. </a:t>
            </a:r>
          </a:p>
          <a:p>
            <a:pPr algn="just"/>
            <a:endParaRPr lang="fr-FR" sz="900" dirty="0"/>
          </a:p>
          <a:p>
            <a:pPr algn="just"/>
            <a:r>
              <a:rPr lang="fr-FR" sz="1600" dirty="0">
                <a:highlight>
                  <a:srgbClr val="FFFF00"/>
                </a:highlight>
              </a:rPr>
              <a:t>Afin de vous familiariser à ce nouveau dispositif, votre bulletin du mois de octobre / novembre 2019 mentionne le montant de l’impôt que nous aurions dû vous retenir. Cette somme est mentionnée à titre indicatif et n’est bien évidemment pas retirée de votre salaire. </a:t>
            </a:r>
          </a:p>
          <a:p>
            <a:pPr algn="just"/>
            <a:r>
              <a:rPr lang="fr-FR" sz="1600" dirty="0"/>
              <a:t>Si vous avez des questions sur ce nouveau dispositif ou sur le taux de prélèvement qui vous sera appliqué, l’administration fiscale est votre unique interlocuteur. Nous vous rappelons le numéro de la plateforme téléphonique dédiée : </a:t>
            </a:r>
            <a:r>
              <a:rPr lang="fr-FR" sz="1600" b="1" dirty="0">
                <a:solidFill>
                  <a:schemeClr val="tx2"/>
                </a:solidFill>
              </a:rPr>
              <a:t>08 111 368 368</a:t>
            </a:r>
            <a:r>
              <a:rPr lang="fr-FR" sz="1600" dirty="0"/>
              <a:t>.</a:t>
            </a:r>
          </a:p>
          <a:p>
            <a:pPr algn="just"/>
            <a:endParaRPr lang="fr-FR" sz="1600" dirty="0"/>
          </a:p>
          <a:p>
            <a:pPr algn="just"/>
            <a:r>
              <a:rPr lang="fr-FR" sz="1600" dirty="0"/>
              <a:t>Cordialement,</a:t>
            </a:r>
          </a:p>
          <a:p>
            <a:pPr algn="just"/>
            <a:endParaRPr lang="fr-FR" dirty="0"/>
          </a:p>
        </p:txBody>
      </p:sp>
      <p:sp>
        <p:nvSpPr>
          <p:cNvPr id="4" name="Rectangle 3">
            <a:extLst>
              <a:ext uri="{FF2B5EF4-FFF2-40B4-BE49-F238E27FC236}">
                <a16:creationId xmlns:a16="http://schemas.microsoft.com/office/drawing/2014/main" id="{B34EAD36-153F-402D-8070-88D55422C518}"/>
              </a:ext>
            </a:extLst>
          </p:cNvPr>
          <p:cNvSpPr/>
          <p:nvPr/>
        </p:nvSpPr>
        <p:spPr>
          <a:xfrm rot="19472088">
            <a:off x="-37417" y="1081948"/>
            <a:ext cx="2623923" cy="923330"/>
          </a:xfrm>
          <a:prstGeom prst="rect">
            <a:avLst/>
          </a:prstGeom>
          <a:noFill/>
        </p:spPr>
        <p:txBody>
          <a:bodyPr wrap="none" lIns="91440" tIns="45720" rIns="91440" bIns="45720">
            <a:spAutoFit/>
          </a:bodyPr>
          <a:lstStyle/>
          <a:p>
            <a:pPr algn="ctr"/>
            <a:r>
              <a:rPr lang="fr-FR" sz="5400" b="1" cap="none" spc="0" dirty="0">
                <a:ln w="6600">
                  <a:solidFill>
                    <a:schemeClr val="accent2"/>
                  </a:solidFill>
                  <a:prstDash val="solid"/>
                </a:ln>
                <a:solidFill>
                  <a:srgbClr val="FFFFFF"/>
                </a:solidFill>
                <a:effectLst>
                  <a:outerShdw dist="38100" dir="2700000" algn="tl" rotWithShape="0">
                    <a:schemeClr val="accent2"/>
                  </a:outerShdw>
                </a:effectLst>
              </a:rPr>
              <a:t>Exemple</a:t>
            </a:r>
          </a:p>
        </p:txBody>
      </p:sp>
    </p:spTree>
    <p:extLst>
      <p:ext uri="{BB962C8B-B14F-4D97-AF65-F5344CB8AC3E}">
        <p14:creationId xmlns:p14="http://schemas.microsoft.com/office/powerpoint/2010/main" val="8179759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85A0CA0-E49D-4505-A322-1FE19BD38334}"/>
              </a:ext>
            </a:extLst>
          </p:cNvPr>
          <p:cNvSpPr>
            <a:spLocks noGrp="1"/>
          </p:cNvSpPr>
          <p:nvPr>
            <p:ph sz="quarter" idx="11"/>
          </p:nvPr>
        </p:nvSpPr>
        <p:spPr/>
        <p:txBody>
          <a:bodyPr/>
          <a:lstStyle/>
          <a:p>
            <a:r>
              <a:rPr lang="fr-FR" dirty="0"/>
              <a:t>flyers</a:t>
            </a:r>
          </a:p>
        </p:txBody>
      </p:sp>
      <p:pic>
        <p:nvPicPr>
          <p:cNvPr id="3" name="Image 2">
            <a:extLst>
              <a:ext uri="{FF2B5EF4-FFF2-40B4-BE49-F238E27FC236}">
                <a16:creationId xmlns:a16="http://schemas.microsoft.com/office/drawing/2014/main" id="{C22CA89E-5BF9-486B-B23F-497A6A52B318}"/>
              </a:ext>
            </a:extLst>
          </p:cNvPr>
          <p:cNvPicPr>
            <a:picLocks noChangeAspect="1"/>
          </p:cNvPicPr>
          <p:nvPr/>
        </p:nvPicPr>
        <p:blipFill>
          <a:blip r:embed="rId2"/>
          <a:stretch>
            <a:fillRect/>
          </a:stretch>
        </p:blipFill>
        <p:spPr>
          <a:xfrm>
            <a:off x="2431077" y="0"/>
            <a:ext cx="4849963" cy="6858000"/>
          </a:xfrm>
          <a:prstGeom prst="rect">
            <a:avLst/>
          </a:prstGeom>
        </p:spPr>
      </p:pic>
      <p:pic>
        <p:nvPicPr>
          <p:cNvPr id="4" name="Image 3">
            <a:extLst>
              <a:ext uri="{FF2B5EF4-FFF2-40B4-BE49-F238E27FC236}">
                <a16:creationId xmlns:a16="http://schemas.microsoft.com/office/drawing/2014/main" id="{8507BE7C-FF75-4EF4-AFE9-6AFCBD3F86D1}"/>
              </a:ext>
            </a:extLst>
          </p:cNvPr>
          <p:cNvPicPr>
            <a:picLocks noChangeAspect="1"/>
          </p:cNvPicPr>
          <p:nvPr/>
        </p:nvPicPr>
        <p:blipFill>
          <a:blip r:embed="rId3"/>
          <a:stretch>
            <a:fillRect/>
          </a:stretch>
        </p:blipFill>
        <p:spPr>
          <a:xfrm>
            <a:off x="7487238" y="0"/>
            <a:ext cx="4849963" cy="6858000"/>
          </a:xfrm>
          <a:prstGeom prst="rect">
            <a:avLst/>
          </a:prstGeom>
        </p:spPr>
      </p:pic>
    </p:spTree>
    <p:extLst>
      <p:ext uri="{BB962C8B-B14F-4D97-AF65-F5344CB8AC3E}">
        <p14:creationId xmlns:p14="http://schemas.microsoft.com/office/powerpoint/2010/main" val="2288973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7F0CB9B-2D0E-4DED-8402-4890F5A60CAA}"/>
              </a:ext>
            </a:extLst>
          </p:cNvPr>
          <p:cNvSpPr>
            <a:spLocks noGrp="1"/>
          </p:cNvSpPr>
          <p:nvPr>
            <p:ph sz="quarter" idx="11"/>
          </p:nvPr>
        </p:nvSpPr>
        <p:spPr/>
        <p:txBody>
          <a:bodyPr/>
          <a:lstStyle/>
          <a:p>
            <a:r>
              <a:rPr lang="fr-FR" dirty="0"/>
              <a:t>affiche</a:t>
            </a:r>
          </a:p>
        </p:txBody>
      </p:sp>
      <p:pic>
        <p:nvPicPr>
          <p:cNvPr id="3" name="Image 2">
            <a:extLst>
              <a:ext uri="{FF2B5EF4-FFF2-40B4-BE49-F238E27FC236}">
                <a16:creationId xmlns:a16="http://schemas.microsoft.com/office/drawing/2014/main" id="{2A7B1B2C-C837-4A98-ACA7-C7615361187F}"/>
              </a:ext>
            </a:extLst>
          </p:cNvPr>
          <p:cNvPicPr>
            <a:picLocks noChangeAspect="1"/>
          </p:cNvPicPr>
          <p:nvPr/>
        </p:nvPicPr>
        <p:blipFill>
          <a:blip r:embed="rId2"/>
          <a:stretch>
            <a:fillRect/>
          </a:stretch>
        </p:blipFill>
        <p:spPr>
          <a:xfrm>
            <a:off x="3805402" y="0"/>
            <a:ext cx="4581196" cy="6858000"/>
          </a:xfrm>
          <a:prstGeom prst="rect">
            <a:avLst/>
          </a:prstGeom>
        </p:spPr>
      </p:pic>
    </p:spTree>
    <p:extLst>
      <p:ext uri="{BB962C8B-B14F-4D97-AF65-F5344CB8AC3E}">
        <p14:creationId xmlns:p14="http://schemas.microsoft.com/office/powerpoint/2010/main" val="33293116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442F0E4-3793-4EE7-9F0B-81AFDB2B20F9}"/>
              </a:ext>
            </a:extLst>
          </p:cNvPr>
          <p:cNvSpPr>
            <a:spLocks noGrp="1"/>
          </p:cNvSpPr>
          <p:nvPr>
            <p:ph sz="quarter" idx="11"/>
          </p:nvPr>
        </p:nvSpPr>
        <p:spPr/>
        <p:txBody>
          <a:bodyPr/>
          <a:lstStyle/>
          <a:p>
            <a:r>
              <a:rPr lang="fr-FR" dirty="0"/>
              <a:t>Des vidéos</a:t>
            </a:r>
          </a:p>
        </p:txBody>
      </p:sp>
      <p:pic>
        <p:nvPicPr>
          <p:cNvPr id="3" name="Image 2">
            <a:extLst>
              <a:ext uri="{FF2B5EF4-FFF2-40B4-BE49-F238E27FC236}">
                <a16:creationId xmlns:a16="http://schemas.microsoft.com/office/drawing/2014/main" id="{D98D172F-E695-4F85-B50C-2AA9EB0C5B47}"/>
              </a:ext>
            </a:extLst>
          </p:cNvPr>
          <p:cNvPicPr>
            <a:picLocks noChangeAspect="1"/>
          </p:cNvPicPr>
          <p:nvPr/>
        </p:nvPicPr>
        <p:blipFill>
          <a:blip r:embed="rId2"/>
          <a:stretch>
            <a:fillRect/>
          </a:stretch>
        </p:blipFill>
        <p:spPr>
          <a:xfrm>
            <a:off x="292916" y="1083900"/>
            <a:ext cx="5727455" cy="4690199"/>
          </a:xfrm>
          <a:prstGeom prst="rect">
            <a:avLst/>
          </a:prstGeom>
        </p:spPr>
      </p:pic>
      <p:pic>
        <p:nvPicPr>
          <p:cNvPr id="4" name="Image 3">
            <a:extLst>
              <a:ext uri="{FF2B5EF4-FFF2-40B4-BE49-F238E27FC236}">
                <a16:creationId xmlns:a16="http://schemas.microsoft.com/office/drawing/2014/main" id="{66EE55BB-9862-4430-8789-3E6FC66D3300}"/>
              </a:ext>
            </a:extLst>
          </p:cNvPr>
          <p:cNvPicPr>
            <a:picLocks noChangeAspect="1"/>
          </p:cNvPicPr>
          <p:nvPr/>
        </p:nvPicPr>
        <p:blipFill>
          <a:blip r:embed="rId3"/>
          <a:stretch>
            <a:fillRect/>
          </a:stretch>
        </p:blipFill>
        <p:spPr>
          <a:xfrm>
            <a:off x="6243270" y="750869"/>
            <a:ext cx="5727455" cy="6107131"/>
          </a:xfrm>
          <a:prstGeom prst="rect">
            <a:avLst/>
          </a:prstGeom>
        </p:spPr>
      </p:pic>
      <p:sp>
        <p:nvSpPr>
          <p:cNvPr id="5" name="ZoneTexte 4">
            <a:extLst>
              <a:ext uri="{FF2B5EF4-FFF2-40B4-BE49-F238E27FC236}">
                <a16:creationId xmlns:a16="http://schemas.microsoft.com/office/drawing/2014/main" id="{AB642F7E-ABD9-409A-B05A-905D33DF9637}"/>
              </a:ext>
            </a:extLst>
          </p:cNvPr>
          <p:cNvSpPr txBox="1"/>
          <p:nvPr/>
        </p:nvSpPr>
        <p:spPr>
          <a:xfrm>
            <a:off x="914400" y="6107723"/>
            <a:ext cx="5181600" cy="369332"/>
          </a:xfrm>
          <a:prstGeom prst="rect">
            <a:avLst/>
          </a:prstGeom>
          <a:noFill/>
        </p:spPr>
        <p:txBody>
          <a:bodyPr wrap="square" rtlCol="0">
            <a:spAutoFit/>
          </a:bodyPr>
          <a:lstStyle/>
          <a:p>
            <a:r>
              <a:rPr lang="fr-FR" dirty="0"/>
              <a:t>Disponible sur le site </a:t>
            </a:r>
            <a:r>
              <a:rPr lang="fr-FR" dirty="0">
                <a:hlinkClick r:id="rId4"/>
              </a:rPr>
              <a:t>economie.gouv.fr</a:t>
            </a:r>
            <a:endParaRPr lang="fr-FR" dirty="0"/>
          </a:p>
        </p:txBody>
      </p:sp>
    </p:spTree>
    <p:extLst>
      <p:ext uri="{BB962C8B-B14F-4D97-AF65-F5344CB8AC3E}">
        <p14:creationId xmlns:p14="http://schemas.microsoft.com/office/powerpoint/2010/main" val="27743832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A2A8016-7EC5-4CAB-B304-C9AACBDAF6DF}"/>
              </a:ext>
            </a:extLst>
          </p:cNvPr>
          <p:cNvSpPr>
            <a:spLocks noGrp="1"/>
          </p:cNvSpPr>
          <p:nvPr>
            <p:ph sz="quarter" idx="11"/>
          </p:nvPr>
        </p:nvSpPr>
        <p:spPr/>
        <p:txBody>
          <a:bodyPr/>
          <a:lstStyle/>
          <a:p>
            <a:r>
              <a:rPr lang="fr-FR" dirty="0"/>
              <a:t>des </a:t>
            </a:r>
            <a:r>
              <a:rPr lang="fr-FR" dirty="0" err="1"/>
              <a:t>faq</a:t>
            </a:r>
            <a:endParaRPr lang="fr-FR" dirty="0"/>
          </a:p>
        </p:txBody>
      </p:sp>
      <p:graphicFrame>
        <p:nvGraphicFramePr>
          <p:cNvPr id="5" name="Objet 4">
            <a:extLst>
              <a:ext uri="{FF2B5EF4-FFF2-40B4-BE49-F238E27FC236}">
                <a16:creationId xmlns:a16="http://schemas.microsoft.com/office/drawing/2014/main" id="{AC2B0C73-9BB1-4759-8301-AF5EC9175AA5}"/>
              </a:ext>
            </a:extLst>
          </p:cNvPr>
          <p:cNvGraphicFramePr>
            <a:graphicFrameLocks noChangeAspect="1"/>
          </p:cNvGraphicFramePr>
          <p:nvPr>
            <p:extLst>
              <p:ext uri="{D42A27DB-BD31-4B8C-83A1-F6EECF244321}">
                <p14:modId xmlns:p14="http://schemas.microsoft.com/office/powerpoint/2010/main" val="2712303240"/>
              </p:ext>
            </p:extLst>
          </p:nvPr>
        </p:nvGraphicFramePr>
        <p:xfrm>
          <a:off x="5483469" y="1013008"/>
          <a:ext cx="3829050" cy="5418137"/>
        </p:xfrm>
        <a:graphic>
          <a:graphicData uri="http://schemas.openxmlformats.org/presentationml/2006/ole">
            <mc:AlternateContent xmlns:mc="http://schemas.openxmlformats.org/markup-compatibility/2006">
              <mc:Choice xmlns:v="urn:schemas-microsoft-com:vml" Requires="v">
                <p:oleObj spid="_x0000_s1026" name="Acrobat Document" r:id="rId3" imgW="5667200" imgH="8019694" progId="AcroExch.Document.DC">
                  <p:embed/>
                </p:oleObj>
              </mc:Choice>
              <mc:Fallback>
                <p:oleObj name="Acrobat Document" r:id="rId3" imgW="5667200" imgH="8019694" progId="AcroExch.Document.DC">
                  <p:embed/>
                  <p:pic>
                    <p:nvPicPr>
                      <p:cNvPr id="5" name="Objet 4">
                        <a:extLst>
                          <a:ext uri="{FF2B5EF4-FFF2-40B4-BE49-F238E27FC236}">
                            <a16:creationId xmlns:a16="http://schemas.microsoft.com/office/drawing/2014/main" id="{AC2B0C73-9BB1-4759-8301-AF5EC9175AA5}"/>
                          </a:ext>
                        </a:extLst>
                      </p:cNvPr>
                      <p:cNvPicPr/>
                      <p:nvPr/>
                    </p:nvPicPr>
                    <p:blipFill>
                      <a:blip r:embed="rId4"/>
                      <a:stretch>
                        <a:fillRect/>
                      </a:stretch>
                    </p:blipFill>
                    <p:spPr>
                      <a:xfrm>
                        <a:off x="5483469" y="1013008"/>
                        <a:ext cx="3829050" cy="5418137"/>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8D389EE9-6869-4B5F-BE04-9B09F90709A4}"/>
              </a:ext>
            </a:extLst>
          </p:cNvPr>
          <p:cNvSpPr txBox="1"/>
          <p:nvPr/>
        </p:nvSpPr>
        <p:spPr>
          <a:xfrm>
            <a:off x="550985" y="1875692"/>
            <a:ext cx="3829050" cy="646331"/>
          </a:xfrm>
          <a:prstGeom prst="rect">
            <a:avLst/>
          </a:prstGeom>
          <a:noFill/>
        </p:spPr>
        <p:txBody>
          <a:bodyPr wrap="square" rtlCol="0">
            <a:spAutoFit/>
          </a:bodyPr>
          <a:lstStyle/>
          <a:p>
            <a:pPr algn="ctr"/>
            <a:r>
              <a:rPr lang="fr-FR" dirty="0"/>
              <a:t>Une foire aux question est téléchargeable sur </a:t>
            </a:r>
            <a:r>
              <a:rPr lang="fr-FR" dirty="0" err="1"/>
              <a:t>Impôts.gouv</a:t>
            </a:r>
            <a:endParaRPr lang="fr-FR" dirty="0"/>
          </a:p>
        </p:txBody>
      </p:sp>
    </p:spTree>
    <p:extLst>
      <p:ext uri="{BB962C8B-B14F-4D97-AF65-F5344CB8AC3E}">
        <p14:creationId xmlns:p14="http://schemas.microsoft.com/office/powerpoint/2010/main" val="3757951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D99F3DB-FCE9-4B09-B2B2-C1A0CA03F1D5}"/>
              </a:ext>
            </a:extLst>
          </p:cNvPr>
          <p:cNvSpPr>
            <a:spLocks noGrp="1"/>
          </p:cNvSpPr>
          <p:nvPr>
            <p:ph sz="quarter" idx="11"/>
          </p:nvPr>
        </p:nvSpPr>
        <p:spPr/>
        <p:txBody>
          <a:bodyPr/>
          <a:lstStyle/>
          <a:p>
            <a:r>
              <a:rPr lang="fr-FR" dirty="0"/>
              <a:t>Des supports de réunion</a:t>
            </a:r>
          </a:p>
        </p:txBody>
      </p:sp>
      <p:pic>
        <p:nvPicPr>
          <p:cNvPr id="3" name="Image 2">
            <a:extLst>
              <a:ext uri="{FF2B5EF4-FFF2-40B4-BE49-F238E27FC236}">
                <a16:creationId xmlns:a16="http://schemas.microsoft.com/office/drawing/2014/main" id="{F8597E4F-85EB-490A-9205-C2541E0276AD}"/>
              </a:ext>
            </a:extLst>
          </p:cNvPr>
          <p:cNvPicPr>
            <a:picLocks noChangeAspect="1"/>
          </p:cNvPicPr>
          <p:nvPr/>
        </p:nvPicPr>
        <p:blipFill>
          <a:blip r:embed="rId2"/>
          <a:stretch>
            <a:fillRect/>
          </a:stretch>
        </p:blipFill>
        <p:spPr>
          <a:xfrm>
            <a:off x="3440049" y="1679182"/>
            <a:ext cx="6768388" cy="3807218"/>
          </a:xfrm>
          <a:prstGeom prst="rect">
            <a:avLst/>
          </a:prstGeom>
        </p:spPr>
      </p:pic>
    </p:spTree>
    <p:extLst>
      <p:ext uri="{BB962C8B-B14F-4D97-AF65-F5344CB8AC3E}">
        <p14:creationId xmlns:p14="http://schemas.microsoft.com/office/powerpoint/2010/main" val="41474979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5D81517-E23B-4B48-BEA7-436319624E17}"/>
              </a:ext>
            </a:extLst>
          </p:cNvPr>
          <p:cNvSpPr>
            <a:spLocks noGrp="1"/>
          </p:cNvSpPr>
          <p:nvPr>
            <p:ph type="body" sz="quarter" idx="10"/>
          </p:nvPr>
        </p:nvSpPr>
        <p:spPr>
          <a:xfrm>
            <a:off x="6533105" y="4377072"/>
            <a:ext cx="7512418" cy="1404938"/>
          </a:xfrm>
        </p:spPr>
        <p:txBody>
          <a:bodyPr/>
          <a:lstStyle/>
          <a:p>
            <a:pPr algn="l"/>
            <a:r>
              <a:rPr lang="fr-FR" sz="4800" dirty="0"/>
              <a:t>Et les particuliers employeurs</a:t>
            </a:r>
          </a:p>
        </p:txBody>
      </p:sp>
      <p:pic>
        <p:nvPicPr>
          <p:cNvPr id="5" name="Image 4">
            <a:extLst>
              <a:ext uri="{FF2B5EF4-FFF2-40B4-BE49-F238E27FC236}">
                <a16:creationId xmlns:a16="http://schemas.microsoft.com/office/drawing/2014/main" id="{10C60A57-72AC-467D-82E1-3B3D65017F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43" b="89905" l="10000" r="90000">
                        <a14:foregroundMark x1="36786" y1="10095" x2="36786" y2="10095"/>
                        <a14:foregroundMark x1="40714" y1="10286" x2="40714" y2="10286"/>
                        <a14:foregroundMark x1="39524" y1="9143" x2="39524" y2="9143"/>
                        <a14:foregroundMark x1="46310" y1="11429" x2="46310" y2="11429"/>
                        <a14:foregroundMark x1="44524" y1="10286" x2="44524" y2="10286"/>
                        <a14:foregroundMark x1="48214" y1="17333" x2="48214" y2="17333"/>
                        <a14:foregroundMark x1="30119" y1="23810" x2="30119" y2="23810"/>
                        <a14:foregroundMark x1="31071" y1="13714" x2="31071" y2="13714"/>
                        <a14:foregroundMark x1="34286" y1="12000" x2="34286" y2="12000"/>
                        <a14:foregroundMark x1="33810" y1="11048" x2="33810" y2="11048"/>
                      </a14:backgroundRemoval>
                    </a14:imgEffect>
                  </a14:imgLayer>
                </a14:imgProps>
              </a:ext>
            </a:extLst>
          </a:blip>
          <a:stretch>
            <a:fillRect/>
          </a:stretch>
        </p:blipFill>
        <p:spPr>
          <a:xfrm>
            <a:off x="7037585" y="754519"/>
            <a:ext cx="3544379" cy="2215237"/>
          </a:xfrm>
          <a:prstGeom prst="rect">
            <a:avLst/>
          </a:prstGeom>
        </p:spPr>
      </p:pic>
    </p:spTree>
    <p:extLst>
      <p:ext uri="{BB962C8B-B14F-4D97-AF65-F5344CB8AC3E}">
        <p14:creationId xmlns:p14="http://schemas.microsoft.com/office/powerpoint/2010/main" val="1275245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BD955CF-76B7-4A6D-82DA-3E3033B33222}"/>
              </a:ext>
            </a:extLst>
          </p:cNvPr>
          <p:cNvSpPr>
            <a:spLocks noGrp="1"/>
          </p:cNvSpPr>
          <p:nvPr>
            <p:ph sz="quarter" idx="11"/>
          </p:nvPr>
        </p:nvSpPr>
        <p:spPr>
          <a:xfrm>
            <a:off x="641517" y="211699"/>
            <a:ext cx="8455830" cy="1331913"/>
          </a:xfrm>
        </p:spPr>
        <p:txBody>
          <a:bodyPr/>
          <a:lstStyle/>
          <a:p>
            <a:r>
              <a:rPr lang="fr-FR" dirty="0"/>
              <a:t>Et les particuliers employeurs</a:t>
            </a:r>
          </a:p>
        </p:txBody>
      </p:sp>
      <p:sp>
        <p:nvSpPr>
          <p:cNvPr id="3" name="Rectangle 2">
            <a:extLst>
              <a:ext uri="{FF2B5EF4-FFF2-40B4-BE49-F238E27FC236}">
                <a16:creationId xmlns:a16="http://schemas.microsoft.com/office/drawing/2014/main" id="{27A4B3BD-1CB1-4673-9693-D6322F736B49}"/>
              </a:ext>
            </a:extLst>
          </p:cNvPr>
          <p:cNvSpPr/>
          <p:nvPr/>
        </p:nvSpPr>
        <p:spPr>
          <a:xfrm>
            <a:off x="1309704" y="2118152"/>
            <a:ext cx="10526537" cy="4524315"/>
          </a:xfrm>
          <a:prstGeom prst="rect">
            <a:avLst/>
          </a:prstGeom>
        </p:spPr>
        <p:txBody>
          <a:bodyPr wrap="square">
            <a:spAutoFit/>
          </a:bodyPr>
          <a:lstStyle/>
          <a:p>
            <a:r>
              <a:rPr lang="fr-FR" sz="2400" dirty="0">
                <a:solidFill>
                  <a:srgbClr val="000000"/>
                </a:solidFill>
              </a:rPr>
              <a:t>La réforme prévoit des </a:t>
            </a:r>
            <a:r>
              <a:rPr lang="fr-FR" sz="2400" dirty="0">
                <a:solidFill>
                  <a:srgbClr val="FF0000"/>
                </a:solidFill>
              </a:rPr>
              <a:t>modalités simplifiées </a:t>
            </a:r>
            <a:r>
              <a:rPr lang="fr-FR" sz="2400" dirty="0">
                <a:solidFill>
                  <a:srgbClr val="000000"/>
                </a:solidFill>
              </a:rPr>
              <a:t>pour les particuliers employeurs afin de tenir compte de plusieurs particularités : </a:t>
            </a:r>
          </a:p>
          <a:p>
            <a:r>
              <a:rPr lang="fr-FR" sz="2400" dirty="0">
                <a:solidFill>
                  <a:srgbClr val="000000"/>
                </a:solidFill>
              </a:rPr>
              <a:t>- le particulier employeur n’est pas un professionnel. A cet égard, il ne dispose notamment pas d’un logiciel de paie ; </a:t>
            </a:r>
          </a:p>
          <a:p>
            <a:r>
              <a:rPr lang="fr-FR" sz="2400" dirty="0">
                <a:solidFill>
                  <a:srgbClr val="000000"/>
                </a:solidFill>
              </a:rPr>
              <a:t>- la dispersion du nombre d’employeurs pour un même salarié ; </a:t>
            </a:r>
          </a:p>
          <a:p>
            <a:r>
              <a:rPr lang="fr-FR" sz="2400" dirty="0">
                <a:solidFill>
                  <a:srgbClr val="000000"/>
                </a:solidFill>
              </a:rPr>
              <a:t>- la fréquence des changements d’employeur. </a:t>
            </a:r>
          </a:p>
          <a:p>
            <a:endParaRPr lang="fr-FR" sz="2400" dirty="0">
              <a:solidFill>
                <a:srgbClr val="000000"/>
              </a:solidFill>
            </a:endParaRPr>
          </a:p>
          <a:p>
            <a:r>
              <a:rPr lang="fr-FR" sz="2400" dirty="0">
                <a:solidFill>
                  <a:srgbClr val="000000"/>
                </a:solidFill>
              </a:rPr>
              <a:t>Le particulier employeur n’aura </a:t>
            </a:r>
            <a:r>
              <a:rPr lang="fr-FR" sz="2400" b="1" dirty="0">
                <a:solidFill>
                  <a:srgbClr val="FF0000"/>
                </a:solidFill>
              </a:rPr>
              <a:t>aucune relation</a:t>
            </a:r>
            <a:r>
              <a:rPr lang="fr-FR" sz="2400" dirty="0">
                <a:solidFill>
                  <a:srgbClr val="000000"/>
                </a:solidFill>
              </a:rPr>
              <a:t> à entretenir avec l’administration fiscale. </a:t>
            </a:r>
          </a:p>
          <a:p>
            <a:r>
              <a:rPr lang="fr-FR" sz="2400" dirty="0">
                <a:solidFill>
                  <a:srgbClr val="000000"/>
                </a:solidFill>
              </a:rPr>
              <a:t>Il conservera son interlocuteur habituel : </a:t>
            </a:r>
          </a:p>
          <a:p>
            <a:r>
              <a:rPr lang="fr-FR" sz="2400" dirty="0">
                <a:solidFill>
                  <a:srgbClr val="000000"/>
                </a:solidFill>
              </a:rPr>
              <a:t>- Pajemploi pour les gardes d’enfant ; </a:t>
            </a:r>
          </a:p>
          <a:p>
            <a:r>
              <a:rPr lang="fr-FR" sz="2400" dirty="0">
                <a:solidFill>
                  <a:srgbClr val="000000"/>
                </a:solidFill>
              </a:rPr>
              <a:t>- CESU (CNCESU) pour les autres emplois à domicile. </a:t>
            </a:r>
          </a:p>
        </p:txBody>
      </p:sp>
      <p:sp>
        <p:nvSpPr>
          <p:cNvPr id="4" name="ZoneTexte 3">
            <a:extLst>
              <a:ext uri="{FF2B5EF4-FFF2-40B4-BE49-F238E27FC236}">
                <a16:creationId xmlns:a16="http://schemas.microsoft.com/office/drawing/2014/main" id="{4FD9DD12-A32D-46EE-9379-871142AE4CD7}"/>
              </a:ext>
            </a:extLst>
          </p:cNvPr>
          <p:cNvSpPr txBox="1"/>
          <p:nvPr/>
        </p:nvSpPr>
        <p:spPr>
          <a:xfrm>
            <a:off x="641517" y="1307662"/>
            <a:ext cx="3868616" cy="523220"/>
          </a:xfrm>
          <a:prstGeom prst="rect">
            <a:avLst/>
          </a:prstGeom>
          <a:noFill/>
        </p:spPr>
        <p:txBody>
          <a:bodyPr wrap="square" rtlCol="0">
            <a:spAutoFit/>
          </a:bodyPr>
          <a:lstStyle/>
          <a:p>
            <a:r>
              <a:rPr lang="fr-FR" sz="2800" b="1" dirty="0">
                <a:solidFill>
                  <a:srgbClr val="FF0000"/>
                </a:solidFill>
              </a:rPr>
              <a:t> 2019 = &gt; 2020</a:t>
            </a:r>
          </a:p>
        </p:txBody>
      </p:sp>
      <p:sp>
        <p:nvSpPr>
          <p:cNvPr id="5" name="Signe de multiplication 4">
            <a:extLst>
              <a:ext uri="{FF2B5EF4-FFF2-40B4-BE49-F238E27FC236}">
                <a16:creationId xmlns:a16="http://schemas.microsoft.com/office/drawing/2014/main" id="{4B9BA6D2-9A52-40AE-A4F9-CF1F6244FC0D}"/>
              </a:ext>
            </a:extLst>
          </p:cNvPr>
          <p:cNvSpPr/>
          <p:nvPr/>
        </p:nvSpPr>
        <p:spPr>
          <a:xfrm>
            <a:off x="797169" y="1130456"/>
            <a:ext cx="679938" cy="844061"/>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709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8F0F10F-BC8D-4125-95CC-D820E9FE510A}"/>
              </a:ext>
            </a:extLst>
          </p:cNvPr>
          <p:cNvSpPr>
            <a:spLocks noGrp="1"/>
          </p:cNvSpPr>
          <p:nvPr>
            <p:ph sz="quarter" idx="11"/>
          </p:nvPr>
        </p:nvSpPr>
        <p:spPr/>
        <p:txBody>
          <a:bodyPr/>
          <a:lstStyle/>
          <a:p>
            <a:r>
              <a:rPr lang="fr-FR" dirty="0"/>
              <a:t>COMPRENDRE LE PAS</a:t>
            </a:r>
          </a:p>
        </p:txBody>
      </p:sp>
      <p:sp>
        <p:nvSpPr>
          <p:cNvPr id="5" name="Titre 2">
            <a:extLst>
              <a:ext uri="{FF2B5EF4-FFF2-40B4-BE49-F238E27FC236}">
                <a16:creationId xmlns:a16="http://schemas.microsoft.com/office/drawing/2014/main" id="{60D099AE-D0E2-4472-AB6B-782BC5D8371A}"/>
              </a:ext>
            </a:extLst>
          </p:cNvPr>
          <p:cNvSpPr txBox="1">
            <a:spLocks/>
          </p:cNvSpPr>
          <p:nvPr/>
        </p:nvSpPr>
        <p:spPr>
          <a:xfrm>
            <a:off x="1060850" y="973466"/>
            <a:ext cx="7018867"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400" kern="1200">
                <a:solidFill>
                  <a:srgbClr val="E73446"/>
                </a:solidFill>
                <a:latin typeface="+mj-lt"/>
                <a:ea typeface="+mj-ea"/>
                <a:cs typeface="+mj-cs"/>
              </a:defRPr>
            </a:lvl1pPr>
          </a:lstStyle>
          <a:p>
            <a:pPr>
              <a:defRPr/>
            </a:pPr>
            <a:r>
              <a:rPr lang="fr-FR" dirty="0">
                <a:latin typeface="Calibri bold"/>
              </a:rPr>
              <a:t>Quand ?</a:t>
            </a:r>
          </a:p>
        </p:txBody>
      </p:sp>
      <p:sp>
        <p:nvSpPr>
          <p:cNvPr id="6" name="Espace réservé du contenu 1">
            <a:extLst>
              <a:ext uri="{FF2B5EF4-FFF2-40B4-BE49-F238E27FC236}">
                <a16:creationId xmlns:a16="http://schemas.microsoft.com/office/drawing/2014/main" id="{54515D4D-2775-47EE-B35E-F95CFF156331}"/>
              </a:ext>
            </a:extLst>
          </p:cNvPr>
          <p:cNvSpPr txBox="1">
            <a:spLocks/>
          </p:cNvSpPr>
          <p:nvPr/>
        </p:nvSpPr>
        <p:spPr>
          <a:xfrm>
            <a:off x="1879074" y="2144713"/>
            <a:ext cx="11425767" cy="44640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300"/>
              </a:spcAft>
              <a:buSzPct val="25000"/>
              <a:buFont typeface="Calibri bold" panose="020F0702030404030204" pitchFamily="34" charset="0"/>
              <a:buChar char=" "/>
              <a:defRPr sz="3200" kern="1200">
                <a:solidFill>
                  <a:schemeClr val="tx1"/>
                </a:solidFill>
                <a:latin typeface="+mj-lt"/>
                <a:ea typeface="+mn-ea"/>
                <a:cs typeface="+mn-cs"/>
              </a:defRPr>
            </a:lvl1pPr>
            <a:lvl2pPr marL="361950" indent="-276225" algn="l" defTabSz="914400" rtl="0" eaLnBrk="1" latinLnBrk="0" hangingPunct="1">
              <a:lnSpc>
                <a:spcPct val="90000"/>
              </a:lnSpc>
              <a:spcBef>
                <a:spcPts val="500"/>
              </a:spcBef>
              <a:buFontTx/>
              <a:buBlip>
                <a:blip r:embed="rId2"/>
              </a:buBlip>
              <a:tabLst/>
              <a:defRPr sz="2400" kern="1200">
                <a:solidFill>
                  <a:schemeClr val="tx1">
                    <a:lumMod val="85000"/>
                    <a:lumOff val="15000"/>
                  </a:schemeClr>
                </a:solidFill>
                <a:latin typeface="+mn-lt"/>
                <a:ea typeface="+mn-ea"/>
                <a:cs typeface="+mn-cs"/>
              </a:defRPr>
            </a:lvl2pPr>
            <a:lvl3pPr marL="541338" indent="-180975" algn="l" defTabSz="914400" rtl="0" eaLnBrk="1" latinLnBrk="0" hangingPunct="1">
              <a:lnSpc>
                <a:spcPct val="90000"/>
              </a:lnSpc>
              <a:spcBef>
                <a:spcPts val="500"/>
              </a:spcBef>
              <a:buSzPct val="77000"/>
              <a:buFont typeface="Arial" panose="020B0604020202020204" pitchFamily="34" charset="0"/>
              <a:buChar char="•"/>
              <a:tabLst/>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715963" indent="-176213" algn="l" defTabSz="914400" rtl="0" eaLnBrk="1" latinLnBrk="0" hangingPunct="1">
              <a:lnSpc>
                <a:spcPct val="90000"/>
              </a:lnSpc>
              <a:spcBef>
                <a:spcPts val="500"/>
              </a:spcBef>
              <a:buFont typeface="Calibri Light" panose="020F030202020403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898525" indent="-182563" algn="l" defTabSz="914400" rtl="0" eaLnBrk="1" latinLnBrk="0" hangingPunct="1">
              <a:lnSpc>
                <a:spcPct val="90000"/>
              </a:lnSpc>
              <a:spcBef>
                <a:spcPts val="500"/>
              </a:spcBef>
              <a:buClr>
                <a:schemeClr val="tx1">
                  <a:lumMod val="65000"/>
                  <a:lumOff val="35000"/>
                </a:schemeClr>
              </a:buClr>
              <a:buFont typeface="Calibri Light" panose="020F0302020204030204" pitchFamily="34" charset="0"/>
              <a:buChar char="›"/>
              <a:tabLst/>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1074738" indent="-177800" algn="l" defTabSz="914400" rtl="0" eaLnBrk="1" latinLnBrk="0" hangingPunct="1">
              <a:lnSpc>
                <a:spcPct val="90000"/>
              </a:lnSpc>
              <a:spcBef>
                <a:spcPts val="500"/>
              </a:spcBef>
              <a:buFont typeface="Calibri Light" panose="020F030202020403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ysClr val="windowText" lastClr="000000"/>
                </a:solidFill>
                <a:latin typeface="Calibri bold"/>
              </a:rPr>
              <a:t>Entrée en vigueur</a:t>
            </a:r>
          </a:p>
          <a:p>
            <a:pPr lvl="1">
              <a:defRPr/>
            </a:pPr>
            <a:r>
              <a:rPr lang="fr-FR" sz="2800" dirty="0">
                <a:solidFill>
                  <a:sysClr val="windowText" lastClr="000000">
                    <a:lumMod val="85000"/>
                    <a:lumOff val="15000"/>
                  </a:sysClr>
                </a:solidFill>
                <a:latin typeface="Calibri"/>
              </a:rPr>
              <a:t>Rémunérations versées à compter du 1</a:t>
            </a:r>
            <a:r>
              <a:rPr lang="fr-FR" sz="2800" baseline="30000" dirty="0">
                <a:solidFill>
                  <a:sysClr val="windowText" lastClr="000000">
                    <a:lumMod val="85000"/>
                    <a:lumOff val="15000"/>
                  </a:sysClr>
                </a:solidFill>
                <a:latin typeface="Calibri"/>
              </a:rPr>
              <a:t>er</a:t>
            </a:r>
            <a:r>
              <a:rPr lang="fr-FR" sz="2800" dirty="0">
                <a:solidFill>
                  <a:sysClr val="windowText" lastClr="000000">
                    <a:lumMod val="85000"/>
                    <a:lumOff val="15000"/>
                  </a:sysClr>
                </a:solidFill>
                <a:latin typeface="Calibri"/>
              </a:rPr>
              <a:t> janvier 2019</a:t>
            </a:r>
          </a:p>
          <a:p>
            <a:pPr lvl="2">
              <a:defRPr/>
            </a:pPr>
            <a:r>
              <a:rPr lang="fr-FR" sz="2800" dirty="0">
                <a:solidFill>
                  <a:sysClr val="windowText" lastClr="000000">
                    <a:lumMod val="75000"/>
                    <a:lumOff val="25000"/>
                  </a:sysClr>
                </a:solidFill>
              </a:rPr>
              <a:t>Détail de la retenue à la source sur le bulletin de salaire</a:t>
            </a:r>
          </a:p>
          <a:p>
            <a:pPr lvl="1">
              <a:defRPr/>
            </a:pPr>
            <a:endParaRPr lang="fr-FR" dirty="0">
              <a:solidFill>
                <a:sysClr val="windowText" lastClr="000000">
                  <a:lumMod val="85000"/>
                  <a:lumOff val="15000"/>
                </a:sysClr>
              </a:solidFill>
              <a:latin typeface="Calibri"/>
            </a:endParaRPr>
          </a:p>
          <a:p>
            <a:pPr>
              <a:defRPr/>
            </a:pPr>
            <a:endParaRPr lang="fr-FR" dirty="0">
              <a:solidFill>
                <a:sysClr val="windowText" lastClr="000000"/>
              </a:solidFill>
              <a:latin typeface="Calibri bold"/>
            </a:endParaRPr>
          </a:p>
        </p:txBody>
      </p:sp>
      <p:pic>
        <p:nvPicPr>
          <p:cNvPr id="3" name="Image 2">
            <a:extLst>
              <a:ext uri="{FF2B5EF4-FFF2-40B4-BE49-F238E27FC236}">
                <a16:creationId xmlns:a16="http://schemas.microsoft.com/office/drawing/2014/main" id="{26CEBCBE-08DE-45C7-97A2-AE55A4A176BB}"/>
              </a:ext>
            </a:extLst>
          </p:cNvPr>
          <p:cNvPicPr>
            <a:picLocks noChangeAspect="1"/>
          </p:cNvPicPr>
          <p:nvPr/>
        </p:nvPicPr>
        <p:blipFill>
          <a:blip r:embed="rId3"/>
          <a:stretch>
            <a:fillRect/>
          </a:stretch>
        </p:blipFill>
        <p:spPr>
          <a:xfrm>
            <a:off x="5007029" y="4086058"/>
            <a:ext cx="2584928" cy="1798476"/>
          </a:xfrm>
          <a:prstGeom prst="rect">
            <a:avLst/>
          </a:prstGeom>
        </p:spPr>
      </p:pic>
    </p:spTree>
    <p:extLst>
      <p:ext uri="{BB962C8B-B14F-4D97-AF65-F5344CB8AC3E}">
        <p14:creationId xmlns:p14="http://schemas.microsoft.com/office/powerpoint/2010/main" val="23028060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BD955CF-76B7-4A6D-82DA-3E3033B33222}"/>
              </a:ext>
            </a:extLst>
          </p:cNvPr>
          <p:cNvSpPr>
            <a:spLocks noGrp="1"/>
          </p:cNvSpPr>
          <p:nvPr>
            <p:ph sz="quarter" idx="11"/>
          </p:nvPr>
        </p:nvSpPr>
        <p:spPr>
          <a:xfrm>
            <a:off x="641517" y="211699"/>
            <a:ext cx="8455830" cy="1331913"/>
          </a:xfrm>
        </p:spPr>
        <p:txBody>
          <a:bodyPr/>
          <a:lstStyle/>
          <a:p>
            <a:r>
              <a:rPr lang="fr-FR" dirty="0"/>
              <a:t>Et les particuliers employeurs</a:t>
            </a:r>
          </a:p>
        </p:txBody>
      </p:sp>
      <p:sp>
        <p:nvSpPr>
          <p:cNvPr id="4" name="Rectangle 3">
            <a:extLst>
              <a:ext uri="{FF2B5EF4-FFF2-40B4-BE49-F238E27FC236}">
                <a16:creationId xmlns:a16="http://schemas.microsoft.com/office/drawing/2014/main" id="{628AC939-CFA6-47C7-A8A8-30439A4D2C67}"/>
              </a:ext>
            </a:extLst>
          </p:cNvPr>
          <p:cNvSpPr/>
          <p:nvPr/>
        </p:nvSpPr>
        <p:spPr>
          <a:xfrm>
            <a:off x="781476" y="1720840"/>
            <a:ext cx="11049740" cy="4093428"/>
          </a:xfrm>
          <a:prstGeom prst="rect">
            <a:avLst/>
          </a:prstGeom>
        </p:spPr>
        <p:txBody>
          <a:bodyPr wrap="square">
            <a:spAutoFit/>
          </a:bodyPr>
          <a:lstStyle/>
          <a:p>
            <a:r>
              <a:rPr lang="fr-FR" sz="2000" dirty="0">
                <a:solidFill>
                  <a:srgbClr val="000000"/>
                </a:solidFill>
                <a:latin typeface="Century Gothic" panose="020B0502020202020204" pitchFamily="34" charset="0"/>
              </a:rPr>
              <a:t>Les centres CESU et PAJE intégreront le prélèvement à la source dans la déclaration mensuelle que doit déjà faire chaque employeur. </a:t>
            </a:r>
          </a:p>
          <a:p>
            <a:endParaRPr lang="fr-FR" sz="2000" dirty="0">
              <a:solidFill>
                <a:srgbClr val="000000"/>
              </a:solidFill>
              <a:latin typeface="Century Gothic" panose="020B0502020202020204" pitchFamily="34" charset="0"/>
            </a:endParaRPr>
          </a:p>
          <a:p>
            <a:r>
              <a:rPr lang="fr-FR" sz="2000" dirty="0">
                <a:solidFill>
                  <a:srgbClr val="000000"/>
                </a:solidFill>
                <a:latin typeface="Century Gothic" panose="020B0502020202020204" pitchFamily="34" charset="0"/>
              </a:rPr>
              <a:t>Le taux de PAS du salarié aura été communiqué au centre gestionnaire par l’administration fiscale ou résultera de l’application de la grille de taux non personnalisé.</a:t>
            </a:r>
          </a:p>
          <a:p>
            <a:r>
              <a:rPr lang="fr-FR" sz="2000" dirty="0">
                <a:solidFill>
                  <a:srgbClr val="000000"/>
                </a:solidFill>
                <a:latin typeface="Century Gothic" panose="020B0502020202020204" pitchFamily="34" charset="0"/>
              </a:rPr>
              <a:t> </a:t>
            </a:r>
          </a:p>
          <a:p>
            <a:r>
              <a:rPr lang="fr-FR" sz="2000" dirty="0">
                <a:solidFill>
                  <a:srgbClr val="000000"/>
                </a:solidFill>
                <a:latin typeface="Century Gothic" panose="020B0502020202020204" pitchFamily="34" charset="0"/>
              </a:rPr>
              <a:t>Le centre CESU ou Pajemploi prélèvera directement sur le compte bancaire du particulier employeur, en plus des cotisations sociales, le montant de retenue à la source réalisée puis reversera les sommes ainsi prélevées à l’administration fiscale.</a:t>
            </a:r>
          </a:p>
          <a:p>
            <a:endParaRPr lang="fr-FR" sz="2000" dirty="0">
              <a:solidFill>
                <a:srgbClr val="000000"/>
              </a:solidFill>
              <a:latin typeface="Century Gothic" panose="020B0502020202020204" pitchFamily="34" charset="0"/>
            </a:endParaRPr>
          </a:p>
          <a:p>
            <a:r>
              <a:rPr lang="fr-FR" sz="2000" b="1" dirty="0">
                <a:solidFill>
                  <a:srgbClr val="FF0000"/>
                </a:solidFill>
                <a:latin typeface="Century Gothic" panose="020B0502020202020204" pitchFamily="34" charset="0"/>
              </a:rPr>
              <a:t>L'employeur versera à son salarié un salaire net de prélèvement à la source.</a:t>
            </a:r>
            <a:r>
              <a:rPr lang="fr-FR" sz="2000" dirty="0">
                <a:solidFill>
                  <a:srgbClr val="000000"/>
                </a:solidFill>
                <a:latin typeface="Century Gothic" panose="020B0502020202020204" pitchFamily="34" charset="0"/>
              </a:rPr>
              <a:t> </a:t>
            </a:r>
          </a:p>
          <a:p>
            <a:endParaRPr lang="fr-FR" sz="2000" dirty="0">
              <a:solidFill>
                <a:srgbClr val="000000"/>
              </a:solidFill>
              <a:latin typeface="Century Gothic" panose="020B0502020202020204" pitchFamily="34" charset="0"/>
            </a:endParaRPr>
          </a:p>
          <a:p>
            <a:pPr marL="342900" indent="-342900">
              <a:buFont typeface="Symbol" panose="05050102010706020507" pitchFamily="18" charset="2"/>
              <a:buChar char="Þ"/>
            </a:pPr>
            <a:r>
              <a:rPr lang="fr-FR" sz="2000" b="1" dirty="0">
                <a:solidFill>
                  <a:srgbClr val="FF0000"/>
                </a:solidFill>
                <a:latin typeface="Century Gothic" panose="020B0502020202020204" pitchFamily="34" charset="0"/>
              </a:rPr>
              <a:t>Nécessité d’anticiper </a:t>
            </a:r>
            <a:r>
              <a:rPr lang="fr-FR" sz="2000" dirty="0">
                <a:solidFill>
                  <a:srgbClr val="000000"/>
                </a:solidFill>
                <a:latin typeface="Century Gothic" panose="020B0502020202020204" pitchFamily="34" charset="0"/>
              </a:rPr>
              <a:t>la déclaration pour pouvoir payer le salaire net à l’employé</a:t>
            </a:r>
          </a:p>
        </p:txBody>
      </p:sp>
    </p:spTree>
    <p:extLst>
      <p:ext uri="{BB962C8B-B14F-4D97-AF65-F5344CB8AC3E}">
        <p14:creationId xmlns:p14="http://schemas.microsoft.com/office/powerpoint/2010/main" val="3147259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2C41BBF3-C57D-49CA-96A5-BCDBBF765BD8}"/>
              </a:ext>
            </a:extLst>
          </p:cNvPr>
          <p:cNvSpPr txBox="1">
            <a:spLocks/>
          </p:cNvSpPr>
          <p:nvPr/>
        </p:nvSpPr>
        <p:spPr>
          <a:xfrm>
            <a:off x="641517" y="211699"/>
            <a:ext cx="845583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t>Et les particuliers employeurs</a:t>
            </a:r>
            <a:endParaRPr lang="fr-FR" dirty="0"/>
          </a:p>
        </p:txBody>
      </p:sp>
      <p:pic>
        <p:nvPicPr>
          <p:cNvPr id="5" name="Image 4">
            <a:extLst>
              <a:ext uri="{FF2B5EF4-FFF2-40B4-BE49-F238E27FC236}">
                <a16:creationId xmlns:a16="http://schemas.microsoft.com/office/drawing/2014/main" id="{7E999C17-13B2-421F-B6C2-8DD54EF6F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23" y="1105686"/>
            <a:ext cx="11307753" cy="5449060"/>
          </a:xfrm>
          <a:prstGeom prst="rect">
            <a:avLst/>
          </a:prstGeom>
        </p:spPr>
      </p:pic>
    </p:spTree>
    <p:extLst>
      <p:ext uri="{BB962C8B-B14F-4D97-AF65-F5344CB8AC3E}">
        <p14:creationId xmlns:p14="http://schemas.microsoft.com/office/powerpoint/2010/main" val="29236937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2C41BBF3-C57D-49CA-96A5-BCDBBF765BD8}"/>
              </a:ext>
            </a:extLst>
          </p:cNvPr>
          <p:cNvSpPr txBox="1">
            <a:spLocks/>
          </p:cNvSpPr>
          <p:nvPr/>
        </p:nvSpPr>
        <p:spPr>
          <a:xfrm>
            <a:off x="641517" y="211699"/>
            <a:ext cx="662703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Et les particuliers employeurs</a:t>
            </a:r>
          </a:p>
        </p:txBody>
      </p:sp>
      <p:pic>
        <p:nvPicPr>
          <p:cNvPr id="7" name="Image 6">
            <a:extLst>
              <a:ext uri="{FF2B5EF4-FFF2-40B4-BE49-F238E27FC236}">
                <a16:creationId xmlns:a16="http://schemas.microsoft.com/office/drawing/2014/main" id="{A6B90693-04B3-4BC2-9605-39B6946B4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310" y="0"/>
            <a:ext cx="5450123" cy="6858000"/>
          </a:xfrm>
          <a:prstGeom prst="rect">
            <a:avLst/>
          </a:prstGeom>
        </p:spPr>
      </p:pic>
    </p:spTree>
    <p:extLst>
      <p:ext uri="{BB962C8B-B14F-4D97-AF65-F5344CB8AC3E}">
        <p14:creationId xmlns:p14="http://schemas.microsoft.com/office/powerpoint/2010/main" val="3551411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BD955CF-76B7-4A6D-82DA-3E3033B33222}"/>
              </a:ext>
            </a:extLst>
          </p:cNvPr>
          <p:cNvSpPr>
            <a:spLocks noGrp="1"/>
          </p:cNvSpPr>
          <p:nvPr>
            <p:ph sz="quarter" idx="11"/>
          </p:nvPr>
        </p:nvSpPr>
        <p:spPr>
          <a:xfrm>
            <a:off x="641517" y="211699"/>
            <a:ext cx="8455830" cy="1331913"/>
          </a:xfrm>
        </p:spPr>
        <p:txBody>
          <a:bodyPr/>
          <a:lstStyle/>
          <a:p>
            <a:r>
              <a:rPr lang="fr-FR" dirty="0"/>
              <a:t>Et les particuliers employeurs</a:t>
            </a:r>
          </a:p>
        </p:txBody>
      </p:sp>
      <p:sp>
        <p:nvSpPr>
          <p:cNvPr id="4" name="Rectangle 3">
            <a:extLst>
              <a:ext uri="{FF2B5EF4-FFF2-40B4-BE49-F238E27FC236}">
                <a16:creationId xmlns:a16="http://schemas.microsoft.com/office/drawing/2014/main" id="{628AC939-CFA6-47C7-A8A8-30439A4D2C67}"/>
              </a:ext>
            </a:extLst>
          </p:cNvPr>
          <p:cNvSpPr/>
          <p:nvPr/>
        </p:nvSpPr>
        <p:spPr>
          <a:xfrm>
            <a:off x="3247053" y="1739501"/>
            <a:ext cx="8455830" cy="4216539"/>
          </a:xfrm>
          <a:prstGeom prst="rect">
            <a:avLst/>
          </a:prstGeom>
        </p:spPr>
        <p:txBody>
          <a:bodyPr wrap="square">
            <a:spAutoFit/>
          </a:bodyPr>
          <a:lstStyle/>
          <a:p>
            <a:r>
              <a:rPr lang="fr-FR" sz="2400" dirty="0">
                <a:solidFill>
                  <a:srgbClr val="FF0000"/>
                </a:solidFill>
              </a:rPr>
              <a:t>A compter de 2020</a:t>
            </a:r>
            <a:r>
              <a:rPr lang="fr-FR" sz="2400" dirty="0"/>
              <a:t>, les centres Pajemploi et CESU devraient proposer à titre </a:t>
            </a:r>
            <a:r>
              <a:rPr lang="fr-FR" sz="2400" b="1" dirty="0">
                <a:solidFill>
                  <a:srgbClr val="FF0000"/>
                </a:solidFill>
              </a:rPr>
              <a:t>optionnel</a:t>
            </a:r>
            <a:r>
              <a:rPr lang="fr-FR" sz="2400" dirty="0"/>
              <a:t>, un service </a:t>
            </a:r>
            <a:r>
              <a:rPr lang="fr-FR" sz="2800" b="1" dirty="0">
                <a:solidFill>
                  <a:srgbClr val="FF0000"/>
                </a:solidFill>
              </a:rPr>
              <a:t>« tout en un »</a:t>
            </a:r>
          </a:p>
          <a:p>
            <a:endParaRPr lang="fr-FR" sz="2400" dirty="0"/>
          </a:p>
          <a:p>
            <a:r>
              <a:rPr lang="fr-FR" sz="2400" dirty="0"/>
              <a:t>Le particulier employeur s’acquitte du paiement du salaire auprès de l’employé </a:t>
            </a:r>
            <a:r>
              <a:rPr lang="fr-FR" sz="2400" b="1" dirty="0">
                <a:solidFill>
                  <a:srgbClr val="FF0000"/>
                </a:solidFill>
              </a:rPr>
              <a:t>par l’intermédiaire</a:t>
            </a:r>
            <a:r>
              <a:rPr lang="fr-FR" sz="2400" dirty="0"/>
              <a:t> de ces organismes, en leur confiant l’intégralité du processus de rémunération et d’octroi de l’ensemble des aides auxquelles l’employeur peut prétendre. </a:t>
            </a:r>
          </a:p>
          <a:p>
            <a:endParaRPr lang="fr-FR" sz="2400" dirty="0">
              <a:solidFill>
                <a:srgbClr val="000000"/>
              </a:solidFill>
            </a:endParaRPr>
          </a:p>
          <a:p>
            <a:r>
              <a:rPr lang="fr-FR" sz="2400" dirty="0">
                <a:solidFill>
                  <a:srgbClr val="000000"/>
                </a:solidFill>
              </a:rPr>
              <a:t>L’employeur ne règlerait que le CESU ou le Pajemploi</a:t>
            </a:r>
          </a:p>
          <a:p>
            <a:endParaRPr lang="fr-FR" sz="2400" dirty="0">
              <a:solidFill>
                <a:srgbClr val="000000"/>
              </a:solidFill>
            </a:endParaRPr>
          </a:p>
          <a:p>
            <a:r>
              <a:rPr lang="fr-FR" sz="2400" dirty="0">
                <a:solidFill>
                  <a:srgbClr val="000000"/>
                </a:solidFill>
              </a:rPr>
              <a:t>L’accord du salarié est obligatoire</a:t>
            </a:r>
          </a:p>
        </p:txBody>
      </p:sp>
      <p:pic>
        <p:nvPicPr>
          <p:cNvPr id="5" name="Image 4">
            <a:extLst>
              <a:ext uri="{FF2B5EF4-FFF2-40B4-BE49-F238E27FC236}">
                <a16:creationId xmlns:a16="http://schemas.microsoft.com/office/drawing/2014/main" id="{562F5D39-E1DC-4449-82BE-D3CCFC925306}"/>
              </a:ext>
            </a:extLst>
          </p:cNvPr>
          <p:cNvPicPr>
            <a:picLocks noChangeAspect="1"/>
          </p:cNvPicPr>
          <p:nvPr/>
        </p:nvPicPr>
        <p:blipFill>
          <a:blip r:embed="rId2"/>
          <a:stretch>
            <a:fillRect/>
          </a:stretch>
        </p:blipFill>
        <p:spPr>
          <a:xfrm rot="20208091">
            <a:off x="252274" y="2013444"/>
            <a:ext cx="2764811" cy="1848342"/>
          </a:xfrm>
          <a:prstGeom prst="rect">
            <a:avLst/>
          </a:prstGeom>
        </p:spPr>
      </p:pic>
    </p:spTree>
    <p:extLst>
      <p:ext uri="{BB962C8B-B14F-4D97-AF65-F5344CB8AC3E}">
        <p14:creationId xmlns:p14="http://schemas.microsoft.com/office/powerpoint/2010/main" val="3738808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2C41BBF3-C57D-49CA-96A5-BCDBBF765BD8}"/>
              </a:ext>
            </a:extLst>
          </p:cNvPr>
          <p:cNvSpPr txBox="1">
            <a:spLocks/>
          </p:cNvSpPr>
          <p:nvPr/>
        </p:nvSpPr>
        <p:spPr>
          <a:xfrm>
            <a:off x="641517" y="211699"/>
            <a:ext cx="8455830" cy="1331913"/>
          </a:xfrm>
          <a:prstGeom prst="rect">
            <a:avLst/>
          </a:prstGeom>
        </p:spPr>
        <p:txBody>
          <a:bodyPr vert="horz"/>
          <a:lstStyle>
            <a:lvl1pPr marL="0" indent="0" algn="l" defTabSz="457200" rtl="0" eaLnBrk="1" latinLnBrk="0" hangingPunct="1">
              <a:lnSpc>
                <a:spcPts val="4000"/>
              </a:lnSpc>
              <a:spcBef>
                <a:spcPts val="0"/>
              </a:spcBef>
              <a:buFontTx/>
              <a:buNone/>
              <a:defRPr sz="4000" kern="1200" cap="all" baseline="0">
                <a:solidFill>
                  <a:srgbClr val="606060"/>
                </a:solidFill>
                <a:latin typeface="Raleway ExtraBold"/>
                <a:ea typeface="+mn-ea"/>
                <a:cs typeface="+mn-cs"/>
              </a:defRPr>
            </a:lvl1pPr>
            <a:lvl2pPr marL="0" indent="0" algn="l" defTabSz="457200" rtl="0" eaLnBrk="1" latinLnBrk="0" hangingPunct="1">
              <a:lnSpc>
                <a:spcPts val="4000"/>
              </a:lnSpc>
              <a:spcBef>
                <a:spcPts val="0"/>
              </a:spcBef>
              <a:buFontTx/>
              <a:buNone/>
              <a:defRPr sz="4000" b="0" i="0" kern="1200" cap="all" baseline="0">
                <a:solidFill>
                  <a:srgbClr val="606060"/>
                </a:solidFill>
                <a:latin typefac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Et les particuliers</a:t>
            </a:r>
          </a:p>
          <a:p>
            <a:r>
              <a:rPr lang="fr-FR" dirty="0"/>
              <a:t>employeurs</a:t>
            </a:r>
          </a:p>
        </p:txBody>
      </p:sp>
      <p:grpSp>
        <p:nvGrpSpPr>
          <p:cNvPr id="9" name="Groupe 8">
            <a:extLst>
              <a:ext uri="{FF2B5EF4-FFF2-40B4-BE49-F238E27FC236}">
                <a16:creationId xmlns:a16="http://schemas.microsoft.com/office/drawing/2014/main" id="{A83ECE20-27A3-47BA-8EAB-76F0508D417F}"/>
              </a:ext>
            </a:extLst>
          </p:cNvPr>
          <p:cNvGrpSpPr/>
          <p:nvPr/>
        </p:nvGrpSpPr>
        <p:grpSpPr>
          <a:xfrm>
            <a:off x="886408" y="1755311"/>
            <a:ext cx="4478693" cy="818276"/>
            <a:chOff x="839755" y="1096573"/>
            <a:chExt cx="4478693" cy="818276"/>
          </a:xfrm>
        </p:grpSpPr>
        <p:pic>
          <p:nvPicPr>
            <p:cNvPr id="4" name="Image 3">
              <a:extLst>
                <a:ext uri="{FF2B5EF4-FFF2-40B4-BE49-F238E27FC236}">
                  <a16:creationId xmlns:a16="http://schemas.microsoft.com/office/drawing/2014/main" id="{05457CAB-49F5-4084-9183-0CB65AC7D391}"/>
                </a:ext>
              </a:extLst>
            </p:cNvPr>
            <p:cNvPicPr>
              <a:picLocks noChangeAspect="1"/>
            </p:cNvPicPr>
            <p:nvPr/>
          </p:nvPicPr>
          <p:blipFill rotWithShape="1">
            <a:blip r:embed="rId2">
              <a:extLst>
                <a:ext uri="{28A0092B-C50C-407E-A947-70E740481C1C}">
                  <a14:useLocalDpi xmlns:a14="http://schemas.microsoft.com/office/drawing/2010/main" val="0"/>
                </a:ext>
              </a:extLst>
            </a:blip>
            <a:srcRect l="2269" t="12586" r="51909" b="18405"/>
            <a:stretch/>
          </p:blipFill>
          <p:spPr>
            <a:xfrm>
              <a:off x="839755" y="1096573"/>
              <a:ext cx="4002833" cy="447039"/>
            </a:xfrm>
            <a:prstGeom prst="rect">
              <a:avLst/>
            </a:prstGeom>
          </p:spPr>
        </p:pic>
        <p:pic>
          <p:nvPicPr>
            <p:cNvPr id="6" name="Image 5">
              <a:extLst>
                <a:ext uri="{FF2B5EF4-FFF2-40B4-BE49-F238E27FC236}">
                  <a16:creationId xmlns:a16="http://schemas.microsoft.com/office/drawing/2014/main" id="{79016227-FC75-4626-8858-559B1AAB1F85}"/>
                </a:ext>
              </a:extLst>
            </p:cNvPr>
            <p:cNvPicPr>
              <a:picLocks noChangeAspect="1"/>
            </p:cNvPicPr>
            <p:nvPr/>
          </p:nvPicPr>
          <p:blipFill rotWithShape="1">
            <a:blip r:embed="rId2">
              <a:extLst>
                <a:ext uri="{28A0092B-C50C-407E-A947-70E740481C1C}">
                  <a14:useLocalDpi xmlns:a14="http://schemas.microsoft.com/office/drawing/2010/main" val="0"/>
                </a:ext>
              </a:extLst>
            </a:blip>
            <a:srcRect l="47343" t="18404" r="1388" b="24288"/>
            <a:stretch/>
          </p:blipFill>
          <p:spPr>
            <a:xfrm>
              <a:off x="839755" y="1543612"/>
              <a:ext cx="4478693" cy="371237"/>
            </a:xfrm>
            <a:prstGeom prst="rect">
              <a:avLst/>
            </a:prstGeom>
          </p:spPr>
        </p:pic>
      </p:grpSp>
      <p:pic>
        <p:nvPicPr>
          <p:cNvPr id="8" name="Image 7">
            <a:extLst>
              <a:ext uri="{FF2B5EF4-FFF2-40B4-BE49-F238E27FC236}">
                <a16:creationId xmlns:a16="http://schemas.microsoft.com/office/drawing/2014/main" id="{8BEF0DB7-3FCB-4A2B-8CFD-8345AAC31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171" y="0"/>
            <a:ext cx="4402336" cy="6858000"/>
          </a:xfrm>
          <a:prstGeom prst="rect">
            <a:avLst/>
          </a:prstGeom>
        </p:spPr>
      </p:pic>
    </p:spTree>
    <p:extLst>
      <p:ext uri="{BB962C8B-B14F-4D97-AF65-F5344CB8AC3E}">
        <p14:creationId xmlns:p14="http://schemas.microsoft.com/office/powerpoint/2010/main" val="1022260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4BC79-A440-42DC-B6CC-4BE016D78747}"/>
              </a:ext>
            </a:extLst>
          </p:cNvPr>
          <p:cNvSpPr/>
          <p:nvPr/>
        </p:nvSpPr>
        <p:spPr>
          <a:xfrm>
            <a:off x="8006862" y="1348154"/>
            <a:ext cx="2684584" cy="1793631"/>
          </a:xfrm>
          <a:prstGeom prst="rect">
            <a:avLst/>
          </a:prstGeom>
          <a:solidFill>
            <a:srgbClr val="009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contenu 1">
            <a:extLst>
              <a:ext uri="{FF2B5EF4-FFF2-40B4-BE49-F238E27FC236}">
                <a16:creationId xmlns:a16="http://schemas.microsoft.com/office/drawing/2014/main" id="{88EE11B3-C7B9-4A4A-8CED-95F9F667C687}"/>
              </a:ext>
            </a:extLst>
          </p:cNvPr>
          <p:cNvSpPr>
            <a:spLocks noGrp="1"/>
          </p:cNvSpPr>
          <p:nvPr>
            <p:ph sz="quarter" idx="10"/>
          </p:nvPr>
        </p:nvSpPr>
        <p:spPr>
          <a:xfrm>
            <a:off x="750277" y="581003"/>
            <a:ext cx="10691445" cy="2847997"/>
          </a:xfrm>
        </p:spPr>
        <p:txBody>
          <a:bodyPr/>
          <a:lstStyle/>
          <a:p>
            <a:r>
              <a:rPr lang="fr-FR" sz="4400" dirty="0"/>
              <a:t>Nos SUPPORTS SUR AUDITIA.FR</a:t>
            </a:r>
          </a:p>
          <a:p>
            <a:endParaRPr lang="fr-FR" sz="4400" dirty="0"/>
          </a:p>
          <a:p>
            <a:r>
              <a:rPr lang="fr-FR" sz="3200" cap="none" dirty="0"/>
              <a:t>Rubrique « Actualités et outils »/ Prélèvement à la source/ du côté des employeurs</a:t>
            </a:r>
          </a:p>
        </p:txBody>
      </p:sp>
      <p:pic>
        <p:nvPicPr>
          <p:cNvPr id="5" name="Image 4">
            <a:extLst>
              <a:ext uri="{FF2B5EF4-FFF2-40B4-BE49-F238E27FC236}">
                <a16:creationId xmlns:a16="http://schemas.microsoft.com/office/drawing/2014/main" id="{0385EE60-5DA4-43B9-9074-6F5A9607E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1785"/>
            <a:ext cx="12192000" cy="4964545"/>
          </a:xfrm>
          <a:prstGeom prst="rect">
            <a:avLst/>
          </a:prstGeom>
        </p:spPr>
      </p:pic>
    </p:spTree>
    <p:extLst>
      <p:ext uri="{BB962C8B-B14F-4D97-AF65-F5344CB8AC3E}">
        <p14:creationId xmlns:p14="http://schemas.microsoft.com/office/powerpoint/2010/main" val="1090301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8EE11B3-C7B9-4A4A-8CED-95F9F667C687}"/>
              </a:ext>
            </a:extLst>
          </p:cNvPr>
          <p:cNvSpPr>
            <a:spLocks noGrp="1"/>
          </p:cNvSpPr>
          <p:nvPr>
            <p:ph sz="quarter" idx="10"/>
          </p:nvPr>
        </p:nvSpPr>
        <p:spPr/>
        <p:txBody>
          <a:bodyPr/>
          <a:lstStyle/>
          <a:p>
            <a:r>
              <a:rPr lang="fr-FR" dirty="0"/>
              <a:t>merci</a:t>
            </a:r>
          </a:p>
        </p:txBody>
      </p:sp>
    </p:spTree>
    <p:extLst>
      <p:ext uri="{BB962C8B-B14F-4D97-AF65-F5344CB8AC3E}">
        <p14:creationId xmlns:p14="http://schemas.microsoft.com/office/powerpoint/2010/main" val="1619229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TIMING" val="|48.1"/>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m51bGwsIlZlcnNpb24iOnsiJGlkIjoiMiIsIlZlcnNpb24iOiIzLjEuMSIsIk9yaWdpbmFsQXNzZW1ibHlWZXJzaW9uIjoiMy4yMi4wMS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zEsIkciOjczLCJCIjoxMjV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yMzQsIkciOjIyLCJCIjozMH19LCJMaW5lV2VpZ2h0IjoxLjAsIkxpbmVUeXBlIjowLCJQYXJlbnRTdHlsZSI6bnVsbH0sIklzQmVsb3dUaW1lYmFuZCI6ZmFsc2UsIkhpZGVEYXRlIjpmYWxzZSwiU2hhcGVTaXplIjoxLCJTcGFjaW5nIjoy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guMCwiSGVpZ2h0IjoyMC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x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AsIlZlcnRpY2FsQWxpZ25tZW50IjowLCJTbWFydEZvcmVncm91bmQiOm51bGw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A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iwiU2hhcGVUaGlja25lc3MiOjE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TWFyZ2luIjp7IiRpZCI6Ijk0IiwiVG9wIjowLCJMZWZ0IjowLCJSaWdodCI6MCwiQm90dG9tIjowfSwiUGFkZGluZyI6eyIkaWQiOiI5NSIsIlRvcCI6MCwiTGVmdCI6MCwiUmlnaHQiOjAsIkJvdHRvbSI6MH0sIkJhY2tncm91bmQiOnsiJGlkIjoiOTYiLCJDb2xvciI6eyIkcmVmIjoiMjAifX0sIklzVmlzaWJsZSI6dHJ1ZSwiV2lkdGgiOjAuMCwiSGVpZ2h0IjowLjAsIkJvcmRlclN0eWxlIjpudWxsLCJQYXJlbnRTdHlsZSI6bnVsbH0sIkhvcml6b250YWxDb25uZWN0b3JTdHlsZSI6eyIkaWQiOiI5NyIsIkxpbmVDb2xvciI6eyIkaWQiOiI5OCIsIiR0eXBlIjoiTkxSRS5Db21tb24uRG9tLlNvbGlkQ29sb3JCcnVzaCwgTkxSRS5Db21tb24iLCJDb2xvciI6eyIkaWQiOiI5OSIsIkEiOjI1NSwiUiI6MjA0LCJHIjoyMDQsIkIiOjIwNH19LCJMaW5lV2VpZ2h0IjoxLjAsIkxpbmVUeXBlIjowLCJQYXJlbnRTdHlsZSI6bnVsbH0sIlZlcnRpY2FsQ29ubmVjdG9yU3R5bGUiOnsiJGlkIjoiMTAwIiwiTGluZUNvbG9yIjp7IiRpZCI6IjEwMSIsIiR0eXBlIjoiTkxSRS5Db21tb24uRG9tLlNvbGlkQ29sb3JCcnVzaCwgTkxSRS5Db21tb24iLCJDb2xvciI6eyIkaWQiOiIxMDI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Y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xLCJGb250TmFtZSI6IkNhbGlicmkiLCJJc0JvbGQiOnRydWUsIklzSXRhbGljIjpmYWxzZSwiSXNVbmRlcmxpbmVkIjpmYWxzZSwiUGFyZW50U3R5bGUiOm51bGx9LCJBdXRvU2l6ZSI6MCwiRm9yZWdyb3VuZCI6eyIkaWQiOiIxMTMiLCJDb2xvciI6eyIkaWQiOiIxMTQiLCJBIjoyNTUsIlIiOjAsIkciOjAsIkIiOjB9fSwiTWF4V2lkdGgiOjk2MC4wLCJNYXhIZWlnaHQiOiJJbmZpbml0eSIsIlNtYXJ0Rm9yZWdyb3VuZElzQWN0aXZlIjpmYWxzZSwiSG9yaXpvbnRhbEFsaWdubWVudCI6MSwiVmVydGljYWxBbGlnbm1lbnQiOjAsIlNtYXJ0Rm9yZWdyb3VuZCI6bnVsb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EwLCJGb250TmFtZSI6IkNhbGlicmkiLCJJc0JvbGQiOmZhbHNlLCJJc0l0YWxpYyI6ZmFsc2UsIklzVW5kZXJsaW5lZCI6ZmFsc2UsIlBhcmVudFN0eWxlIjpudWxsfSwiQXV0b1NpemUiOjAsIkZvcmVncm91bmQiOnsiJGlkIjoiMTIwIiwiQ29sb3IiOnsiJGlkIjoiMTIxIiwiQSI6MjU1LCJSIjo2OCwiRyI6ODQsIkIiOjEwNn19LCJNYXhXaWR0aCI6MjAwLjAsIk1heEhlaWdodCI6IkluZmluaXR5IiwiU21hcnRGb3JlZ3JvdW5kSXNBY3RpdmUiOmZhbHNlLCJIb3Jpem9udGFsQWxpZ25tZW50IjowLCJWZXJ0aWNhbEFsaWdubWVudCI6MCwiU21hcnRGb3JlZ3JvdW5kIjpudWxsLCJNYXJnaW4iOnsiJGlkIjoiMTIyIiwiVG9wIjowLCJMZWZ0IjowLCJSaWdodCI6MCwiQm90dG9tIjowfSwiUGFkZGluZyI6eyIkaWQiOiIxMjMiLCJUb3AiOjAsIkxlZnQiOjAsIlJpZ2h0IjowLCJCb3R0b20iOjB9LCJCYWNrZ3JvdW5kIjp7IiRpZCI6IjEyNCIsIkNvbG9yIjp7IiRyZWYiOiIyMCJ9fSwiSXNWaXNpYmxlIjp0cnVlLCJXaWR0aCI6MC4wLCJIZWlnaHQiOjAuMCwiQm9yZGVyU3R5bGUiOm51bGwsIlBhcmVudFN0eWxlIjpudWxsfSwiRGF0ZUZvcm1hdCI6eyIkaWQiOiIxMjU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kR1cmF0aW9uRm9ybWF0IjpmYWxzZSwiRHVyYXRpb25Qb3NpdGlvbiI6ZmFsc2UsIkVuZERhdGVQb3NpdGlvbiI6ZmFsc2UsIklzQmVsb3dUaW1lYmFuZCI6ZmFsc2UsIlBlcmNlbnRhZ2VDb21wbGV0ZWRQb3NpdGlvbiI6ZmFsc2UsIlNoYXBlIjpmYWxzZSwiU2hhcGVUaGlja25lc3MiOmZhbHNlLCJTcGFjaW5nIjpmYWxzZSwiU3RhcnREYXRlUG9zaXRpb24iOmZhbHNlLCJUaXRsZVBvc2l0aW9uIjpmYWxzZSwiRGF0ZUZvcm1hdCI6ZmFsc2UsIklzVmlzaWJsZSI6ZmFsc2UsIk1hcmdpbiI6ZmFsc2V9fSwiU2hvd0VsYXBzZWRUaW1lR3JhZGllbnRTdHlsZSI6ZmFsc2V9LCJTY2FsZSI6eyIkaWQiOiIxMjciLCJTdGFydERhdGUiOiIwMDAxLTAxLTAxVDAwOjAwOjAwIiwiRW5kRGF0ZSI6IjIwMjAtMTItMzFUMjM6NTk6MDAiLCJGb3JtYXQiOiJNTU0iLCJUeXBlIjo0LCJBdXRvRGF0ZVJhbmdlIjp0cnVlLCJXb3JraW5nRGF5cyI6MTI3LCJUb2RheU1hcmtlclRleHQiOiJBdWpvdXJkJ2h1aSIsIkF1dG9TY2FsZVR5cGUiOnRydWV9LCJNaWxlc3RvbmVzIjpbeyIkaWQiOiIxMjgiLCJEYXRlIjoiMjAxOS0wMS0wMVQyMzo1OTowMFoiLCJTdHlsZSI6eyIkaWQiOiIxMjkiLCJTaGFwZSI6MiwiQ29ubmVjdG9yTWFyZ2luIjp7IiRyZWYiOiI1NCJ9LCJDb25uZWN0b3JTdHlsZSI6eyIkaWQiOiIxMzAiLCJMaW5lQ29sb3IiOnsiJHJlZiI6IjU2In0sIkxpbmVXZWlnaHQiOjEuMCwiTGluZVR5cGUiOjAsIlBhcmVudFN0eWxlIjpudWxsfSwiSXNCZWxvd1RpbWViYW5kIjpmYWxzZSwiSGlkZURhdGUiOmZhbHNlLCJTaGFwZVNpemUiOjEsIlNwYWNpbmciOjIuMCwiUGFkZGluZyI6eyIkcmVmIjoiNTgifSwiU2hhcGVTdHlsZSI6eyIkaWQiOiIxMzEiLCJNYXJnaW4iOnsiJHJlZiI6IjYwIn0sIlBhZGRpbmciOnsiJHJlZiI6IjYxIn0sIkJhY2tncm91bmQiOnsiJGlkIjoiMTMyIiwiQ29sb3IiOnsiJGlkIjoiMTMzIiwiQSI6MjU1LCJSIjoyMzQsIkciOjIyLCJCIjozMH19LCJJc1Zpc2libGUiOnRydWUsIldpZHRoIjoxOC4wLCJIZWlnaHQiOjIwLjAsIkJvcmRlclN0eWxlIjp7IiRpZCI6IjEzNCIsIkxpbmVDb2xvciI6eyIkcmVmIjoiNjUifSwiTGluZVdlaWdodCI6MC4wLCJMaW5lVHlwZSI6MCwiUGFyZW50U3R5bGUiOm51bGx9LCJQYXJlbnRTdHlsZSI6bnVsbH0sIlRpdGxlU3R5bGUiOnsiJGlkIjoiMTM1IiwiRm9udFNldHRpbmdzIjp7IiRpZCI6IjEzNi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TM3IiwiTGluZUNvbG9yIjpudWxsLCJMaW5lV2VpZ2h0IjowLjAsIkxpbmVUeXBlIjowLCJQYXJlbnRTdHlsZSI6bnVsbH0sIlBhcmVudFN0eWxlIjpudWxsfSwiRGF0ZVN0eWxlIjp7IiRpZCI6IjEzOCIsIkZvbnRTZXR0aW5ncyI6eyIkaWQiOiIxMzk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xNDAiLCJMaW5lQ29sb3IiOm51bGwsIkxpbmVXZWlnaHQiOjAuMCwiTGluZVR5cGUiOjAsIlBhcmVudFN0eWxlIjpudWxsfSwiUGFyZW50U3R5bGUiOm51bGx9LCJEYXRlRm9ybWF0Ijp7IiRyZWYiOiI4MSJ9LCJJc1Zpc2libGUiOnRydWUsIlBhcmVudFN0eWxlIjpudWxsfSwiSW5kZXgiOjQsIlBlcmNlbnRhZ2VDb21wbGV0ZSI6bnVsbCwiUG9zaXRpb24iOnsiUmF0aW8iOjAuMCwiSXNDdXN0b20iOmZhbHNlfSwiRGF0ZUZvcm1hdCI6eyIkcmVmIjoiODEifSwiSWQiOiI5MmQ0ZmQ3OC1jNGE4LTQxZmQtOWZhNi01NWQ0YmJhMDRhYjAiLCJJbXBvcnRJZCI6bnVsbCwiVGl0bGUiOiJEw6lidXQgZHUgUEFTIiwiTm90ZSI6bnVsbCwiSHlwZXJsaW5rIjpudWxsLCJJc0NoYW5nZWQiOmZhbHNlLCJJc05ldyI6ZmFsc2V9LHsiJGlkIjoiMTQxIiwiRGF0ZSI6IjIwMTgtMDUtMDFUMDA6MDA6MDBaIiwiU3R5bGUiOnsiJGlkIjoiMTQyIiwiU2hhcGUiOjIsIkNvbm5lY3Rvck1hcmdpbiI6eyIkcmVmIjoiNTQifSwiQ29ubmVjdG9yU3R5bGUiOnsiJGlkIjoiMTQzIiwiTGluZUNvbG9yIjp7IiRpZCI6IjE0NCIsIiR0eXBlIjoiTkxSRS5Db21tb24uRG9tLlNvbGlkQ29sb3JCcnVzaCwgTkxSRS5Db21tb24iLCJDb2xvciI6eyIkaWQiOiIxNDUiLCJBIjoyNTUsIlIiOjE1MCwiRyI6MjE0LCJCIjo2Nn19LCJMaW5lV2VpZ2h0IjoxLjAsIkxpbmVUeXBlIjowLCJQYXJlbnRTdHlsZSI6bnVsbH0sIklzQmVsb3dUaW1lYmFuZCI6ZmFsc2UsIkhpZGVEYXRlIjpmYWxzZSwiU2hhcGVTaXplIjoxLCJTcGFjaW5nIjoyLjAsIlBhZGRpbmciOnsiJHJlZiI6IjU4In0sIlNoYXBlU3R5bGUiOnsiJGlkIjoiMTQ2IiwiTWFyZ2luIjp7IiRyZWYiOiI2MCJ9LCJQYWRkaW5nIjp7IiRyZWYiOiI2MSJ9LCJCYWNrZ3JvdW5kIjp7IiRpZCI6IjE0NyIsIkNvbG9yIjp7IiRpZCI6IjE0OCIsIkEiOjI1NSwiUiI6MTUwLCJHIjoyMTQsIkIiOjY2fX0sIklzVmlzaWJsZSI6dHJ1ZSwiV2lkdGgiOjE4LjAsIkhlaWdodCI6MjAuMCwiQm9yZGVyU3R5bGUiOnsiJGlkIjoiMTQ5IiwiTGluZUNvbG9yIjp7IiRyZWYiOiI2NSJ9LCJMaW5lV2VpZ2h0IjowLjAsIkxpbmVUeXBlIjowLCJQYXJlbnRTdHlsZSI6bnVsbH0sIlBhcmVudFN0eWxlIjpudWxsfSwiVGl0bGVTdHlsZSI6eyIkaWQiOiIxNTAiLCJGb250U2V0dGluZ3MiOnsiJGlkIjoiMTUxIiwiRm9udFNpemUiOjExLCJGb250TmFtZSI6IkNhbGlicmkiLCJJc0JvbGQiOnRydWUsIklzSXRhbGljIjpmYWxzZSwiSXNVbmRlcmxpbmVkIjpmYWxzZSwiUGFyZW50U3R5bGUiOm51bGx9LCJBdXRvU2l6ZSI6MCwiRm9yZWdyb3VuZCI6eyIkaWQiOiIxNTIiLCJDb2xvciI6eyIkcmVmIjoiNzAifX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TUzIiwiTGluZUNvbG9yIjpudWxsLCJMaW5lV2VpZ2h0IjowLjAsIkxpbmVUeXBlIjowLCJQYXJlbnRTdHlsZSI6bnVsbH0sIlBhcmVudFN0eWxlIjpudWxsfSwiRGF0ZVN0eWxlIjp7IiRpZCI6IjE1NCIsIkZvbnRTZXR0aW5ncyI6eyIkaWQiOiIxNTUiLCJGb250U2l6ZSI6MTAsIkZvbnROYW1lIjoiQ2FsaWJyaSIsIklzQm9sZCI6ZmFsc2UsIklzSXRhbGljIjpmYWxzZSwiSXNVbmRlcmxpbmVkIjpmYWxzZSwiUGFyZW50U3R5bGUiOm51bGx9LCJBdXRvU2l6ZSI6MCwiRm9yZWdyb3VuZCI6eyIkaWQiOiIxNTYiLCJDb2xvciI6eyIkcmVmIjoiNzcifX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U3IiwiTGluZUNvbG9yIjpudWxsLCJMaW5lV2VpZ2h0IjowLjAsIkxpbmVUeXBlIjowLCJQYXJlbnRTdHlsZSI6bnVsbH0sIlBhcmVudFN0eWxlIjpudWxsfSwiRGF0ZUZvcm1hdCI6eyIkcmVmIjoiODEifSwiSXNWaXNpYmxlIjp0cnVlLCJQYXJlbnRTdHlsZSI6bnVsbH0sIkluZGV4Ijo1LCJQZXJjZW50YWdlQ29tcGxldGUiOm51bGwsIlBvc2l0aW9uIjp7IlJhdGlvIjowLjAsIklzQ3VzdG9tIjpmYWxzZX0sIkRhdGVGb3JtYXQiOnsiJHJlZiI6IjgxIn0sIklkIjoiN2EwYWZiZWQtMDBlMi00MjM3LWJhMmEtYzVkYTIyYmE2ZjVjIiwiSW1wb3J0SWQiOm51bGwsIlRpdGxlIjoiRMOpY2xhcmF0aW9uIGRlIHJldmVudXMgMjAxNyIsIk5vdGUiOm51bGwsIkh5cGVybGluayI6bnVsbCwiSXNDaGFuZ2VkIjpmYWxzZSwiSXNOZXciOmZhbHNlfSx7IiRpZCI6IjE1OCIsIkRhdGUiOiIyMDE5LTA1LTAxVDIzOjU5OjAwWiIsIlN0eWxlIjp7IiRpZCI6IjE1OSIsIlNoYXBlIjoyLCJDb25uZWN0b3JNYXJnaW4iOnsiJHJlZiI6IjU0In0sIkNvbm5lY3RvclN0eWxlIjp7IiRpZCI6IjE2MCIsIkxpbmVDb2xvciI6eyIkaWQiOiIxNjEiLCIkdHlwZSI6Ik5MUkUuQ29tbW9uLkRvbS5Tb2xpZENvbG9yQnJ1c2gsIE5MUkUuQ29tbW9uIiwiQ29sb3IiOnsiJGlkIjoiMTYyIiwiQSI6MjU1LCJSIjoxNTAsIkciOjIxNCwiQiI6NjZ9fSwiTGluZVdlaWdodCI6MS4wLCJMaW5lVHlwZSI6MCwiUGFyZW50U3R5bGUiOm51bGx9LCJJc0JlbG93VGltZWJhbmQiOmZhbHNlLCJIaWRlRGF0ZSI6ZmFsc2UsIlNoYXBlU2l6ZSI6MSwiU3BhY2luZyI6Mi4wLCJQYWRkaW5nIjp7IiRyZWYiOiI1OCJ9LCJTaGFwZVN0eWxlIjp7IiRpZCI6IjE2MyIsIk1hcmdpbiI6eyIkcmVmIjoiNjAifSwiUGFkZGluZyI6eyIkcmVmIjoiNjEifSwiQmFja2dyb3VuZCI6eyIkaWQiOiIxNjQiLCJDb2xvciI6eyIkaWQiOiIxNjUiLCJBIjoyNTUsIlIiOjE1MCwiRyI6MjE0LCJCIjo2Nn19LCJJc1Zpc2libGUiOnRydWUsIldpZHRoIjoxOC4wLCJIZWlnaHQiOjIwLjAsIkJvcmRlclN0eWxlIjp7IiRpZCI6IjE2NiIsIkxpbmVDb2xvciI6eyIkcmVmIjoiNjUifSwiTGluZVdlaWdodCI6MC4wLCJMaW5lVHlwZSI6MCwiUGFyZW50U3R5bGUiOm51bGx9LCJQYXJlbnRTdHlsZSI6bnVsbH0sIlRpdGxlU3R5bGUiOnsiJGlkIjoiMTY3IiwiRm9udFNldHRpbmdzIjp7IiRpZCI6IjE2OCIsIkZvbnRTaXplIjoxMSwiRm9udE5hbWUiOiJDYWxpYnJpIiwiSXNCb2xkIjp0cnVlLCJJc0l0YWxpYyI6ZmFsc2UsIklzVW5kZXJsaW5lZCI6ZmFsc2UsIlBhcmVudFN0eWxlIjpudWxsfSwiQXV0b1NpemUiOjAsIkZvcmVncm91bmQiOnsiJGlkIjoiMTY5IiwiQ29sb3IiOnsiJHJlZiI6IjcwIn1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3MCIsIkxpbmVDb2xvciI6bnVsbCwiTGluZVdlaWdodCI6MC4wLCJMaW5lVHlwZSI6MCwiUGFyZW50U3R5bGUiOm51bGx9LCJQYXJlbnRTdHlsZSI6bnVsbH0sIkRhdGVTdHlsZSI6eyIkaWQiOiIxNzEiLCJGb250U2V0dGluZ3MiOnsiJGlkIjoiMTcyIiwiRm9udFNpemUiOjEwLCJGb250TmFtZSI6IkNhbGlicmkiLCJJc0JvbGQiOmZhbHNlLCJJc0l0YWxpYyI6ZmFsc2UsIklzVW5kZXJsaW5lZCI6ZmFsc2UsIlBhcmVudFN0eWxlIjpudWxsfSwiQXV0b1NpemUiOjAsIkZvcmVncm91bmQiOnsiJGlkIjoiMTczIiwiQ29sb3IiOnsiJHJlZiI6Ijc3In1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E3NCIsIkxpbmVDb2xvciI6bnVsbCwiTGluZVdlaWdodCI6MC4wLCJMaW5lVHlwZSI6MCwiUGFyZW50U3R5bGUiOm51bGx9LCJQYXJlbnRTdHlsZSI6bnVsbH0sIkRhdGVGb3JtYXQiOnsiJHJlZiI6IjgxIn0sIklzVmlzaWJsZSI6dHJ1ZSwiUGFyZW50U3R5bGUiOm51bGx9LCJJbmRleCI6NiwiUGVyY2VudGFnZUNvbXBsZXRlIjpudWxsLCJQb3NpdGlvbiI6eyJSYXRpbyI6MC4wLCJJc0N1c3RvbSI6ZmFsc2V9LCJEYXRlRm9ybWF0Ijp7IiRyZWYiOiI4MSJ9LCJJZCI6Ijg1MzlkZTk4LWMzZTQtNGE3ZS1hZjJhLTI4MTg0NTlkYjYxMCIsIkltcG9ydElkIjpudWxsLCJUaXRsZSI6IkTDqWNsYXJhdGlvbiBkZSByZXZlbnVzIDIwMTgiLCJOb3RlIjpudWxsLCJIeXBlcmxpbmsiOm51bGwsIklzQ2hhbmdlZCI6ZmFsc2UsIklzTmV3IjpmYWxzZX0seyIkaWQiOiIxNzUiLCJEYXRlIjoiMjAxOC0wOS0xNVQyMzo1OTowMFoiLCJTdHlsZSI6eyIkaWQiOiIxNzYiLCJTaGFwZSI6MiwiQ29ubmVjdG9yTWFyZ2luIjp7IiRyZWYiOiI1NCJ9LCJDb25uZWN0b3JTdHlsZSI6eyIkaWQiOiIxNzciLCJMaW5lQ29sb3IiOnsiJGlkIjoiMTc4IiwiJHR5cGUiOiJOTFJFLkNvbW1vbi5Eb20uU29saWRDb2xvckJydXNoLCBOTFJFLkNvbW1vbiIsIkNvbG9yIjp7IiRpZCI6IjE3OSIsIkEiOjI1NSwiUiI6NjgsIkciOjExNCwiQiI6MTk2fX0sIkxpbmVXZWlnaHQiOjEuMCwiTGluZVR5cGUiOjAsIlBhcmVudFN0eWxlIjpudWxsfSwiSXNCZWxvd1RpbWViYW5kIjpmYWxzZSwiSGlkZURhdGUiOmZhbHNlLCJTaGFwZVNpemUiOjEsIlNwYWNpbmciOjIuMCwiUGFkZGluZyI6eyIkcmVmIjoiNTgifSwiU2hhcGVTdHlsZSI6eyIkaWQiOiIxODAiLCJNYXJnaW4iOnsiJHJlZiI6IjYwIn0sIlBhZGRpbmciOnsiJHJlZiI6IjYxIn0sIkJhY2tncm91bmQiOnsiJGlkIjoiMTgxIiwiQ29sb3IiOnsiJGlkIjoiMTgyIiwiQSI6MjU1LCJSIjo2OCwiRyI6MTE0LCJCIjoxOTZ9fSwiSXNWaXNpYmxlIjp0cnVlLCJXaWR0aCI6MTguMCwiSGVpZ2h0IjoyMC4wLCJCb3JkZXJTdHlsZSI6eyIkaWQiOiIxODMiLCJMaW5lQ29sb3IiOnsiJHJlZiI6IjY1In0sIkxpbmVXZWlnaHQiOjAuMCwiTGluZVR5cGUiOjAsIlBhcmVudFN0eWxlIjpudWxsfSwiUGFyZW50U3R5bGUiOm51bGx9LCJUaXRsZVN0eWxlIjp7IiRpZCI6IjE4NCIsIkZvbnRTZXR0aW5ncyI6eyIkaWQiOiIxODU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4NiIsIkxpbmVDb2xvciI6bnVsbCwiTGluZVdlaWdodCI6MC4wLCJMaW5lVHlwZSI6MCwiUGFyZW50U3R5bGUiOm51bGx9LCJQYXJlbnRTdHlsZSI6bnVsbH0sIkRhdGVTdHlsZSI6eyIkaWQiOiIxODciLCJGb250U2V0dGluZ3MiOnsiJGlkIjoiMTg4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g5IiwiTGluZUNvbG9yIjpudWxsLCJMaW5lV2VpZ2h0IjowLjAsIkxpbmVUeXBlIjowLCJQYXJlbnRTdHlsZSI6bnVsbH0sIlBhcmVudFN0eWxlIjpudWxsfSwiRGF0ZUZvcm1hdCI6eyIkcmVmIjoiODEifSwiSXNWaXNpYmxlIjp0cnVlLCJQYXJlbnRTdHlsZSI6bnVsbH0sIkluZGV4Ijo3LCJQZXJjZW50YWdlQ29tcGxldGUiOm51bGwsIlBvc2l0aW9uIjp7IlJhdGlvIjowLjAsIklzQ3VzdG9tIjpmYWxzZX0sIkRhdGVGb3JtYXQiOnsiJHJlZiI6IjgxIn0sIklkIjoiMDNhODhhZGMtNzMxYy00ZDAxLWFhMjUtZjYxZTk3ZWE4ZTExIiwiSW1wb3J0SWQiOm51bGwsIlRpdGxlIjoiUGFpZW1lbnQgZHUgc29sZGUgZCdJUiAyMDE3IG91IHBlcmNlcHRpb24gZGVzIGNyw6lkaXRzIGQnaW1ww7R0cyIsIk5vdGUiOm51bGwsIkh5cGVybGluayI6bnVsbCwiSXNDaGFuZ2VkIjpmYWxzZSwiSXNOZXciOmZhbHNlfSx7IiRpZCI6IjE5MCIsIkRhdGUiOiIyMDE5LTA5LTE1VDIzOjU5OjAwWiIsIlN0eWxlIjp7IiRpZCI6IjE5MSIsIlNoYXBlIjoyLCJDb25uZWN0b3JNYXJnaW4iOnsiJHJlZiI6IjU0In0sIkNvbm5lY3RvclN0eWxlIjp7IiRpZCI6IjE5MiIsIkxpbmVDb2xvciI6eyIkaWQiOiIxOTMiLCIkdHlwZSI6Ik5MUkUuQ29tbW9uLkRvbS5Tb2xpZENvbG9yQnJ1c2gsIE5MUkUuQ29tbW9uIiwiQ29sb3IiOnsiJGlkIjoiMTk0IiwiQSI6MjU1LCJSIjo2OCwiRyI6MTE0LCJCIjoxOTZ9fSwiTGluZVdlaWdodCI6MS4wLCJMaW5lVHlwZSI6MCwiUGFyZW50U3R5bGUiOm51bGx9LCJJc0JlbG93VGltZWJhbmQiOmZhbHNlLCJIaWRlRGF0ZSI6ZmFsc2UsIlNoYXBlU2l6ZSI6MSwiU3BhY2luZyI6Mi4wLCJQYWRkaW5nIjp7IiRyZWYiOiI1OCJ9LCJTaGFwZVN0eWxlIjp7IiRpZCI6IjE5NSIsIk1hcmdpbiI6eyIkcmVmIjoiNjAifSwiUGFkZGluZyI6eyIkcmVmIjoiNjEifSwiQmFja2dyb3VuZCI6eyIkaWQiOiIxOTYiLCJDb2xvciI6eyIkaWQiOiIxOTciLCJBIjoyNTUsIlIiOjY4LCJHIjoxMTQsIkIiOjE5Nn19LCJJc1Zpc2libGUiOnRydWUsIldpZHRoIjoxOC4wLCJIZWlnaHQiOjIwLjAsIkJvcmRlclN0eWxlIjp7IiRpZCI6IjE5OCIsIkxpbmVDb2xvciI6eyIkcmVmIjoiNjUifSwiTGluZVdlaWdodCI6MC4wLCJMaW5lVHlwZSI6MCwiUGFyZW50U3R5bGUiOm51bGx9LCJQYXJlbnRTdHlsZSI6bnVsbH0sIlRpdGxlU3R5bGUiOnsiJGlkIjoiMTk5IiwiRm9udFNldHRpbmdzIjp7IiRpZCI6IjIwM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jAxIiwiTGluZUNvbG9yIjpudWxsLCJMaW5lV2VpZ2h0IjowLjAsIkxpbmVUeXBlIjowLCJQYXJlbnRTdHlsZSI6bnVsbH0sIlBhcmVudFN0eWxlIjpudWxsfSwiRGF0ZVN0eWxlIjp7IiRpZCI6IjIwMiIsIkZvbnRTZXR0aW5ncyI6eyIkaWQiOiIyMDM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yMDQiLCJMaW5lQ29sb3IiOm51bGwsIkxpbmVXZWlnaHQiOjAuMCwiTGluZVR5cGUiOjAsIlBhcmVudFN0eWxlIjpudWxsfSwiUGFyZW50U3R5bGUiOm51bGx9LCJEYXRlRm9ybWF0Ijp7IiRyZWYiOiI4MSJ9LCJJc1Zpc2libGUiOnRydWUsIlBhcmVudFN0eWxlIjpudWxsfSwiSW5kZXgiOjgsIlBlcmNlbnRhZ2VDb21wbGV0ZSI6bnVsbCwiUG9zaXRpb24iOnsiUmF0aW8iOjAuMCwiSXNDdXN0b20iOmZhbHNlfSwiRGF0ZUZvcm1hdCI6eyIkcmVmIjoiODEifSwiSWQiOiIwNGQxM2RhNy1iYjg0LTRlMWMtODc2Ny0xMDQzY2RhNDcwNWMiLCJJbXBvcnRJZCI6bnVsbCwiVGl0bGUiOiJQYWllbWVudCBkdSBzb2xkZSBkJ0lSIDIwMTggb3UgcGVyY2VwdGlvbiBkZXMgY3LDqWRpdHMgZCdpbXDDtHRzIiwiTm90ZSI6bnVsbCwiSHlwZXJsaW5rIjpudWxsLCJJc0NoYW5nZWQiOmZhbHNlLCJJc05ldyI6ZmFsc2V9LHsiJGlkIjoiMjA1IiwiRGF0ZSI6IjIwMjAtMDktMTVUMjM6NTk6MDBaIiwiU3R5bGUiOnsiJGlkIjoiMjA2IiwiU2hhcGUiOjIsIkNvbm5lY3Rvck1hcmdpbiI6eyIkcmVmIjoiNTQifSwiQ29ubmVjdG9yU3R5bGUiOnsiJGlkIjoiMjA3IiwiTGluZUNvbG9yIjp7IiRpZCI6IjIwOCIsIiR0eXBlIjoiTkxSRS5Db21tb24uRG9tLlNvbGlkQ29sb3JCcnVzaCwgTkxSRS5Db21tb24iLCJDb2xvciI6eyIkaWQiOiIyMDkiLCJBIjoyNTUsIlIiOjY4LCJHIjoxMTQsIkIiOjE5Nn19LCJMaW5lV2VpZ2h0IjoxLjAsIkxpbmVUeXBlIjowLCJQYXJlbnRTdHlsZSI6bnVsbH0sIklzQmVsb3dUaW1lYmFuZCI6ZmFsc2UsIkhpZGVEYXRlIjpmYWxzZSwiU2hhcGVTaXplIjoxLCJTcGFjaW5nIjoyLjAsIlBhZGRpbmciOnsiJHJlZiI6IjU4In0sIlNoYXBlU3R5bGUiOnsiJGlkIjoiMjEwIiwiTWFyZ2luIjp7IiRyZWYiOiI2MCJ9LCJQYWRkaW5nIjp7IiRyZWYiOiI2MSJ9LCJCYWNrZ3JvdW5kIjp7IiRpZCI6IjIxMSIsIkNvbG9yIjp7IiRpZCI6IjIxMiIsIkEiOjI1NSwiUiI6NjgsIkciOjExNCwiQiI6MTk2fX0sIklzVmlzaWJsZSI6dHJ1ZSwiV2lkdGgiOjE4LjAsIkhlaWdodCI6MjAuMCwiQm9yZGVyU3R5bGUiOnsiJGlkIjoiMjEzIiwiTGluZUNvbG9yIjp7IiRyZWYiOiI2NSJ9LCJMaW5lV2VpZ2h0IjowLjAsIkxpbmVUeXBlIjowLCJQYXJlbnRTdHlsZSI6bnVsbH0sIlBhcmVudFN0eWxlIjpudWxsfSwiVGl0bGVTdHlsZSI6eyIkaWQiOiIyMTQiLCJGb250U2V0dGluZ3MiOnsiJGlkIjoiMjE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TWFyZ2luIjp7IiRyZWYiOiI3MSJ9LCJQYWRkaW5nIjp7IiRyZWYiOiI3MiJ9LCJCYWNrZ3JvdW5kIjp7IiRyZWYiOiI3MyJ9LCJJc1Zpc2libGUiOnRydWUsIldpZHRoIjowLjAsIkhlaWdodCI6MC4wLCJCb3JkZXJTdHlsZSI6eyIkaWQiOiIyMTYiLCJMaW5lQ29sb3IiOm51bGwsIkxpbmVXZWlnaHQiOjAuMCwiTGluZVR5cGUiOjAsIlBhcmVudFN0eWxlIjpudWxsfSwiUGFyZW50U3R5bGUiOm51bGx9LCJEYXRlU3R5bGUiOnsiJGlkIjoiMjE3IiwiRm9udFNldHRpbmdzIjp7IiRpZCI6IjIxO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IxOSIsIkxpbmVDb2xvciI6bnVsbCwiTGluZVdlaWdodCI6MC4wLCJMaW5lVHlwZSI6MCwiUGFyZW50U3R5bGUiOm51bGx9LCJQYXJlbnRTdHlsZSI6bnVsbH0sIkRhdGVGb3JtYXQiOnsiJHJlZiI6IjgxIn0sIklzVmlzaWJsZSI6dHJ1ZSwiUGFyZW50U3R5bGUiOm51bGx9LCJJbmRleCI6OSwiUGVyY2VudGFnZUNvbXBsZXRlIjpudWxsLCJQb3NpdGlvbiI6eyJSYXRpbyI6MC4wLCJJc0N1c3RvbSI6ZmFsc2V9LCJEYXRlRm9ybWF0Ijp7IiRyZWYiOiI4MSJ9LCJJZCI6ImJmZGI4MThmLTZkMWItNDExZS1iNmExLTU2N2MzNmJmM2VmYSIsIkltcG9ydElkIjpudWxsLCJUaXRsZSI6IlBhaWVtZW50IGR1IHNvbGRlIGQnSVIgMjAxOSBvdSBwZXJjZXB0aW9uIGRlcyBjcsOpZGl0cyBkJ2ltcMO0dHMiLCJOb3RlIjpudWxsLCJIeXBlcmxpbmsiOm51bGwsIklzQ2hhbmdlZCI6ZmFsc2UsIklzTmV3IjpmYWxzZX0seyIkaWQiOiIyMjAiLCJEYXRlIjoiMjAxOC0wMS0wMVQyMzo1OTowMCIsIlN0eWxlIjp7IiRpZCI6IjIyMSIsIlNoYXBlIjoyLCJDb25uZWN0b3JNYXJnaW4iOnsiJHJlZiI6IjU0In0sIkNvbm5lY3RvclN0eWxlIjp7IiRpZCI6IjIyMiIsIkxpbmVDb2xvciI6eyIkcmVmIjoiNTYifSwiTGluZVdlaWdodCI6MS4wLCJMaW5lVHlwZSI6MCwiUGFyZW50U3R5bGUiOm51bGx9LCJJc0JlbG93VGltZWJhbmQiOmZhbHNlLCJIaWRlRGF0ZSI6ZmFsc2UsIlNoYXBlU2l6ZSI6MSwiU3BhY2luZyI6Mi4wLCJQYWRkaW5nIjp7IiRyZWYiOiI1OCJ9LCJTaGFwZVN0eWxlIjp7IiRpZCI6IjIyMyIsIk1hcmdpbiI6eyIkcmVmIjoiNjAifSwiUGFkZGluZyI6eyIkcmVmIjoiNjEifSwiQmFja2dyb3VuZCI6eyIkaWQiOiIyMjQiLCJDb2xvciI6eyIkaWQiOiIyMjUiLCJBIjoyNTUsIlIiOjY4LCJHIjoxMTQsIkIiOjE5Nn19LCJJc1Zpc2libGUiOnRydWUsIldpZHRoIjoxOC4wLCJIZWlnaHQiOjIwLjAsIkJvcmRlclN0eWxlIjp7IiRpZCI6IjIyNiIsIkxpbmVDb2xvciI6eyIkcmVmIjoiNjUifSwiTGluZVdlaWdodCI6MC4wLCJMaW5lVHlwZSI6MCwiUGFyZW50U3R5bGUiOm51bGx9LCJQYXJlbnRTdHlsZSI6bnVsbH0sIlRpdGxlU3R5bGUiOnsiJGlkIjoiMjI3IiwiRm9udFNldHRpbmdzIjp7IiRpZCI6IjIyO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jI5IiwiTGluZUNvbG9yIjpudWxsLCJMaW5lV2VpZ2h0IjowLjAsIkxpbmVUeXBlIjowLCJQYXJlbnRTdHlsZSI6bnVsbH0sIlBhcmVudFN0eWxlIjpudWxsfSwiRGF0ZVN0eWxlIjp7IiRpZCI6IjIzMCIsIkZvbnRTZXR0aW5ncyI6eyIkaWQiOiIyMzE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yMzIiLCJMaW5lQ29sb3IiOm51bGwsIkxpbmVXZWlnaHQiOjAuMCwiTGluZVR5cGUiOjAsIlBhcmVudFN0eWxlIjpudWxsfSwiUGFyZW50U3R5bGUiOm51bGx9LCJEYXRlRm9ybWF0Ijp7IiRyZWYiOiI4MSJ9LCJJc1Zpc2libGUiOnRydWUsIlBhcmVudFN0eWxlIjpudWxsfSwiSW5kZXgiOjEwLCJQZXJjZW50YWdlQ29tcGxldGUiOm51bGwsIlBvc2l0aW9uIjp7IlJhdGlvIjowLjAsIklzQ3VzdG9tIjpmYWxzZX0sIkRhdGVGb3JtYXQiOnsiJHJlZiI6IjgxIn0sIklkIjoiZTI4MjdhZTctY2E3MS00YWEwLWJkYWYtOTEyNzY2ZGRjYWZiIiwiSW1wb3J0SWQiOm51bGwsIlRpdGxlIjoiZMOpYnV0IiwiTm90ZSI6bnVsbCwiSHlwZXJsaW5rIjpudWxsLCJJc0NoYW5nZWQiOmZhbHNlLCJJc05ldyI6ZmFsc2V9XSwiVGFza3MiOlt7IiRpZCI6IjIzMyIsIkdyb3VwTmFtZSI6bnVsbCwiU3RhcnREYXRlIjoiMjAxOS0wMS0wMVQwMDowMDowMFoiLCJFbmREYXRlIjoiMjAxOS0wOC0zMVQyMzo1OTowMFoiLCJQZXJjZW50YWdlQ29tcGxldGUiOm51bGwsIlN0eWxlIjp7IiRpZCI6IjIzNCIsIlNoYXBlIjowLCJTaGFwZVRoaWNrbmVzcyI6MSwiRHVyYXRpb25Gb3JtYXQiOjAsIkluY2x1ZGVOb25Xb3JraW5nRGF5c0luRHVyYXRpb24iOmZhbHNlLCJQZXJjZW50YWdlQ29tcGxldGVTdHlsZSI6eyIkaWQiOiIyMzUiLCJGb250U2V0dGluZ3MiOnsiJGlkIjoiMjM2IiwiRm9udFNpemUiOjEwLCJGb250TmFtZSI6IkNhbGlicmkiLCJJc0JvbGQiOmZhbHNlLCJJc0l0YWxpYyI6ZmFsc2UsIklzVW5kZXJsaW5lZCI6ZmFsc2UsIlBhcmVudFN0eWxlIjpudWxsfSwiQXV0b1NpemUiOjAsIkZvcmVncm91bmQiOnsiJGlkIjoiMjM3IiwiQ29sb3IiOnsiJHJlZiI6Ijg2In1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zOCIsIkxpbmVDb2xvciI6bnVsbCwiTGluZVdlaWdodCI6MC4wLCJMaW5lVHlwZSI6MCwiUGFyZW50U3R5bGUiOm51bGx9LCJQYXJlbnRTdHlsZSI6bnVsbH0sIkR1cmF0aW9uU3R5bGUiOnsiJGlkIjoiMjM5IiwiRm9udFNldHRpbmdzIjp7IiRpZCI6IjI0MCIsIkZvbnRTaXplIjoxMCwiRm9udE5hbWUiOiJDYWxpYnJpIiwiSXNCb2xkIjpmYWxzZSwiSXNJdGFsaWMiOmZhbHNlLCJJc1VuZGVybGluZWQiOmZhbHNlLCJQYXJlbnRTdHlsZSI6bnVsbH0sIkF1dG9TaXplIjowLCJGb3JlZ3JvdW5kIjp7IiRpZCI6IjI0MSIsIkNvbG9yIjp7IiRyZWYiOiI5MyJ9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NDIiLCJMaW5lQ29sb3IiOm51bGwsIkxpbmVXZWlnaHQiOjAuMCwiTGluZVR5cGUiOjAsIlBhcmVudFN0eWxlIjpudWxsfSwiUGFyZW50U3R5bGUiOm51bGx9LCJIb3Jpem9udGFsQ29ubmVjdG9yU3R5bGUiOnsiJGlkIjoiMjQzIiwiTGluZUNvbG9yIjp7IiRyZWYiOiI5OCJ9LCJMaW5lV2VpZ2h0IjoxLjAsIkxpbmVUeXBlIjowLCJQYXJlbnRTdHlsZSI6bnVsbH0sIlZlcnRpY2FsQ29ubmVjdG9yU3R5bGUiOnsiJGlkIjoiMjQ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0NSIsIk1hcmdpbiI6eyIkcmVmIjoiMTA0In0sIlBhZGRpbmciOnsiJHJlZiI6IjEwNSJ9LCJCYWNrZ3JvdW5kIjp7IiRpZCI6IjI0NiIsIkNvbG9yIjp7IiRpZCI6IjI0NyIsIkEiOjI1NSwiUiI6NjgsIkciOjExNCwiQiI6MTk2fX0sIklzVmlzaWJsZSI6dHJ1ZSwiV2lkdGgiOjAuMCwiSGVpZ2h0IjoxNi4wLCJCb3JkZXJTdHlsZSI6eyIkaWQiOiIyNDgiLCJMaW5lQ29sb3IiOnsiJHJlZiI6IjEwOSJ9LCJMaW5lV2VpZ2h0IjowLjAsIkxpbmVUeXBlIjowLCJQYXJlbnRTdHlsZSI6bnVsbH0sIlBhcmVudFN0eWxlIjpudWxsfSwiVGl0bGVTdHlsZSI6eyIkaWQiOiIyNDkiLCJGb250U2V0dGluZ3MiOnsiJGlkIjoiMjUwIiwiRm9udFNpemUiOjExLCJGb250TmFtZSI6IkNhbGlicmkiLCJJc0JvbGQiOnRydWUsIklzSXRhbGljIjpmYWxzZSwiSXNVbmRlcmxpbmVkIjpmYWxzZSwiUGFyZW50U3R5bGUiOm51bGx9LCJBdXRvU2l6ZSI6MCwiRm9yZWdyb3VuZCI6eyIkaWQiOiIyNTEiLCJDb2xvciI6eyIkcmVmIjoiMTE0In1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I1MiIsIkxpbmVDb2xvciI6bnVsbCwiTGluZVdlaWdodCI6MC4wLCJMaW5lVHlwZSI6MCwiUGFyZW50U3R5bGUiOm51bGx9LCJQYXJlbnRTdHlsZSI6bnVsbH0sIkRhdGVTdHlsZSI6eyIkaWQiOiIyNTMiLCJGb250U2V0dGluZ3MiOnsiJGlkIjoiMjU0IiwiRm9udFNpemUiOjEwLCJGb250TmFtZSI6IkNhbGlicmkiLCJJc0JvbGQiOmZhbHNlLCJJc0l0YWxpYyI6ZmFsc2UsIklzVW5kZXJsaW5lZCI6ZmFsc2UsIlBhcmVudFN0eWxlIjpudWxsfSwiQXV0b1NpemUiOjAsIkZvcmVncm91bmQiOnsiJGlkIjoiMjU1IiwiQ29sb3IiOnsiJHJlZiI6IjEyMSJ9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yNTYiLCJMaW5lQ29sb3IiOm51bGwsIkxpbmVXZWlnaHQiOjAuMCwiTGluZVR5cGUiOjAsIlBhcmVudFN0eWxlIjpudWxsfSwiUGFyZW50U3R5bGUiOm51bGx9LCJEYXRlRm9ybWF0Ijp7IiRyZWYiOiIxMjUifSwiSXNWaXNpYmxlIjp0cnVlLCJQYXJlbnRTdHlsZSI6bnVsbH0sIkluZGV4IjoxLCJTbWFydER1cmF0aW9uQWN0aXZhdGVkIjpmYWxzZSwiRGF0ZUZvcm1hdCI6eyIkcmVmIjoiMTI1In0sIklkIjoiODQyNTI2M2YtNTg0Yy00OGVhLTg4YTctN2IyODEyMWRiZTczIiwiSW1wb3J0SWQiOm51bGwsIlRpdGxlIjoiQXBwbGljYXRpb24gZCd1biB0YXV4IGNhbGN1bMOpIGVuIGZvbmN0aW9uIGRlcyByZXZlbnVzIDIwMTciLCJOb3RlIjpudWxsLCJIeXBlcmxpbmsiOm51bGwsIklzQ2hhbmdlZCI6ZmFsc2UsIklzTmV3IjpmYWxzZX0seyIkaWQiOiIyNTciLCJHcm91cE5hbWUiOm51bGwsIlN0YXJ0RGF0ZSI6IjIwMTktMDktMDFUMDA6MDA6MDBaIiwiRW5kRGF0ZSI6IjIwMjAtMDgtMzFUMjM6NTk6MDBaIiwiUGVyY2VudGFnZUNvbXBsZXRlIjpudWxsLCJTdHlsZSI6eyIkaWQiOiIyNTgiLCJTaGFwZSI6MCwiU2hhcGVUaGlja25lc3MiOjEsIkR1cmF0aW9uRm9ybWF0IjowLCJJbmNsdWRlTm9uV29ya2luZ0RheXNJbkR1cmF0aW9uIjpmYWxzZSwiUGVyY2VudGFnZUNvbXBsZXRlU3R5bGUiOnsiJGlkIjoiMjU5IiwiRm9udFNldHRpbmdzIjp7IiRpZCI6IjI2MC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2MSIsIkxpbmVDb2xvciI6bnVsbCwiTGluZVdlaWdodCI6MC4wLCJMaW5lVHlwZSI6MCwiUGFyZW50U3R5bGUiOm51bGx9LCJQYXJlbnRTdHlsZSI6bnVsbH0sIkR1cmF0aW9uU3R5bGUiOnsiJGlkIjoiMjYyIiwiRm9udFNldHRpbmdzIjp7IiRpZCI6IjI2My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I2NCIsIkxpbmVDb2xvciI6bnVsbCwiTGluZVdlaWdodCI6MC4wLCJMaW5lVHlwZSI6MCwiUGFyZW50U3R5bGUiOm51bGx9LCJQYXJlbnRTdHlsZSI6bnVsbH0sIkhvcml6b250YWxDb25uZWN0b3JTdHlsZSI6eyIkaWQiOiIyNjUiLCJMaW5lQ29sb3IiOnsiJHJlZiI6Ijk4In0sIkxpbmVXZWlnaHQiOjEuMCwiTGluZVR5cGUiOjAsIlBhcmVudFN0eWxlIjpudWxsfSwiVmVydGljYWxDb25uZWN0b3JTdHlsZSI6eyIkaWQiOiIyNjYiLCJMaW5lQ29sb3IiOnsiJHJlZiI6IjEwMS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jY3IiwiTWFyZ2luIjp7IiRyZWYiOiIxMDQifSwiUGFkZGluZyI6eyIkcmVmIjoiMTA1In0sIkJhY2tncm91bmQiOnsiJGlkIjoiMjY4IiwiQ29sb3IiOnsiJGlkIjoiMjY5IiwiQSI6MjU1LCJSIjoyMzcsIkciOjEyNSwiQiI6NDl9fSwiSXNWaXNpYmxlIjp0cnVlLCJXaWR0aCI6MC4wLCJIZWlnaHQiOjE2LjAsIkJvcmRlclN0eWxlIjp7IiRpZCI6IjI3MCIsIkxpbmVDb2xvciI6eyIkcmVmIjoiMTA5In0sIkxpbmVXZWlnaHQiOjAuMCwiTGluZVR5cGUiOjAsIlBhcmVudFN0eWxlIjpudWxsfSwiUGFyZW50U3R5bGUiOm51bGx9LCJUaXRsZVN0eWxlIjp7IiRpZCI6IjI3MSIsIkZvbnRTZXR0aW5ncyI6eyIkaWQiOiIyNzI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SwiVmVydGljYWxBbGlnbm1lbnQiOjAsIlNtYXJ0Rm9yZWdyb3VuZCI6bnVsbCwiTWFyZ2luIjp7IiRyZWYiOiIxMTUifSwiUGFkZGluZyI6eyIkcmVmIjoiMTE2In0sIkJhY2tncm91bmQiOnsiJHJlZiI6IjExNyJ9LCJJc1Zpc2libGUiOnRydWUsIldpZHRoIjowLjAsIkhlaWdodCI6MC4wLCJCb3JkZXJTdHlsZSI6eyIkaWQiOiIyNzMiLCJMaW5lQ29sb3IiOm51bGwsIkxpbmVXZWlnaHQiOjAuMCwiTGluZVR5cGUiOjAsIlBhcmVudFN0eWxlIjpudWxsfSwiUGFyZW50U3R5bGUiOm51bGx9LCJEYXRlU3R5bGUiOnsiJGlkIjoiMjc0IiwiRm9udFNldHRpbmdzIjp7IiRpZCI6IjI3N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yNzYiLCJMaW5lQ29sb3IiOm51bGwsIkxpbmVXZWlnaHQiOjAuMCwiTGluZVR5cGUiOjAsIlBhcmVudFN0eWxlIjpudWxsfSwiUGFyZW50U3R5bGUiOm51bGx9LCJEYXRlRm9ybWF0Ijp7IiRyZWYiOiIxMjUifSwiSXNWaXNpYmxlIjp0cnVlLCJQYXJlbnRTdHlsZSI6bnVsbH0sIkluZGV4IjoyLCJTbWFydER1cmF0aW9uQWN0aXZhdGVkIjpmYWxzZSwiRGF0ZUZvcm1hdCI6eyIkcmVmIjoiMTI1In0sIklkIjoiYTg2MzAxOGUtMTkxZi00YTBmLTkyY2UtOWMyNGI5MzQ0Y2YyIiwiSW1wb3J0SWQiOm51bGwsIlRpdGxlIjoiQXBwbGljYXRpb24gZCd1biAybmQgdGF1eCBjYWxjdWzDqSBlbiBmb25jdGlvbiBkZXMgcmV2ZW51cyAyMDE4IiwiTm90ZSI6bnVsbCwiSHlwZXJsaW5rIjpudWxsLCJJc0NoYW5nZWQiOmZhbHNlLCJJc05ldyI6ZmFsc2V9LHsiJGlkIjoiMjc3IiwiR3JvdXBOYW1lIjpudWxsLCJTdGFydERhdGUiOiIyMDIwLTA5LTAxVDAwOjAwOjAwWiIsIkVuZERhdGUiOiIyMDIwLTEyLTMxVDIzOjU5OjAwWiIsIlBlcmNlbnRhZ2VDb21wbGV0ZSI6bnVsbCwiU3R5bGUiOnsiJGlkIjoiMjc4IiwiU2hhcGUiOjAsIlNoYXBlVGhpY2tuZXNzIjoxLCJEdXJhdGlvbkZvcm1hdCI6MCwiSW5jbHVkZU5vbldvcmtpbmdEYXlzSW5EdXJhdGlvbiI6ZmFsc2UsIlBlcmNlbnRhZ2VDb21wbGV0ZVN0eWxlIjp7IiRpZCI6IjI3OSIsIkZvbnRTZXR0aW5ncyI6eyIkaWQiOiIyODA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yODEiLCJMaW5lQ29sb3IiOm51bGwsIkxpbmVXZWlnaHQiOjAuMCwiTGluZVR5cGUiOjAsIlBhcmVudFN0eWxlIjpudWxsfSwiUGFyZW50U3R5bGUiOm51bGx9LCJEdXJhdGlvblN0eWxlIjp7IiRpZCI6IjI4MiIsIkZvbnRTZXR0aW5ncyI6eyIkaWQiOiIyODM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ODQiLCJMaW5lQ29sb3IiOm51bGwsIkxpbmVXZWlnaHQiOjAuMCwiTGluZVR5cGUiOjAsIlBhcmVudFN0eWxlIjpudWxsfSwiUGFyZW50U3R5bGUiOm51bGx9LCJIb3Jpem9udGFsQ29ubmVjdG9yU3R5bGUiOnsiJGlkIjoiMjg1IiwiTGluZUNvbG9yIjp7IiRyZWYiOiI5OCJ9LCJMaW5lV2VpZ2h0IjoxLjAsIkxpbmVUeXBlIjowLCJQYXJlbnRTdHlsZSI6bnVsbH0sIlZlcnRpY2FsQ29ubmVjdG9yU3R5bGUiOnsiJGlkIjoiMjg2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4NyIsIk1hcmdpbiI6eyIkcmVmIjoiMTA0In0sIlBhZGRpbmciOnsiJHJlZiI6IjEwNSJ9LCJCYWNrZ3JvdW5kIjp7IiRpZCI6IjI4OCIsIkNvbG9yIjp7IiRpZCI6IjI4OSIsIkEiOjI1NSwiUiI6MTUwLCJHIjoyMTQsIkIiOjY2fX0sIklzVmlzaWJsZSI6dHJ1ZSwiV2lkdGgiOjAuMCwiSGVpZ2h0IjoxNi4wLCJCb3JkZXJTdHlsZSI6eyIkaWQiOiIyOTAiLCJMaW5lQ29sb3IiOnsiJHJlZiI6IjEwOSJ9LCJMaW5lV2VpZ2h0IjowLjAsIkxpbmVUeXBlIjowLCJQYXJlbnRTdHlsZSI6bnVsbH0sIlBhcmVudFN0eWxlIjpudWxsfSwiVGl0bGVTdHlsZSI6eyIkaWQiOiIyOTEiLCJGb250U2V0dGluZ3MiOnsiJGlkIjoiMjky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jkzIiwiTGluZUNvbG9yIjpudWxsLCJMaW5lV2VpZ2h0IjowLjAsIkxpbmVUeXBlIjowLCJQYXJlbnRTdHlsZSI6bnVsbH0sIlBhcmVudFN0eWxlIjpudWxsfSwiRGF0ZVN0eWxlIjp7IiRpZCI6IjI5NCIsIkZvbnRTZXR0aW5ncyI6eyIkaWQiOiIyOTU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jk2IiwiTGluZUNvbG9yIjpudWxsLCJMaW5lV2VpZ2h0IjowLjAsIkxpbmVUeXBlIjowLCJQYXJlbnRTdHlsZSI6bnVsbH0sIlBhcmVudFN0eWxlIjpudWxsfSwiRGF0ZUZvcm1hdCI6eyIkcmVmIjoiMTI1In0sIklzVmlzaWJsZSI6dHJ1ZSwiUGFyZW50U3R5bGUiOm51bGx9LCJJbmRleCI6MywiU21hcnREdXJhdGlvbkFjdGl2YXRlZCI6ZmFsc2UsIkRhdGVGb3JtYXQiOnsiJHJlZiI6IjEyNSJ9LCJJZCI6Ijc1NWM5MzE1LTdjZjItNDkwNS04OWI0LWNkZDU2NTBjZTEzNiIsIkltcG9ydElkIjpudWxsLCJUaXRsZSI6IkFwcGxpY2F0aW9uIGQndW4gbm91dmVhdSB0YXV4IGNhbGN1bMOpIGVuIGZvbmN0aW9uIGRlcyByZXZlbnVzIDIwMTkiLCJOb3RlIjpudWxsLCJIeXBlcmxpbmsiOm51bGwsIklzQ2hhbmdlZCI6ZmFsc2UsIklzTmV3IjpmYWxzZX1dLCJNc1Byb2plY3RJdGVtc1RyZWUiOnsiJGlkIjoiMjk3IiwiUm9vdCI6eyJJbXBvcnRJZCI6bnVsbCwiSXNJbXBvcnRlZCI6ZmFsc2UsIkNoaWxkcmVuIjpbXX19LCJNZXRhZGF0YSI6eyIkaWQiOiIyOTgiLCJSZWNlbnRDb2xvcnNDb2xsZWN0aW9uIjoiW10ifSwiU2V0dGluZ3MiOnsiJGlkIjoiMjk5IiwiSW1wYU9wdGlvbnMiOnsiJGlkIjoiMzAw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zMDEiLCJVc2VUaW1lIjpmYWxzZSwiV29ya0RheVN0YXJ0IjoiMDA6MDA6MDAiLCJXb3JrRGF5RW5kIjoiMjM6NTk6MDAifSwiTGFzdFVzZWRUZW1wbGF0ZUlkIjoiNzM1NWI2MzMtYWM2Ni00NTI4LThiNGQtMjk5ZmFlZGM5ZWU5In0="/>
  <p:tag name="__MASTER" val="__part_0"/>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m51bGwsIlZlcnNpb24iOnsiJGlkIjoiMiIsIlZlcnNpb24iOiIzLjEuMSIsIk9yaWdpbmFsQXNzZW1ibHlWZXJzaW9uIjoiMy4yMi4wMS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zEsIkciOjczLCJCIjoxMjV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yMzQsIkciOjIyLCJCIjozMH19LCJMaW5lV2VpZ2h0IjoxLjAsIkxpbmVUeXBlIjowLCJQYXJlbnRTdHlsZSI6bnVsbH0sIklzQmVsb3dUaW1lYmFuZCI6ZmFsc2UsIkhpZGVEYXRlIjpmYWxzZSwiU2hhcGVTaXplIjoxLCJTcGFjaW5nIjoy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guMCwiSGVpZ2h0IjoyMC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x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AsIlZlcnRpY2FsQWxpZ25tZW50IjowLCJTbWFydEZvcmVncm91bmQiOm51bGw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A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iwiU2hhcGVUaGlja25lc3MiOjE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TWFyZ2luIjp7IiRpZCI6Ijk0IiwiVG9wIjowLCJMZWZ0IjowLCJSaWdodCI6MCwiQm90dG9tIjowfSwiUGFkZGluZyI6eyIkaWQiOiI5NSIsIlRvcCI6MCwiTGVmdCI6MCwiUmlnaHQiOjAsIkJvdHRvbSI6MH0sIkJhY2tncm91bmQiOnsiJGlkIjoiOTYiLCJDb2xvciI6eyIkcmVmIjoiMjAifX0sIklzVmlzaWJsZSI6dHJ1ZSwiV2lkdGgiOjAuMCwiSGVpZ2h0IjowLjAsIkJvcmRlclN0eWxlIjpudWxsLCJQYXJlbnRTdHlsZSI6bnVsbH0sIkhvcml6b250YWxDb25uZWN0b3JTdHlsZSI6eyIkaWQiOiI5NyIsIkxpbmVDb2xvciI6eyIkaWQiOiI5OCIsIiR0eXBlIjoiTkxSRS5Db21tb24uRG9tLlNvbGlkQ29sb3JCcnVzaCwgTkxSRS5Db21tb24iLCJDb2xvciI6eyIkaWQiOiI5OSIsIkEiOjI1NSwiUiI6MjA0LCJHIjoyMDQsIkIiOjIwNH19LCJMaW5lV2VpZ2h0IjoxLjAsIkxpbmVUeXBlIjowLCJQYXJlbnRTdHlsZSI6bnVsbH0sIlZlcnRpY2FsQ29ubmVjdG9yU3R5bGUiOnsiJGlkIjoiMTAwIiwiTGluZUNvbG9yIjp7IiRpZCI6IjEwMSIsIiR0eXBlIjoiTkxSRS5Db21tb24uRG9tLlNvbGlkQ29sb3JCcnVzaCwgTkxSRS5Db21tb24iLCJDb2xvciI6eyIkaWQiOiIxMDI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Y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xLCJGb250TmFtZSI6IkNhbGlicmkiLCJJc0JvbGQiOnRydWUsIklzSXRhbGljIjpmYWxzZSwiSXNVbmRlcmxpbmVkIjpmYWxzZSwiUGFyZW50U3R5bGUiOm51bGx9LCJBdXRvU2l6ZSI6MCwiRm9yZWdyb3VuZCI6eyIkaWQiOiIxMTMiLCJDb2xvciI6eyIkaWQiOiIxMTQiLCJBIjoyNTUsIlIiOjAsIkciOjAsIkIiOjB9fSwiTWF4V2lkdGgiOjk2MC4wLCJNYXhIZWlnaHQiOiJJbmZpbml0eSIsIlNtYXJ0Rm9yZWdyb3VuZElzQWN0aXZlIjpmYWxzZSwiSG9yaXpvbnRhbEFsaWdubWVudCI6MSwiVmVydGljYWxBbGlnbm1lbnQiOjAsIlNtYXJ0Rm9yZWdyb3VuZCI6bnVsb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EwLCJGb250TmFtZSI6IkNhbGlicmkiLCJJc0JvbGQiOmZhbHNlLCJJc0l0YWxpYyI6ZmFsc2UsIklzVW5kZXJsaW5lZCI6ZmFsc2UsIlBhcmVudFN0eWxlIjpudWxsfSwiQXV0b1NpemUiOjAsIkZvcmVncm91bmQiOnsiJGlkIjoiMTIwIiwiQ29sb3IiOnsiJGlkIjoiMTIxIiwiQSI6MjU1LCJSIjo2OCwiRyI6ODQsIkIiOjEwNn19LCJNYXhXaWR0aCI6MjAwLjAsIk1heEhlaWdodCI6IkluZmluaXR5IiwiU21hcnRGb3JlZ3JvdW5kSXNBY3RpdmUiOmZhbHNlLCJIb3Jpem9udGFsQWxpZ25tZW50IjowLCJWZXJ0aWNhbEFsaWdubWVudCI6MCwiU21hcnRGb3JlZ3JvdW5kIjpudWxsLCJNYXJnaW4iOnsiJGlkIjoiMTIyIiwiVG9wIjowLCJMZWZ0IjowLCJSaWdodCI6MCwiQm90dG9tIjowfSwiUGFkZGluZyI6eyIkaWQiOiIxMjMiLCJUb3AiOjAsIkxlZnQiOjAsIlJpZ2h0IjowLCJCb3R0b20iOjB9LCJCYWNrZ3JvdW5kIjp7IiRpZCI6IjEyNCIsIkNvbG9yIjp7IiRyZWYiOiIyMCJ9fSwiSXNWaXNpYmxlIjp0cnVlLCJXaWR0aCI6MC4wLCJIZWlnaHQiOjAuMCwiQm9yZGVyU3R5bGUiOm51bGwsIlBhcmVudFN0eWxlIjpudWxsfSwiRGF0ZUZvcm1hdCI6eyIkaWQiOiIxMjU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kR1cmF0aW9uRm9ybWF0IjpmYWxzZSwiRHVyYXRpb25Qb3NpdGlvbiI6ZmFsc2UsIkVuZERhdGVQb3NpdGlvbiI6ZmFsc2UsIklzQmVsb3dUaW1lYmFuZCI6ZmFsc2UsIlBlcmNlbnRhZ2VDb21wbGV0ZWRQb3NpdGlvbiI6ZmFsc2UsIlNoYXBlIjpmYWxzZSwiU2hhcGVUaGlja25lc3MiOmZhbHNlLCJTcGFjaW5nIjpmYWxzZSwiU3RhcnREYXRlUG9zaXRpb24iOmZhbHNlLCJUaXRsZVBvc2l0aW9uIjpmYWxzZSwiRGF0ZUZvcm1hdCI6ZmFsc2UsIklzVmlzaWJsZSI6ZmFsc2UsIk1hcmdpbiI6ZmFsc2V9fSwiU2hvd0VsYXBzZWRUaW1lR3JhZGllbnRTdHlsZSI6ZmFsc2V9LCJTY2FsZSI6eyIkaWQiOiIxMjciLCJTdGFydERhdGUiOiIwMDAxLTAxLTAxVDAwOjAwOjAwIiwiRW5kRGF0ZSI6IjIwMjAtMTItMzFUMjM6NTk6MDAiLCJGb3JtYXQiOiJNTU0iLCJUeXBlIjo0LCJBdXRvRGF0ZVJhbmdlIjp0cnVlLCJXb3JraW5nRGF5cyI6MTI3LCJUb2RheU1hcmtlclRleHQiOiJBdWpvdXJkJ2h1aSIsIkF1dG9TY2FsZVR5cGUiOnRydWV9LCJNaWxlc3RvbmVzIjpbeyIkaWQiOiIxMjgiLCJEYXRlIjoiMjAxOS0wMS0wMVQyMzo1OTowMFoiLCJTdHlsZSI6eyIkaWQiOiIxMjkiLCJTaGFwZSI6MiwiQ29ubmVjdG9yTWFyZ2luIjp7IiRyZWYiOiI1NCJ9LCJDb25uZWN0b3JTdHlsZSI6eyIkaWQiOiIxMzAiLCJMaW5lQ29sb3IiOnsiJHJlZiI6IjU2In0sIkxpbmVXZWlnaHQiOjEuMCwiTGluZVR5cGUiOjAsIlBhcmVudFN0eWxlIjpudWxsfSwiSXNCZWxvd1RpbWViYW5kIjpmYWxzZSwiSGlkZURhdGUiOmZhbHNlLCJTaGFwZVNpemUiOjEsIlNwYWNpbmciOjIuMCwiUGFkZGluZyI6eyIkcmVmIjoiNTgifSwiU2hhcGVTdHlsZSI6eyIkaWQiOiIxMzEiLCJNYXJnaW4iOnsiJHJlZiI6IjYwIn0sIlBhZGRpbmciOnsiJHJlZiI6IjYxIn0sIkJhY2tncm91bmQiOnsiJGlkIjoiMTMyIiwiQ29sb3IiOnsiJGlkIjoiMTMzIiwiQSI6MjU1LCJSIjoyMzQsIkciOjIyLCJCIjozMH19LCJJc1Zpc2libGUiOnRydWUsIldpZHRoIjoxOC4wLCJIZWlnaHQiOjIwLjAsIkJvcmRlclN0eWxlIjp7IiRpZCI6IjEzNCIsIkxpbmVDb2xvciI6eyIkcmVmIjoiNjUifSwiTGluZVdlaWdodCI6MC4wLCJMaW5lVHlwZSI6MCwiUGFyZW50U3R5bGUiOm51bGx9LCJQYXJlbnRTdHlsZSI6bnVsbH0sIlRpdGxlU3R5bGUiOnsiJGlkIjoiMTM1IiwiRm9udFNldHRpbmdzIjp7IiRpZCI6IjEzNi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TM3IiwiTGluZUNvbG9yIjpudWxsLCJMaW5lV2VpZ2h0IjowLjAsIkxpbmVUeXBlIjowLCJQYXJlbnRTdHlsZSI6bnVsbH0sIlBhcmVudFN0eWxlIjpudWxsfSwiRGF0ZVN0eWxlIjp7IiRpZCI6IjEzOCIsIkZvbnRTZXR0aW5ncyI6eyIkaWQiOiIxMzk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xNDAiLCJMaW5lQ29sb3IiOm51bGwsIkxpbmVXZWlnaHQiOjAuMCwiTGluZVR5cGUiOjAsIlBhcmVudFN0eWxlIjpudWxsfSwiUGFyZW50U3R5bGUiOm51bGx9LCJEYXRlRm9ybWF0Ijp7IiRyZWYiOiI4MSJ9LCJJc1Zpc2libGUiOnRydWUsIlBhcmVudFN0eWxlIjpudWxsfSwiSW5kZXgiOjQsIlBlcmNlbnRhZ2VDb21wbGV0ZSI6bnVsbCwiUG9zaXRpb24iOnsiUmF0aW8iOjAuMCwiSXNDdXN0b20iOmZhbHNlfSwiRGF0ZUZvcm1hdCI6eyIkcmVmIjoiODEifSwiSWQiOiI5MmQ0ZmQ3OC1jNGE4LTQxZmQtOWZhNi01NWQ0YmJhMDRhYjAiLCJJbXBvcnRJZCI6bnVsbCwiVGl0bGUiOiJEw6lidXQgZHUgUEFTIiwiTm90ZSI6bnVsbCwiSHlwZXJsaW5rIjpudWxsLCJJc0NoYW5nZWQiOmZhbHNlLCJJc05ldyI6ZmFsc2V9LHsiJGlkIjoiMTQxIiwiRGF0ZSI6IjIwMTgtMDUtMDFUMDA6MDA6MDBaIiwiU3R5bGUiOnsiJGlkIjoiMTQyIiwiU2hhcGUiOjIsIkNvbm5lY3Rvck1hcmdpbiI6eyIkcmVmIjoiNTQifSwiQ29ubmVjdG9yU3R5bGUiOnsiJGlkIjoiMTQzIiwiTGluZUNvbG9yIjp7IiRpZCI6IjE0NCIsIiR0eXBlIjoiTkxSRS5Db21tb24uRG9tLlNvbGlkQ29sb3JCcnVzaCwgTkxSRS5Db21tb24iLCJDb2xvciI6eyIkaWQiOiIxNDUiLCJBIjoyNTUsIlIiOjE1MCwiRyI6MjE0LCJCIjo2Nn19LCJMaW5lV2VpZ2h0IjoxLjAsIkxpbmVUeXBlIjowLCJQYXJlbnRTdHlsZSI6bnVsbH0sIklzQmVsb3dUaW1lYmFuZCI6ZmFsc2UsIkhpZGVEYXRlIjpmYWxzZSwiU2hhcGVTaXplIjoxLCJTcGFjaW5nIjoyLjAsIlBhZGRpbmciOnsiJHJlZiI6IjU4In0sIlNoYXBlU3R5bGUiOnsiJGlkIjoiMTQ2IiwiTWFyZ2luIjp7IiRyZWYiOiI2MCJ9LCJQYWRkaW5nIjp7IiRyZWYiOiI2MSJ9LCJCYWNrZ3JvdW5kIjp7IiRpZCI6IjE0NyIsIkNvbG9yIjp7IiRpZCI6IjE0OCIsIkEiOjI1NSwiUiI6MTUwLCJHIjoyMTQsIkIiOjY2fX0sIklzVmlzaWJsZSI6dHJ1ZSwiV2lkdGgiOjE4LjAsIkhlaWdodCI6MjAuMCwiQm9yZGVyU3R5bGUiOnsiJGlkIjoiMTQ5IiwiTGluZUNvbG9yIjp7IiRyZWYiOiI2NSJ9LCJMaW5lV2VpZ2h0IjowLjAsIkxpbmVUeXBlIjowLCJQYXJlbnRTdHlsZSI6bnVsbH0sIlBhcmVudFN0eWxlIjpudWxsfSwiVGl0bGVTdHlsZSI6eyIkaWQiOiIxNTAiLCJGb250U2V0dGluZ3MiOnsiJGlkIjoiMTUxIiwiRm9udFNpemUiOjExLCJGb250TmFtZSI6IkNhbGlicmkiLCJJc0JvbGQiOnRydWUsIklzSXRhbGljIjpmYWxzZSwiSXNVbmRlcmxpbmVkIjpmYWxzZSwiUGFyZW50U3R5bGUiOm51bGx9LCJBdXRvU2l6ZSI6MCwiRm9yZWdyb3VuZCI6eyIkaWQiOiIxNTIiLCJDb2xvciI6eyIkcmVmIjoiNzAifX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TUzIiwiTGluZUNvbG9yIjpudWxsLCJMaW5lV2VpZ2h0IjowLjAsIkxpbmVUeXBlIjowLCJQYXJlbnRTdHlsZSI6bnVsbH0sIlBhcmVudFN0eWxlIjpudWxsfSwiRGF0ZVN0eWxlIjp7IiRpZCI6IjE1NCIsIkZvbnRTZXR0aW5ncyI6eyIkaWQiOiIxNTUiLCJGb250U2l6ZSI6MTAsIkZvbnROYW1lIjoiQ2FsaWJyaSIsIklzQm9sZCI6ZmFsc2UsIklzSXRhbGljIjpmYWxzZSwiSXNVbmRlcmxpbmVkIjpmYWxzZSwiUGFyZW50U3R5bGUiOm51bGx9LCJBdXRvU2l6ZSI6MCwiRm9yZWdyb3VuZCI6eyIkaWQiOiIxNTYiLCJDb2xvciI6eyIkcmVmIjoiNzcifX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U3IiwiTGluZUNvbG9yIjpudWxsLCJMaW5lV2VpZ2h0IjowLjAsIkxpbmVUeXBlIjowLCJQYXJlbnRTdHlsZSI6bnVsbH0sIlBhcmVudFN0eWxlIjpudWxsfSwiRGF0ZUZvcm1hdCI6eyIkcmVmIjoiODEifSwiSXNWaXNpYmxlIjp0cnVlLCJQYXJlbnRTdHlsZSI6bnVsbH0sIkluZGV4Ijo1LCJQZXJjZW50YWdlQ29tcGxldGUiOm51bGwsIlBvc2l0aW9uIjp7IlJhdGlvIjowLjAsIklzQ3VzdG9tIjpmYWxzZX0sIkRhdGVGb3JtYXQiOnsiJHJlZiI6IjgxIn0sIklkIjoiN2EwYWZiZWQtMDBlMi00MjM3LWJhMmEtYzVkYTIyYmE2ZjVjIiwiSW1wb3J0SWQiOm51bGwsIlRpdGxlIjoiRMOpY2xhcmF0aW9uIGRlIHJldmVudXMgMjAxNyIsIk5vdGUiOm51bGwsIkh5cGVybGluayI6bnVsbCwiSXNDaGFuZ2VkIjpmYWxzZSwiSXNOZXciOmZhbHNlfSx7IiRpZCI6IjE1OCIsIkRhdGUiOiIyMDE5LTA1LTAxVDIzOjU5OjAwWiIsIlN0eWxlIjp7IiRpZCI6IjE1OSIsIlNoYXBlIjoyLCJDb25uZWN0b3JNYXJnaW4iOnsiJHJlZiI6IjU0In0sIkNvbm5lY3RvclN0eWxlIjp7IiRpZCI6IjE2MCIsIkxpbmVDb2xvciI6eyIkaWQiOiIxNjEiLCIkdHlwZSI6Ik5MUkUuQ29tbW9uLkRvbS5Tb2xpZENvbG9yQnJ1c2gsIE5MUkUuQ29tbW9uIiwiQ29sb3IiOnsiJGlkIjoiMTYyIiwiQSI6MjU1LCJSIjoxNTAsIkciOjIxNCwiQiI6NjZ9fSwiTGluZVdlaWdodCI6MS4wLCJMaW5lVHlwZSI6MCwiUGFyZW50U3R5bGUiOm51bGx9LCJJc0JlbG93VGltZWJhbmQiOmZhbHNlLCJIaWRlRGF0ZSI6ZmFsc2UsIlNoYXBlU2l6ZSI6MSwiU3BhY2luZyI6Mi4wLCJQYWRkaW5nIjp7IiRyZWYiOiI1OCJ9LCJTaGFwZVN0eWxlIjp7IiRpZCI6IjE2MyIsIk1hcmdpbiI6eyIkcmVmIjoiNjAifSwiUGFkZGluZyI6eyIkcmVmIjoiNjEifSwiQmFja2dyb3VuZCI6eyIkaWQiOiIxNjQiLCJDb2xvciI6eyIkaWQiOiIxNjUiLCJBIjoyNTUsIlIiOjE1MCwiRyI6MjE0LCJCIjo2Nn19LCJJc1Zpc2libGUiOnRydWUsIldpZHRoIjoxOC4wLCJIZWlnaHQiOjIwLjAsIkJvcmRlclN0eWxlIjp7IiRpZCI6IjE2NiIsIkxpbmVDb2xvciI6eyIkcmVmIjoiNjUifSwiTGluZVdlaWdodCI6MC4wLCJMaW5lVHlwZSI6MCwiUGFyZW50U3R5bGUiOm51bGx9LCJQYXJlbnRTdHlsZSI6bnVsbH0sIlRpdGxlU3R5bGUiOnsiJGlkIjoiMTY3IiwiRm9udFNldHRpbmdzIjp7IiRpZCI6IjE2OCIsIkZvbnRTaXplIjoxMSwiRm9udE5hbWUiOiJDYWxpYnJpIiwiSXNCb2xkIjp0cnVlLCJJc0l0YWxpYyI6ZmFsc2UsIklzVW5kZXJsaW5lZCI6ZmFsc2UsIlBhcmVudFN0eWxlIjpudWxsfSwiQXV0b1NpemUiOjAsIkZvcmVncm91bmQiOnsiJGlkIjoiMTY5IiwiQ29sb3IiOnsiJHJlZiI6IjcwIn1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3MCIsIkxpbmVDb2xvciI6bnVsbCwiTGluZVdlaWdodCI6MC4wLCJMaW5lVHlwZSI6MCwiUGFyZW50U3R5bGUiOm51bGx9LCJQYXJlbnRTdHlsZSI6bnVsbH0sIkRhdGVTdHlsZSI6eyIkaWQiOiIxNzEiLCJGb250U2V0dGluZ3MiOnsiJGlkIjoiMTcyIiwiRm9udFNpemUiOjEwLCJGb250TmFtZSI6IkNhbGlicmkiLCJJc0JvbGQiOmZhbHNlLCJJc0l0YWxpYyI6ZmFsc2UsIklzVW5kZXJsaW5lZCI6ZmFsc2UsIlBhcmVudFN0eWxlIjpudWxsfSwiQXV0b1NpemUiOjAsIkZvcmVncm91bmQiOnsiJGlkIjoiMTczIiwiQ29sb3IiOnsiJHJlZiI6Ijc3In1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E3NCIsIkxpbmVDb2xvciI6bnVsbCwiTGluZVdlaWdodCI6MC4wLCJMaW5lVHlwZSI6MCwiUGFyZW50U3R5bGUiOm51bGx9LCJQYXJlbnRTdHlsZSI6bnVsbH0sIkRhdGVGb3JtYXQiOnsiJHJlZiI6IjgxIn0sIklzVmlzaWJsZSI6dHJ1ZSwiUGFyZW50U3R5bGUiOm51bGx9LCJJbmRleCI6NiwiUGVyY2VudGFnZUNvbXBsZXRlIjpudWxsLCJQb3NpdGlvbiI6eyJSYXRpbyI6MC4wLCJJc0N1c3RvbSI6ZmFsc2V9LCJEYXRlRm9ybWF0Ijp7IiRyZWYiOiI4MSJ9LCJJZCI6Ijg1MzlkZTk4LWMzZTQtNGE3ZS1hZjJhLTI4MTg0NTlkYjYxMCIsIkltcG9ydElkIjpudWxsLCJUaXRsZSI6IkTDqWNsYXJhdGlvbiBkZSByZXZlbnVzIDIwMTgiLCJOb3RlIjpudWxsLCJIeXBlcmxpbmsiOm51bGwsIklzQ2hhbmdlZCI6ZmFsc2UsIklzTmV3IjpmYWxzZX0seyIkaWQiOiIxNzUiLCJEYXRlIjoiMjAxOC0wOS0xNVQyMzo1OTowMFoiLCJTdHlsZSI6eyIkaWQiOiIxNzYiLCJTaGFwZSI6MiwiQ29ubmVjdG9yTWFyZ2luIjp7IiRyZWYiOiI1NCJ9LCJDb25uZWN0b3JTdHlsZSI6eyIkaWQiOiIxNzciLCJMaW5lQ29sb3IiOnsiJGlkIjoiMTc4IiwiJHR5cGUiOiJOTFJFLkNvbW1vbi5Eb20uU29saWRDb2xvckJydXNoLCBOTFJFLkNvbW1vbiIsIkNvbG9yIjp7IiRpZCI6IjE3OSIsIkEiOjI1NSwiUiI6NjgsIkciOjExNCwiQiI6MTk2fX0sIkxpbmVXZWlnaHQiOjEuMCwiTGluZVR5cGUiOjAsIlBhcmVudFN0eWxlIjpudWxsfSwiSXNCZWxvd1RpbWViYW5kIjpmYWxzZSwiSGlkZURhdGUiOmZhbHNlLCJTaGFwZVNpemUiOjEsIlNwYWNpbmciOjIuMCwiUGFkZGluZyI6eyIkcmVmIjoiNTgifSwiU2hhcGVTdHlsZSI6eyIkaWQiOiIxODAiLCJNYXJnaW4iOnsiJHJlZiI6IjYwIn0sIlBhZGRpbmciOnsiJHJlZiI6IjYxIn0sIkJhY2tncm91bmQiOnsiJGlkIjoiMTgxIiwiQ29sb3IiOnsiJGlkIjoiMTgyIiwiQSI6MjU1LCJSIjo2OCwiRyI6MTE0LCJCIjoxOTZ9fSwiSXNWaXNpYmxlIjp0cnVlLCJXaWR0aCI6MTguMCwiSGVpZ2h0IjoyMC4wLCJCb3JkZXJTdHlsZSI6eyIkaWQiOiIxODMiLCJMaW5lQ29sb3IiOnsiJHJlZiI6IjY1In0sIkxpbmVXZWlnaHQiOjAuMCwiTGluZVR5cGUiOjAsIlBhcmVudFN0eWxlIjpudWxsfSwiUGFyZW50U3R5bGUiOm51bGx9LCJUaXRsZVN0eWxlIjp7IiRpZCI6IjE4NCIsIkZvbnRTZXR0aW5ncyI6eyIkaWQiOiIxODU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4NiIsIkxpbmVDb2xvciI6bnVsbCwiTGluZVdlaWdodCI6MC4wLCJMaW5lVHlwZSI6MCwiUGFyZW50U3R5bGUiOm51bGx9LCJQYXJlbnRTdHlsZSI6bnVsbH0sIkRhdGVTdHlsZSI6eyIkaWQiOiIxODciLCJGb250U2V0dGluZ3MiOnsiJGlkIjoiMTg4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g5IiwiTGluZUNvbG9yIjpudWxsLCJMaW5lV2VpZ2h0IjowLjAsIkxpbmVUeXBlIjowLCJQYXJlbnRTdHlsZSI6bnVsbH0sIlBhcmVudFN0eWxlIjpudWxsfSwiRGF0ZUZvcm1hdCI6eyIkcmVmIjoiODEifSwiSXNWaXNpYmxlIjp0cnVlLCJQYXJlbnRTdHlsZSI6bnVsbH0sIkluZGV4Ijo3LCJQZXJjZW50YWdlQ29tcGxldGUiOm51bGwsIlBvc2l0aW9uIjp7IlJhdGlvIjowLjAsIklzQ3VzdG9tIjpmYWxzZX0sIkRhdGVGb3JtYXQiOnsiJHJlZiI6IjgxIn0sIklkIjoiMDNhODhhZGMtNzMxYy00ZDAxLWFhMjUtZjYxZTk3ZWE4ZTExIiwiSW1wb3J0SWQiOm51bGwsIlRpdGxlIjoiUGFpZW1lbnQgZHUgc29sZGUgZCdJUiAyMDE3IG91IHBlcmNlcHRpb24gZGVzIGNyw6lkaXRzIGQnaW1ww7R0cyIsIk5vdGUiOm51bGwsIkh5cGVybGluayI6bnVsbCwiSXNDaGFuZ2VkIjpmYWxzZSwiSXNOZXciOmZhbHNlfSx7IiRpZCI6IjE5MCIsIkRhdGUiOiIyMDE5LTA5LTE1VDIzOjU5OjAwWiIsIlN0eWxlIjp7IiRpZCI6IjE5MSIsIlNoYXBlIjoyLCJDb25uZWN0b3JNYXJnaW4iOnsiJHJlZiI6IjU0In0sIkNvbm5lY3RvclN0eWxlIjp7IiRpZCI6IjE5MiIsIkxpbmVDb2xvciI6eyIkaWQiOiIxOTMiLCIkdHlwZSI6Ik5MUkUuQ29tbW9uLkRvbS5Tb2xpZENvbG9yQnJ1c2gsIE5MUkUuQ29tbW9uIiwiQ29sb3IiOnsiJGlkIjoiMTk0IiwiQSI6MjU1LCJSIjo2OCwiRyI6MTE0LCJCIjoxOTZ9fSwiTGluZVdlaWdodCI6MS4wLCJMaW5lVHlwZSI6MCwiUGFyZW50U3R5bGUiOm51bGx9LCJJc0JlbG93VGltZWJhbmQiOmZhbHNlLCJIaWRlRGF0ZSI6ZmFsc2UsIlNoYXBlU2l6ZSI6MSwiU3BhY2luZyI6Mi4wLCJQYWRkaW5nIjp7IiRyZWYiOiI1OCJ9LCJTaGFwZVN0eWxlIjp7IiRpZCI6IjE5NSIsIk1hcmdpbiI6eyIkcmVmIjoiNjAifSwiUGFkZGluZyI6eyIkcmVmIjoiNjEifSwiQmFja2dyb3VuZCI6eyIkaWQiOiIxOTYiLCJDb2xvciI6eyIkaWQiOiIxOTciLCJBIjoyNTUsIlIiOjY4LCJHIjoxMTQsIkIiOjE5Nn19LCJJc1Zpc2libGUiOnRydWUsIldpZHRoIjoxOC4wLCJIZWlnaHQiOjIwLjAsIkJvcmRlclN0eWxlIjp7IiRpZCI6IjE5OCIsIkxpbmVDb2xvciI6eyIkcmVmIjoiNjUifSwiTGluZVdlaWdodCI6MC4wLCJMaW5lVHlwZSI6MCwiUGFyZW50U3R5bGUiOm51bGx9LCJQYXJlbnRTdHlsZSI6bnVsbH0sIlRpdGxlU3R5bGUiOnsiJGlkIjoiMTk5IiwiRm9udFNldHRpbmdzIjp7IiRpZCI6IjIwM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jAxIiwiTGluZUNvbG9yIjpudWxsLCJMaW5lV2VpZ2h0IjowLjAsIkxpbmVUeXBlIjowLCJQYXJlbnRTdHlsZSI6bnVsbH0sIlBhcmVudFN0eWxlIjpudWxsfSwiRGF0ZVN0eWxlIjp7IiRpZCI6IjIwMiIsIkZvbnRTZXR0aW5ncyI6eyIkaWQiOiIyMDM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yMDQiLCJMaW5lQ29sb3IiOm51bGwsIkxpbmVXZWlnaHQiOjAuMCwiTGluZVR5cGUiOjAsIlBhcmVudFN0eWxlIjpudWxsfSwiUGFyZW50U3R5bGUiOm51bGx9LCJEYXRlRm9ybWF0Ijp7IiRyZWYiOiI4MSJ9LCJJc1Zpc2libGUiOnRydWUsIlBhcmVudFN0eWxlIjpudWxsfSwiSW5kZXgiOjgsIlBlcmNlbnRhZ2VDb21wbGV0ZSI6bnVsbCwiUG9zaXRpb24iOnsiUmF0aW8iOjAuMCwiSXNDdXN0b20iOmZhbHNlfSwiRGF0ZUZvcm1hdCI6eyIkcmVmIjoiODEifSwiSWQiOiIwNGQxM2RhNy1iYjg0LTRlMWMtODc2Ny0xMDQzY2RhNDcwNWMiLCJJbXBvcnRJZCI6bnVsbCwiVGl0bGUiOiJQYWllbWVudCBkdSBzb2xkZSBkJ0lSIDIwMTggb3UgcGVyY2VwdGlvbiBkZXMgY3LDqWRpdHMgZCdpbXDDtHRzIiwiTm90ZSI6bnVsbCwiSHlwZXJsaW5rIjpudWxsLCJJc0NoYW5nZWQiOmZhbHNlLCJJc05ldyI6ZmFsc2V9LHsiJGlkIjoiMjA1IiwiRGF0ZSI6IjIwMjAtMDktMTVUMjM6NTk6MDBaIiwiU3R5bGUiOnsiJGlkIjoiMjA2IiwiU2hhcGUiOjIsIkNvbm5lY3Rvck1hcmdpbiI6eyIkcmVmIjoiNTQifSwiQ29ubmVjdG9yU3R5bGUiOnsiJGlkIjoiMjA3IiwiTGluZUNvbG9yIjp7IiRpZCI6IjIwOCIsIiR0eXBlIjoiTkxSRS5Db21tb24uRG9tLlNvbGlkQ29sb3JCcnVzaCwgTkxSRS5Db21tb24iLCJDb2xvciI6eyIkaWQiOiIyMDkiLCJBIjoyNTUsIlIiOjY4LCJHIjoxMTQsIkIiOjE5Nn19LCJMaW5lV2VpZ2h0IjoxLjAsIkxpbmVUeXBlIjowLCJQYXJlbnRTdHlsZSI6bnVsbH0sIklzQmVsb3dUaW1lYmFuZCI6ZmFsc2UsIkhpZGVEYXRlIjpmYWxzZSwiU2hhcGVTaXplIjoxLCJTcGFjaW5nIjoyLjAsIlBhZGRpbmciOnsiJHJlZiI6IjU4In0sIlNoYXBlU3R5bGUiOnsiJGlkIjoiMjEwIiwiTWFyZ2luIjp7IiRyZWYiOiI2MCJ9LCJQYWRkaW5nIjp7IiRyZWYiOiI2MSJ9LCJCYWNrZ3JvdW5kIjp7IiRpZCI6IjIxMSIsIkNvbG9yIjp7IiRpZCI6IjIxMiIsIkEiOjI1NSwiUiI6NjgsIkciOjExNCwiQiI6MTk2fX0sIklzVmlzaWJsZSI6dHJ1ZSwiV2lkdGgiOjE4LjAsIkhlaWdodCI6MjAuMCwiQm9yZGVyU3R5bGUiOnsiJGlkIjoiMjEzIiwiTGluZUNvbG9yIjp7IiRyZWYiOiI2NSJ9LCJMaW5lV2VpZ2h0IjowLjAsIkxpbmVUeXBlIjowLCJQYXJlbnRTdHlsZSI6bnVsbH0sIlBhcmVudFN0eWxlIjpudWxsfSwiVGl0bGVTdHlsZSI6eyIkaWQiOiIyMTQiLCJGb250U2V0dGluZ3MiOnsiJGlkIjoiMjE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TWFyZ2luIjp7IiRyZWYiOiI3MSJ9LCJQYWRkaW5nIjp7IiRyZWYiOiI3MiJ9LCJCYWNrZ3JvdW5kIjp7IiRyZWYiOiI3MyJ9LCJJc1Zpc2libGUiOnRydWUsIldpZHRoIjowLjAsIkhlaWdodCI6MC4wLCJCb3JkZXJTdHlsZSI6eyIkaWQiOiIyMTYiLCJMaW5lQ29sb3IiOm51bGwsIkxpbmVXZWlnaHQiOjAuMCwiTGluZVR5cGUiOjAsIlBhcmVudFN0eWxlIjpudWxsfSwiUGFyZW50U3R5bGUiOm51bGx9LCJEYXRlU3R5bGUiOnsiJGlkIjoiMjE3IiwiRm9udFNldHRpbmdzIjp7IiRpZCI6IjIxO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IxOSIsIkxpbmVDb2xvciI6bnVsbCwiTGluZVdlaWdodCI6MC4wLCJMaW5lVHlwZSI6MCwiUGFyZW50U3R5bGUiOm51bGx9LCJQYXJlbnRTdHlsZSI6bnVsbH0sIkRhdGVGb3JtYXQiOnsiJHJlZiI6IjgxIn0sIklzVmlzaWJsZSI6dHJ1ZSwiUGFyZW50U3R5bGUiOm51bGx9LCJJbmRleCI6OSwiUGVyY2VudGFnZUNvbXBsZXRlIjpudWxsLCJQb3NpdGlvbiI6eyJSYXRpbyI6MC4wLCJJc0N1c3RvbSI6ZmFsc2V9LCJEYXRlRm9ybWF0Ijp7IiRyZWYiOiI4MSJ9LCJJZCI6ImJmZGI4MThmLTZkMWItNDExZS1iNmExLTU2N2MzNmJmM2VmYSIsIkltcG9ydElkIjpudWxsLCJUaXRsZSI6IlBhaWVtZW50IGR1IHNvbGRlIGQnSVIgMjAxOSBvdSBwZXJjZXB0aW9uIGRlcyBjcsOpZGl0cyBkJ2ltcMO0dHMiLCJOb3RlIjpudWxsLCJIeXBlcmxpbmsiOm51bGwsIklzQ2hhbmdlZCI6ZmFsc2UsIklzTmV3IjpmYWxzZX0seyIkaWQiOiIyMjAiLCJEYXRlIjoiMjAxOC0wMS0wMVQyMzo1OTowMCIsIlN0eWxlIjp7IiRpZCI6IjIyMSIsIlNoYXBlIjoyLCJDb25uZWN0b3JNYXJnaW4iOnsiJHJlZiI6IjU0In0sIkNvbm5lY3RvclN0eWxlIjp7IiRpZCI6IjIyMiIsIkxpbmVDb2xvciI6eyIkcmVmIjoiNTYifSwiTGluZVdlaWdodCI6MS4wLCJMaW5lVHlwZSI6MCwiUGFyZW50U3R5bGUiOm51bGx9LCJJc0JlbG93VGltZWJhbmQiOmZhbHNlLCJIaWRlRGF0ZSI6ZmFsc2UsIlNoYXBlU2l6ZSI6MSwiU3BhY2luZyI6Mi4wLCJQYWRkaW5nIjp7IiRyZWYiOiI1OCJ9LCJTaGFwZVN0eWxlIjp7IiRpZCI6IjIyMyIsIk1hcmdpbiI6eyIkcmVmIjoiNjAifSwiUGFkZGluZyI6eyIkcmVmIjoiNjEifSwiQmFja2dyb3VuZCI6eyIkaWQiOiIyMjQiLCJDb2xvciI6eyIkaWQiOiIyMjUiLCJBIjoyNTUsIlIiOjY4LCJHIjoxMTQsIkIiOjE5Nn19LCJJc1Zpc2libGUiOnRydWUsIldpZHRoIjoxOC4wLCJIZWlnaHQiOjIwLjAsIkJvcmRlclN0eWxlIjp7IiRpZCI6IjIyNiIsIkxpbmVDb2xvciI6eyIkcmVmIjoiNjUifSwiTGluZVdlaWdodCI6MC4wLCJMaW5lVHlwZSI6MCwiUGFyZW50U3R5bGUiOm51bGx9LCJQYXJlbnRTdHlsZSI6bnVsbH0sIlRpdGxlU3R5bGUiOnsiJGlkIjoiMjI3IiwiRm9udFNldHRpbmdzIjp7IiRpZCI6IjIyO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1hcmdpbiI6eyIkcmVmIjoiNzEifSwiUGFkZGluZyI6eyIkcmVmIjoiNzIifSwiQmFja2dyb3VuZCI6eyIkcmVmIjoiNzMifSwiSXNWaXNpYmxlIjp0cnVlLCJXaWR0aCI6MC4wLCJIZWlnaHQiOjAuMCwiQm9yZGVyU3R5bGUiOnsiJGlkIjoiMjI5IiwiTGluZUNvbG9yIjpudWxsLCJMaW5lV2VpZ2h0IjowLjAsIkxpbmVUeXBlIjowLCJQYXJlbnRTdHlsZSI6bnVsbH0sIlBhcmVudFN0eWxlIjpudWxsfSwiRGF0ZVN0eWxlIjp7IiRpZCI6IjIzMCIsIkZvbnRTZXR0aW5ncyI6eyIkaWQiOiIyMzE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TWFyZ2luIjp7IiRyZWYiOiI3OCJ9LCJQYWRkaW5nIjp7IiRyZWYiOiI3OSJ9LCJCYWNrZ3JvdW5kIjp7IiRyZWYiOiI4MCJ9LCJJc1Zpc2libGUiOnRydWUsIldpZHRoIjowLjAsIkhlaWdodCI6MC4wLCJCb3JkZXJTdHlsZSI6eyIkaWQiOiIyMzIiLCJMaW5lQ29sb3IiOm51bGwsIkxpbmVXZWlnaHQiOjAuMCwiTGluZVR5cGUiOjAsIlBhcmVudFN0eWxlIjpudWxsfSwiUGFyZW50U3R5bGUiOm51bGx9LCJEYXRlRm9ybWF0Ijp7IiRyZWYiOiI4MSJ9LCJJc1Zpc2libGUiOnRydWUsIlBhcmVudFN0eWxlIjpudWxsfSwiSW5kZXgiOjEwLCJQZXJjZW50YWdlQ29tcGxldGUiOm51bGwsIlBvc2l0aW9uIjp7IlJhdGlvIjowLjAsIklzQ3VzdG9tIjpmYWxzZX0sIkRhdGVGb3JtYXQiOnsiJHJlZiI6IjgxIn0sIklkIjoiZTI4MjdhZTctY2E3MS00YWEwLWJkYWYtOTEyNzY2ZGRjYWZiIiwiSW1wb3J0SWQiOm51bGwsIlRpdGxlIjoiZMOpYnV0IiwiTm90ZSI6bnVsbCwiSHlwZXJsaW5rIjpudWxsLCJJc0NoYW5nZWQiOmZhbHNlLCJJc05ldyI6ZmFsc2V9XSwiVGFza3MiOlt7IiRpZCI6IjIzMyIsIkdyb3VwTmFtZSI6bnVsbCwiU3RhcnREYXRlIjoiMjAxOS0wMS0wMVQwMDowMDowMFoiLCJFbmREYXRlIjoiMjAxOS0wOC0zMVQyMzo1OTowMFoiLCJQZXJjZW50YWdlQ29tcGxldGUiOm51bGwsIlN0eWxlIjp7IiRpZCI6IjIzNCIsIlNoYXBlIjowLCJTaGFwZVRoaWNrbmVzcyI6MSwiRHVyYXRpb25Gb3JtYXQiOjAsIkluY2x1ZGVOb25Xb3JraW5nRGF5c0luRHVyYXRpb24iOmZhbHNlLCJQZXJjZW50YWdlQ29tcGxldGVTdHlsZSI6eyIkaWQiOiIyMzUiLCJGb250U2V0dGluZ3MiOnsiJGlkIjoiMjM2IiwiRm9udFNpemUiOjEwLCJGb250TmFtZSI6IkNhbGlicmkiLCJJc0JvbGQiOmZhbHNlLCJJc0l0YWxpYyI6ZmFsc2UsIklzVW5kZXJsaW5lZCI6ZmFsc2UsIlBhcmVudFN0eWxlIjpudWxsfSwiQXV0b1NpemUiOjAsIkZvcmVncm91bmQiOnsiJGlkIjoiMjM3IiwiQ29sb3IiOnsiJHJlZiI6Ijg2In1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zOCIsIkxpbmVDb2xvciI6bnVsbCwiTGluZVdlaWdodCI6MC4wLCJMaW5lVHlwZSI6MCwiUGFyZW50U3R5bGUiOm51bGx9LCJQYXJlbnRTdHlsZSI6bnVsbH0sIkR1cmF0aW9uU3R5bGUiOnsiJGlkIjoiMjM5IiwiRm9udFNldHRpbmdzIjp7IiRpZCI6IjI0MCIsIkZvbnRTaXplIjoxMCwiRm9udE5hbWUiOiJDYWxpYnJpIiwiSXNCb2xkIjpmYWxzZSwiSXNJdGFsaWMiOmZhbHNlLCJJc1VuZGVybGluZWQiOmZhbHNlLCJQYXJlbnRTdHlsZSI6bnVsbH0sIkF1dG9TaXplIjowLCJGb3JlZ3JvdW5kIjp7IiRpZCI6IjI0MSIsIkNvbG9yIjp7IiRyZWYiOiI5MyJ9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NDIiLCJMaW5lQ29sb3IiOm51bGwsIkxpbmVXZWlnaHQiOjAuMCwiTGluZVR5cGUiOjAsIlBhcmVudFN0eWxlIjpudWxsfSwiUGFyZW50U3R5bGUiOm51bGx9LCJIb3Jpem9udGFsQ29ubmVjdG9yU3R5bGUiOnsiJGlkIjoiMjQzIiwiTGluZUNvbG9yIjp7IiRyZWYiOiI5OCJ9LCJMaW5lV2VpZ2h0IjoxLjAsIkxpbmVUeXBlIjowLCJQYXJlbnRTdHlsZSI6bnVsbH0sIlZlcnRpY2FsQ29ubmVjdG9yU3R5bGUiOnsiJGlkIjoiMjQ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0NSIsIk1hcmdpbiI6eyIkcmVmIjoiMTA0In0sIlBhZGRpbmciOnsiJHJlZiI6IjEwNSJ9LCJCYWNrZ3JvdW5kIjp7IiRpZCI6IjI0NiIsIkNvbG9yIjp7IiRpZCI6IjI0NyIsIkEiOjI1NSwiUiI6NjgsIkciOjExNCwiQiI6MTk2fX0sIklzVmlzaWJsZSI6dHJ1ZSwiV2lkdGgiOjAuMCwiSGVpZ2h0IjoxNi4wLCJCb3JkZXJTdHlsZSI6eyIkaWQiOiIyNDgiLCJMaW5lQ29sb3IiOnsiJHJlZiI6IjEwOSJ9LCJMaW5lV2VpZ2h0IjowLjAsIkxpbmVUeXBlIjowLCJQYXJlbnRTdHlsZSI6bnVsbH0sIlBhcmVudFN0eWxlIjpudWxsfSwiVGl0bGVTdHlsZSI6eyIkaWQiOiIyNDkiLCJGb250U2V0dGluZ3MiOnsiJGlkIjoiMjUwIiwiRm9udFNpemUiOjExLCJGb250TmFtZSI6IkNhbGlicmkiLCJJc0JvbGQiOnRydWUsIklzSXRhbGljIjpmYWxzZSwiSXNVbmRlcmxpbmVkIjpmYWxzZSwiUGFyZW50U3R5bGUiOm51bGx9LCJBdXRvU2l6ZSI6MCwiRm9yZWdyb3VuZCI6eyIkaWQiOiIyNTEiLCJDb2xvciI6eyIkcmVmIjoiMTE0In1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I1MiIsIkxpbmVDb2xvciI6bnVsbCwiTGluZVdlaWdodCI6MC4wLCJMaW5lVHlwZSI6MCwiUGFyZW50U3R5bGUiOm51bGx9LCJQYXJlbnRTdHlsZSI6bnVsbH0sIkRhdGVTdHlsZSI6eyIkaWQiOiIyNTMiLCJGb250U2V0dGluZ3MiOnsiJGlkIjoiMjU0IiwiRm9udFNpemUiOjEwLCJGb250TmFtZSI6IkNhbGlicmkiLCJJc0JvbGQiOmZhbHNlLCJJc0l0YWxpYyI6ZmFsc2UsIklzVW5kZXJsaW5lZCI6ZmFsc2UsIlBhcmVudFN0eWxlIjpudWxsfSwiQXV0b1NpemUiOjAsIkZvcmVncm91bmQiOnsiJGlkIjoiMjU1IiwiQ29sb3IiOnsiJHJlZiI6IjEyMSJ9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yNTYiLCJMaW5lQ29sb3IiOm51bGwsIkxpbmVXZWlnaHQiOjAuMCwiTGluZVR5cGUiOjAsIlBhcmVudFN0eWxlIjpudWxsfSwiUGFyZW50U3R5bGUiOm51bGx9LCJEYXRlRm9ybWF0Ijp7IiRyZWYiOiIxMjUifSwiSXNWaXNpYmxlIjp0cnVlLCJQYXJlbnRTdHlsZSI6bnVsbH0sIkluZGV4IjoxLCJTbWFydER1cmF0aW9uQWN0aXZhdGVkIjpmYWxzZSwiRGF0ZUZvcm1hdCI6eyIkcmVmIjoiMTI1In0sIklkIjoiODQyNTI2M2YtNTg0Yy00OGVhLTg4YTctN2IyODEyMWRiZTczIiwiSW1wb3J0SWQiOm51bGwsIlRpdGxlIjoiQXBwbGljYXRpb24gZCd1biB0YXV4IGNhbGN1bMOpIGVuIGZvbmN0aW9uIGRlcyByZXZlbnVzIDIwMTciLCJOb3RlIjpudWxsLCJIeXBlcmxpbmsiOm51bGwsIklzQ2hhbmdlZCI6ZmFsc2UsIklzTmV3IjpmYWxzZX0seyIkaWQiOiIyNTciLCJHcm91cE5hbWUiOm51bGwsIlN0YXJ0RGF0ZSI6IjIwMTktMDktMDFUMDA6MDA6MDBaIiwiRW5kRGF0ZSI6IjIwMjAtMDgtMzFUMjM6NTk6MDBaIiwiUGVyY2VudGFnZUNvbXBsZXRlIjpudWxsLCJTdHlsZSI6eyIkaWQiOiIyNTgiLCJTaGFwZSI6MCwiU2hhcGVUaGlja25lc3MiOjEsIkR1cmF0aW9uRm9ybWF0IjowLCJJbmNsdWRlTm9uV29ya2luZ0RheXNJbkR1cmF0aW9uIjpmYWxzZSwiUGVyY2VudGFnZUNvbXBsZXRlU3R5bGUiOnsiJGlkIjoiMjU5IiwiRm9udFNldHRpbmdzIjp7IiRpZCI6IjI2MC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2MSIsIkxpbmVDb2xvciI6bnVsbCwiTGluZVdlaWdodCI6MC4wLCJMaW5lVHlwZSI6MCwiUGFyZW50U3R5bGUiOm51bGx9LCJQYXJlbnRTdHlsZSI6bnVsbH0sIkR1cmF0aW9uU3R5bGUiOnsiJGlkIjoiMjYyIiwiRm9udFNldHRpbmdzIjp7IiRpZCI6IjI2My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I2NCIsIkxpbmVDb2xvciI6bnVsbCwiTGluZVdlaWdodCI6MC4wLCJMaW5lVHlwZSI6MCwiUGFyZW50U3R5bGUiOm51bGx9LCJQYXJlbnRTdHlsZSI6bnVsbH0sIkhvcml6b250YWxDb25uZWN0b3JTdHlsZSI6eyIkaWQiOiIyNjUiLCJMaW5lQ29sb3IiOnsiJHJlZiI6Ijk4In0sIkxpbmVXZWlnaHQiOjEuMCwiTGluZVR5cGUiOjAsIlBhcmVudFN0eWxlIjpudWxsfSwiVmVydGljYWxDb25uZWN0b3JTdHlsZSI6eyIkaWQiOiIyNjYiLCJMaW5lQ29sb3IiOnsiJHJlZiI6IjEwMS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jY3IiwiTWFyZ2luIjp7IiRyZWYiOiIxMDQifSwiUGFkZGluZyI6eyIkcmVmIjoiMTA1In0sIkJhY2tncm91bmQiOnsiJGlkIjoiMjY4IiwiQ29sb3IiOnsiJGlkIjoiMjY5IiwiQSI6MjU1LCJSIjoyMzcsIkciOjEyNSwiQiI6NDl9fSwiSXNWaXNpYmxlIjp0cnVlLCJXaWR0aCI6MC4wLCJIZWlnaHQiOjE2LjAsIkJvcmRlclN0eWxlIjp7IiRpZCI6IjI3MCIsIkxpbmVDb2xvciI6eyIkcmVmIjoiMTA5In0sIkxpbmVXZWlnaHQiOjAuMCwiTGluZVR5cGUiOjAsIlBhcmVudFN0eWxlIjpudWxsfSwiUGFyZW50U3R5bGUiOm51bGx9LCJUaXRsZVN0eWxlIjp7IiRpZCI6IjI3MSIsIkZvbnRTZXR0aW5ncyI6eyIkaWQiOiIyNzI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SwiVmVydGljYWxBbGlnbm1lbnQiOjAsIlNtYXJ0Rm9yZWdyb3VuZCI6bnVsbCwiTWFyZ2luIjp7IiRyZWYiOiIxMTUifSwiUGFkZGluZyI6eyIkcmVmIjoiMTE2In0sIkJhY2tncm91bmQiOnsiJHJlZiI6IjExNyJ9LCJJc1Zpc2libGUiOnRydWUsIldpZHRoIjowLjAsIkhlaWdodCI6MC4wLCJCb3JkZXJTdHlsZSI6eyIkaWQiOiIyNzMiLCJMaW5lQ29sb3IiOm51bGwsIkxpbmVXZWlnaHQiOjAuMCwiTGluZVR5cGUiOjAsIlBhcmVudFN0eWxlIjpudWxsfSwiUGFyZW50U3R5bGUiOm51bGx9LCJEYXRlU3R5bGUiOnsiJGlkIjoiMjc0IiwiRm9udFNldHRpbmdzIjp7IiRpZCI6IjI3N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yNzYiLCJMaW5lQ29sb3IiOm51bGwsIkxpbmVXZWlnaHQiOjAuMCwiTGluZVR5cGUiOjAsIlBhcmVudFN0eWxlIjpudWxsfSwiUGFyZW50U3R5bGUiOm51bGx9LCJEYXRlRm9ybWF0Ijp7IiRyZWYiOiIxMjUifSwiSXNWaXNpYmxlIjp0cnVlLCJQYXJlbnRTdHlsZSI6bnVsbH0sIkluZGV4IjoyLCJTbWFydER1cmF0aW9uQWN0aXZhdGVkIjpmYWxzZSwiRGF0ZUZvcm1hdCI6eyIkcmVmIjoiMTI1In0sIklkIjoiYTg2MzAxOGUtMTkxZi00YTBmLTkyY2UtOWMyNGI5MzQ0Y2YyIiwiSW1wb3J0SWQiOm51bGwsIlRpdGxlIjoiQXBwbGljYXRpb24gZCd1biAybmQgdGF1eCBjYWxjdWzDqSBlbiBmb25jdGlvbiBkZXMgcmV2ZW51cyAyMDE4IiwiTm90ZSI6bnVsbCwiSHlwZXJsaW5rIjpudWxsLCJJc0NoYW5nZWQiOmZhbHNlLCJJc05ldyI6ZmFsc2V9LHsiJGlkIjoiMjc3IiwiR3JvdXBOYW1lIjpudWxsLCJTdGFydERhdGUiOiIyMDIwLTA5LTAxVDAwOjAwOjAwWiIsIkVuZERhdGUiOiIyMDIwLTEyLTMxVDIzOjU5OjAwWiIsIlBlcmNlbnRhZ2VDb21wbGV0ZSI6bnVsbCwiU3R5bGUiOnsiJGlkIjoiMjc4IiwiU2hhcGUiOjAsIlNoYXBlVGhpY2tuZXNzIjoxLCJEdXJhdGlvbkZvcm1hdCI6MCwiSW5jbHVkZU5vbldvcmtpbmdEYXlzSW5EdXJhdGlvbiI6ZmFsc2UsIlBlcmNlbnRhZ2VDb21wbGV0ZVN0eWxlIjp7IiRpZCI6IjI3OSIsIkZvbnRTZXR0aW5ncyI6eyIkaWQiOiIyODA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yODEiLCJMaW5lQ29sb3IiOm51bGwsIkxpbmVXZWlnaHQiOjAuMCwiTGluZVR5cGUiOjAsIlBhcmVudFN0eWxlIjpudWxsfSwiUGFyZW50U3R5bGUiOm51bGx9LCJEdXJhdGlvblN0eWxlIjp7IiRpZCI6IjI4MiIsIkZvbnRTZXR0aW5ncyI6eyIkaWQiOiIyODM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ODQiLCJMaW5lQ29sb3IiOm51bGwsIkxpbmVXZWlnaHQiOjAuMCwiTGluZVR5cGUiOjAsIlBhcmVudFN0eWxlIjpudWxsfSwiUGFyZW50U3R5bGUiOm51bGx9LCJIb3Jpem9udGFsQ29ubmVjdG9yU3R5bGUiOnsiJGlkIjoiMjg1IiwiTGluZUNvbG9yIjp7IiRyZWYiOiI5OCJ9LCJMaW5lV2VpZ2h0IjoxLjAsIkxpbmVUeXBlIjowLCJQYXJlbnRTdHlsZSI6bnVsbH0sIlZlcnRpY2FsQ29ubmVjdG9yU3R5bGUiOnsiJGlkIjoiMjg2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4NyIsIk1hcmdpbiI6eyIkcmVmIjoiMTA0In0sIlBhZGRpbmciOnsiJHJlZiI6IjEwNSJ9LCJCYWNrZ3JvdW5kIjp7IiRpZCI6IjI4OCIsIkNvbG9yIjp7IiRpZCI6IjI4OSIsIkEiOjI1NSwiUiI6MTUwLCJHIjoyMTQsIkIiOjY2fX0sIklzVmlzaWJsZSI6dHJ1ZSwiV2lkdGgiOjAuMCwiSGVpZ2h0IjoxNi4wLCJCb3JkZXJTdHlsZSI6eyIkaWQiOiIyOTAiLCJMaW5lQ29sb3IiOnsiJHJlZiI6IjEwOSJ9LCJMaW5lV2VpZ2h0IjowLjAsIkxpbmVUeXBlIjowLCJQYXJlbnRTdHlsZSI6bnVsbH0sIlBhcmVudFN0eWxlIjpudWxsfSwiVGl0bGVTdHlsZSI6eyIkaWQiOiIyOTEiLCJGb250U2V0dGluZ3MiOnsiJGlkIjoiMjky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jkzIiwiTGluZUNvbG9yIjpudWxsLCJMaW5lV2VpZ2h0IjowLjAsIkxpbmVUeXBlIjowLCJQYXJlbnRTdHlsZSI6bnVsbH0sIlBhcmVudFN0eWxlIjpudWxsfSwiRGF0ZVN0eWxlIjp7IiRpZCI6IjI5NCIsIkZvbnRTZXR0aW5ncyI6eyIkaWQiOiIyOTU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jk2IiwiTGluZUNvbG9yIjpudWxsLCJMaW5lV2VpZ2h0IjowLjAsIkxpbmVUeXBlIjowLCJQYXJlbnRTdHlsZSI6bnVsbH0sIlBhcmVudFN0eWxlIjpudWxsfSwiRGF0ZUZvcm1hdCI6eyIkcmVmIjoiMTI1In0sIklzVmlzaWJsZSI6dHJ1ZSwiUGFyZW50U3R5bGUiOm51bGx9LCJJbmRleCI6MywiU21hcnREdXJhdGlvbkFjdGl2YXRlZCI6ZmFsc2UsIkRhdGVGb3JtYXQiOnsiJHJlZiI6IjEyNSJ9LCJJZCI6Ijc1NWM5MzE1LTdjZjItNDkwNS04OWI0LWNkZDU2NTBjZTEzNiIsIkltcG9ydElkIjpudWxsLCJUaXRsZSI6IkFwcGxpY2F0aW9uIGQndW4gbm91dmVhdSB0YXV4IGNhbGN1bMOpIGVuIGZvbmN0aW9uIGRlcyByZXZlbnVzIDIwMTkiLCJOb3RlIjpudWxsLCJIeXBlcmxpbmsiOm51bGwsIklzQ2hhbmdlZCI6ZmFsc2UsIklzTmV3IjpmYWxzZX1dLCJNc1Byb2plY3RJdGVtc1RyZWUiOnsiJGlkIjoiMjk3IiwiUm9vdCI6eyJJbXBvcnRJZCI6bnVsbCwiSXNJbXBvcnRlZCI6ZmFsc2UsIkNoaWxkcmVuIjpbXX19LCJNZXRhZGF0YSI6eyIkaWQiOiIyOTgiLCJSZWNlbnRDb2xvcnNDb2xsZWN0aW9uIjoiW10ifSwiU2V0dGluZ3MiOnsiJGlkIjoiMjk5IiwiSW1wYU9wdGlvbnMiOnsiJGlkIjoiMzAw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zMDEiLCJVc2VUaW1lIjpmYWxzZSwiV29ya0RheVN0YXJ0IjoiMDA6MDA6MDAiLCJXb3JrRGF5RW5kIjoiMjM6NTk6MDAifSwiTGFzdFVzZWRUZW1wbGF0ZUlkIjoiNzM1NWI2MzMtYWM2Ni00NTI4LThiNGQtMjk5ZmFlZGM5ZWU5In0="/>
  <p:tag name="__MASTER" val="__part_0"/>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RE CHAPIT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8335</TotalTime>
  <Words>4626</Words>
  <Application>Microsoft Office PowerPoint</Application>
  <PresentationFormat>Grand écran</PresentationFormat>
  <Paragraphs>782</Paragraphs>
  <Slides>96</Slides>
  <Notes>14</Notes>
  <HiddenSlides>0</HiddenSlides>
  <MMClips>2</MMClips>
  <ScaleCrop>false</ScaleCrop>
  <HeadingPairs>
    <vt:vector size="8" baseType="variant">
      <vt:variant>
        <vt:lpstr>Polices utilisées</vt:lpstr>
      </vt:variant>
      <vt:variant>
        <vt:i4>14</vt:i4>
      </vt:variant>
      <vt:variant>
        <vt:lpstr>Thème</vt:lpstr>
      </vt:variant>
      <vt:variant>
        <vt:i4>4</vt:i4>
      </vt:variant>
      <vt:variant>
        <vt:lpstr>Serveurs OLE incorporés</vt:lpstr>
      </vt:variant>
      <vt:variant>
        <vt:i4>1</vt:i4>
      </vt:variant>
      <vt:variant>
        <vt:lpstr>Titres des diapositives</vt:lpstr>
      </vt:variant>
      <vt:variant>
        <vt:i4>96</vt:i4>
      </vt:variant>
    </vt:vector>
  </HeadingPairs>
  <TitlesOfParts>
    <vt:vector size="115" baseType="lpstr">
      <vt:lpstr>&amp;quot</vt:lpstr>
      <vt:lpstr>Arial</vt:lpstr>
      <vt:lpstr>Calibri</vt:lpstr>
      <vt:lpstr>Calibri bold</vt:lpstr>
      <vt:lpstr>Calibri Light</vt:lpstr>
      <vt:lpstr>Century Gothic</vt:lpstr>
      <vt:lpstr>Open Sans</vt:lpstr>
      <vt:lpstr>Raleway</vt:lpstr>
      <vt:lpstr>Raleway ExtraBold</vt:lpstr>
      <vt:lpstr>Raleway Heavy</vt:lpstr>
      <vt:lpstr>Raleway Medium</vt:lpstr>
      <vt:lpstr>Symbol</vt:lpstr>
      <vt:lpstr>Verdana</vt:lpstr>
      <vt:lpstr>Wingdings</vt:lpstr>
      <vt:lpstr>COUVERTURE</vt:lpstr>
      <vt:lpstr>Conception personnalisée</vt:lpstr>
      <vt:lpstr>TITRE CHAPITRE</vt:lpstr>
      <vt:lpstr>2_Conception personnalisée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Hélène LEPAROUX</dc:creator>
  <cp:lastModifiedBy>Hélène LEPAROUX</cp:lastModifiedBy>
  <cp:revision>8</cp:revision>
  <dcterms:created xsi:type="dcterms:W3CDTF">2018-06-07T15:52:22Z</dcterms:created>
  <dcterms:modified xsi:type="dcterms:W3CDTF">2018-09-19T10:35:36Z</dcterms:modified>
</cp:coreProperties>
</file>